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6" r:id="rId6"/>
    <p:sldId id="272" r:id="rId7"/>
    <p:sldId id="273" r:id="rId8"/>
    <p:sldId id="280" r:id="rId9"/>
    <p:sldId id="257" r:id="rId10"/>
    <p:sldId id="270" r:id="rId11"/>
    <p:sldId id="263" r:id="rId12"/>
    <p:sldId id="262" r:id="rId13"/>
    <p:sldId id="286" r:id="rId14"/>
    <p:sldId id="274" r:id="rId15"/>
    <p:sldId id="283" r:id="rId16"/>
    <p:sldId id="281" r:id="rId17"/>
    <p:sldId id="277" r:id="rId18"/>
    <p:sldId id="278" r:id="rId19"/>
    <p:sldId id="279" r:id="rId2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7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B7AC8-D69B-4EEA-AAEF-FF04ABFA798D}" type="doc">
      <dgm:prSet loTypeId="urn:microsoft.com/office/officeart/2005/8/layout/vList5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4F4BCA-3C51-46C7-8D0C-1EFAC8CDD5E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Проекты административных регламентов, затрагивающие вопросы осуществления предпринимательской и инвестиционной деятельности и устанавливающие новые или изменяющие действующие обязанности субъектов предпринимательской и инвестиционной деятельности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71B442C-58F8-4E97-8A34-B5F7ABF2519A}" type="parTrans" cxnId="{7E82A85D-7F5E-4730-AA3F-F4BA0EBB2D71}">
      <dgm:prSet/>
      <dgm:spPr/>
      <dgm:t>
        <a:bodyPr/>
        <a:lstStyle/>
        <a:p>
          <a:endParaRPr lang="ru-RU"/>
        </a:p>
      </dgm:t>
    </dgm:pt>
    <dgm:pt modelId="{677AAA88-99CA-4899-894E-6DD91314D354}" type="sibTrans" cxnId="{7E82A85D-7F5E-4730-AA3F-F4BA0EBB2D71}">
      <dgm:prSet/>
      <dgm:spPr/>
      <dgm:t>
        <a:bodyPr/>
        <a:lstStyle/>
        <a:p>
          <a:endParaRPr lang="ru-RU"/>
        </a:p>
      </dgm:t>
    </dgm:pt>
    <dgm:pt modelId="{0815E8DB-7128-4757-871B-D461837821AB}">
      <dgm:prSet phldrT="[Текст]"/>
      <dgm:spPr/>
      <dgm:t>
        <a:bodyPr/>
        <a:lstStyle/>
        <a:p>
          <a:r>
            <a:rPr lang="ru-RU" dirty="0" smtClean="0"/>
            <a:t>ОРВ проводится в сроки, определяемые в соответствии с Положением, с учетом необходимости принятия проекта нормативного правового акта Иркутской области, в отношении которого проводится ОРВ, в течение трех месяцев со дня принятия правового акта, в соответствии с которым он подготовлен (если иной срок не установлен законодательством)</a:t>
          </a:r>
          <a:endParaRPr lang="ru-RU" dirty="0"/>
        </a:p>
      </dgm:t>
    </dgm:pt>
    <dgm:pt modelId="{7E471B7E-E80B-4541-A4A7-58A752063CDD}" type="parTrans" cxnId="{7A8F8D3F-51CF-46F5-9847-B201B5D21717}">
      <dgm:prSet/>
      <dgm:spPr/>
      <dgm:t>
        <a:bodyPr/>
        <a:lstStyle/>
        <a:p>
          <a:endParaRPr lang="ru-RU"/>
        </a:p>
      </dgm:t>
    </dgm:pt>
    <dgm:pt modelId="{BFF6E0E2-DC4C-4ABF-A9B6-58D25F17FB10}" type="sibTrans" cxnId="{7A8F8D3F-51CF-46F5-9847-B201B5D21717}">
      <dgm:prSet/>
      <dgm:spPr/>
      <dgm:t>
        <a:bodyPr/>
        <a:lstStyle/>
        <a:p>
          <a:endParaRPr lang="ru-RU"/>
        </a:p>
      </dgm:t>
    </dgm:pt>
    <dgm:pt modelId="{6540BD6D-C1BD-475D-9A2D-088AA6642FD0}">
      <dgm:prSet phldrT="[Текст]"/>
      <dgm:spPr/>
      <dgm:t>
        <a:bodyPr/>
        <a:lstStyle/>
        <a:p>
          <a:r>
            <a:rPr lang="ru-RU" dirty="0" smtClean="0"/>
            <a:t>Если проект нормативного правового акта Иркутской области подготовлен в целях правового регулирования вопросов, отнесенных к полномочиям органов государственной власти субъектов РФ федеральными законами, правовыми актами Президента РФ или Правительства РФ, законами Иркутской области</a:t>
          </a:r>
          <a:endParaRPr lang="ru-RU" dirty="0"/>
        </a:p>
      </dgm:t>
    </dgm:pt>
    <dgm:pt modelId="{CBBA1B96-0409-45BF-B976-CFDAC0334ADE}" type="parTrans" cxnId="{EAA9C658-5896-4F8E-AE9E-4EBB74980B42}">
      <dgm:prSet/>
      <dgm:spPr/>
      <dgm:t>
        <a:bodyPr/>
        <a:lstStyle/>
        <a:p>
          <a:endParaRPr lang="ru-RU"/>
        </a:p>
      </dgm:t>
    </dgm:pt>
    <dgm:pt modelId="{06938A2D-517D-40CD-A1CC-F6288F0AF1E3}" type="sibTrans" cxnId="{EAA9C658-5896-4F8E-AE9E-4EBB74980B42}">
      <dgm:prSet/>
      <dgm:spPr/>
      <dgm:t>
        <a:bodyPr/>
        <a:lstStyle/>
        <a:p>
          <a:endParaRPr lang="ru-RU"/>
        </a:p>
      </dgm:t>
    </dgm:pt>
    <dgm:pt modelId="{0D718BEB-72AD-47F6-9F3F-25D950FB0B1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проходят ОРВ в установленном порядке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EE17166-2C37-4C64-B995-26BA04E41603}" type="parTrans" cxnId="{0CDA7518-87EA-40DD-B598-0E2F5D53FAFB}">
      <dgm:prSet/>
      <dgm:spPr/>
      <dgm:t>
        <a:bodyPr/>
        <a:lstStyle/>
        <a:p>
          <a:endParaRPr lang="ru-RU"/>
        </a:p>
      </dgm:t>
    </dgm:pt>
    <dgm:pt modelId="{21501E54-9B19-4D10-8E5C-3CDB69180E6D}" type="sibTrans" cxnId="{0CDA7518-87EA-40DD-B598-0E2F5D53FAFB}">
      <dgm:prSet/>
      <dgm:spPr/>
      <dgm:t>
        <a:bodyPr/>
        <a:lstStyle/>
        <a:p>
          <a:endParaRPr lang="ru-RU"/>
        </a:p>
      </dgm:t>
    </dgm:pt>
    <dgm:pt modelId="{7BDF8A06-43C0-41A2-A4E2-741BE33B955B}">
      <dgm:prSet phldrT="[Текст]"/>
      <dgm:spPr/>
      <dgm:t>
        <a:bodyPr/>
        <a:lstStyle/>
        <a:p>
          <a:r>
            <a:rPr lang="ru-RU" dirty="0" smtClean="0"/>
            <a:t>Если проект нормативного правового акта Иркутской области подготовлен в целях приведения правовых актов Иркутской области в соответствие с законодательством</a:t>
          </a:r>
          <a:endParaRPr lang="ru-RU" dirty="0"/>
        </a:p>
      </dgm:t>
    </dgm:pt>
    <dgm:pt modelId="{814D5194-C2CD-4C68-9849-4D7A9CF00F47}" type="parTrans" cxnId="{1483C27D-A274-4C3E-B4B1-A8A63B4850A2}">
      <dgm:prSet/>
      <dgm:spPr/>
      <dgm:t>
        <a:bodyPr/>
        <a:lstStyle/>
        <a:p>
          <a:endParaRPr lang="ru-RU"/>
        </a:p>
      </dgm:t>
    </dgm:pt>
    <dgm:pt modelId="{510B9E6C-D029-471C-95D7-46EA9A7B5446}" type="sibTrans" cxnId="{1483C27D-A274-4C3E-B4B1-A8A63B4850A2}">
      <dgm:prSet/>
      <dgm:spPr/>
      <dgm:t>
        <a:bodyPr/>
        <a:lstStyle/>
        <a:p>
          <a:endParaRPr lang="ru-RU"/>
        </a:p>
      </dgm:t>
    </dgm:pt>
    <dgm:pt modelId="{60E5D472-E297-4D2E-B06C-4EFD443E0F5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ОРВ не проводится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E667D3F-BC0F-45E5-B8E3-A198151EDD4D}" type="parTrans" cxnId="{7986F3E5-B9F5-48F4-B5A2-84CAC3FC6B7C}">
      <dgm:prSet/>
      <dgm:spPr/>
      <dgm:t>
        <a:bodyPr/>
        <a:lstStyle/>
        <a:p>
          <a:endParaRPr lang="ru-RU"/>
        </a:p>
      </dgm:t>
    </dgm:pt>
    <dgm:pt modelId="{A610A5D0-F24D-41D7-941C-8C6216A233B5}" type="sibTrans" cxnId="{7986F3E5-B9F5-48F4-B5A2-84CAC3FC6B7C}">
      <dgm:prSet/>
      <dgm:spPr/>
      <dgm:t>
        <a:bodyPr/>
        <a:lstStyle/>
        <a:p>
          <a:endParaRPr lang="ru-RU"/>
        </a:p>
      </dgm:t>
    </dgm:pt>
    <dgm:pt modelId="{27342177-248E-4F24-B801-64E68ADD223F}" type="pres">
      <dgm:prSet presAssocID="{43AB7AC8-D69B-4EEA-AAEF-FF04ABFA79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8605D-22FF-440E-AD1B-0908F8463197}" type="pres">
      <dgm:prSet presAssocID="{894F4BCA-3C51-46C7-8D0C-1EFAC8CDD5EC}" presName="linNode" presStyleCnt="0"/>
      <dgm:spPr/>
    </dgm:pt>
    <dgm:pt modelId="{4C4BCF4D-6DDE-44B9-B9CB-CD1234C0A6BC}" type="pres">
      <dgm:prSet presAssocID="{894F4BCA-3C51-46C7-8D0C-1EFAC8CDD5E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3813-54EA-4F99-A892-899ABE7B1AC2}" type="pres">
      <dgm:prSet presAssocID="{894F4BCA-3C51-46C7-8D0C-1EFAC8CDD5E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25FE6-77DE-4B32-A347-15EE6ED69D85}" type="pres">
      <dgm:prSet presAssocID="{677AAA88-99CA-4899-894E-6DD91314D354}" presName="sp" presStyleCnt="0"/>
      <dgm:spPr/>
    </dgm:pt>
    <dgm:pt modelId="{B40230AF-95D7-49C7-B347-FE5561C34E5A}" type="pres">
      <dgm:prSet presAssocID="{7BDF8A06-43C0-41A2-A4E2-741BE33B955B}" presName="linNode" presStyleCnt="0"/>
      <dgm:spPr/>
    </dgm:pt>
    <dgm:pt modelId="{89F2D3EC-DF70-4107-B601-0E59DF43DD1B}" type="pres">
      <dgm:prSet presAssocID="{7BDF8A06-43C0-41A2-A4E2-741BE33B95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7BD7A-12F6-4516-9CBF-8E97DB45BB73}" type="pres">
      <dgm:prSet presAssocID="{7BDF8A06-43C0-41A2-A4E2-741BE33B955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7BFAD-03DB-432F-81EB-3B97068498A7}" type="pres">
      <dgm:prSet presAssocID="{510B9E6C-D029-471C-95D7-46EA9A7B5446}" presName="sp" presStyleCnt="0"/>
      <dgm:spPr/>
    </dgm:pt>
    <dgm:pt modelId="{74073091-D4A8-4000-BDCB-323F1484A487}" type="pres">
      <dgm:prSet presAssocID="{6540BD6D-C1BD-475D-9A2D-088AA6642FD0}" presName="linNode" presStyleCnt="0"/>
      <dgm:spPr/>
    </dgm:pt>
    <dgm:pt modelId="{8F40FBA8-0775-400A-95EA-09AB2076DB81}" type="pres">
      <dgm:prSet presAssocID="{6540BD6D-C1BD-475D-9A2D-088AA6642F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FE332-F0B2-4770-AC76-D80377342DE1}" type="pres">
      <dgm:prSet presAssocID="{6540BD6D-C1BD-475D-9A2D-088AA6642F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9F7877-F4AF-4D3D-A7DB-8215BCBA7D61}" type="presOf" srcId="{7BDF8A06-43C0-41A2-A4E2-741BE33B955B}" destId="{89F2D3EC-DF70-4107-B601-0E59DF43DD1B}" srcOrd="0" destOrd="0" presId="urn:microsoft.com/office/officeart/2005/8/layout/vList5"/>
    <dgm:cxn modelId="{F2B4BE29-044E-4D46-A222-EC0133D88A57}" type="presOf" srcId="{0D718BEB-72AD-47F6-9F3F-25D950FB0B1F}" destId="{E4DB3813-54EA-4F99-A892-899ABE7B1AC2}" srcOrd="0" destOrd="0" presId="urn:microsoft.com/office/officeart/2005/8/layout/vList5"/>
    <dgm:cxn modelId="{7986F3E5-B9F5-48F4-B5A2-84CAC3FC6B7C}" srcId="{7BDF8A06-43C0-41A2-A4E2-741BE33B955B}" destId="{60E5D472-E297-4D2E-B06C-4EFD443E0F53}" srcOrd="0" destOrd="0" parTransId="{2E667D3F-BC0F-45E5-B8E3-A198151EDD4D}" sibTransId="{A610A5D0-F24D-41D7-941C-8C6216A233B5}"/>
    <dgm:cxn modelId="{F1CF6AEF-E6F5-4BAB-928D-8F904B36EE4B}" type="presOf" srcId="{894F4BCA-3C51-46C7-8D0C-1EFAC8CDD5EC}" destId="{4C4BCF4D-6DDE-44B9-B9CB-CD1234C0A6BC}" srcOrd="0" destOrd="0" presId="urn:microsoft.com/office/officeart/2005/8/layout/vList5"/>
    <dgm:cxn modelId="{86564421-84CE-4762-A913-F13C7F504B0F}" type="presOf" srcId="{60E5D472-E297-4D2E-B06C-4EFD443E0F53}" destId="{FAD7BD7A-12F6-4516-9CBF-8E97DB45BB73}" srcOrd="0" destOrd="0" presId="urn:microsoft.com/office/officeart/2005/8/layout/vList5"/>
    <dgm:cxn modelId="{7A8F8D3F-51CF-46F5-9847-B201B5D21717}" srcId="{6540BD6D-C1BD-475D-9A2D-088AA6642FD0}" destId="{0815E8DB-7128-4757-871B-D461837821AB}" srcOrd="0" destOrd="0" parTransId="{7E471B7E-E80B-4541-A4A7-58A752063CDD}" sibTransId="{BFF6E0E2-DC4C-4ABF-A9B6-58D25F17FB10}"/>
    <dgm:cxn modelId="{598E6463-96CF-4D62-BEF5-FE472761A9FA}" type="presOf" srcId="{0815E8DB-7128-4757-871B-D461837821AB}" destId="{9CAFE332-F0B2-4770-AC76-D80377342DE1}" srcOrd="0" destOrd="0" presId="urn:microsoft.com/office/officeart/2005/8/layout/vList5"/>
    <dgm:cxn modelId="{1483C27D-A274-4C3E-B4B1-A8A63B4850A2}" srcId="{43AB7AC8-D69B-4EEA-AAEF-FF04ABFA798D}" destId="{7BDF8A06-43C0-41A2-A4E2-741BE33B955B}" srcOrd="1" destOrd="0" parTransId="{814D5194-C2CD-4C68-9849-4D7A9CF00F47}" sibTransId="{510B9E6C-D029-471C-95D7-46EA9A7B5446}"/>
    <dgm:cxn modelId="{EAA9C658-5896-4F8E-AE9E-4EBB74980B42}" srcId="{43AB7AC8-D69B-4EEA-AAEF-FF04ABFA798D}" destId="{6540BD6D-C1BD-475D-9A2D-088AA6642FD0}" srcOrd="2" destOrd="0" parTransId="{CBBA1B96-0409-45BF-B976-CFDAC0334ADE}" sibTransId="{06938A2D-517D-40CD-A1CC-F6288F0AF1E3}"/>
    <dgm:cxn modelId="{968BECD5-78B1-4C4C-B2E6-4C6BBEC65560}" type="presOf" srcId="{6540BD6D-C1BD-475D-9A2D-088AA6642FD0}" destId="{8F40FBA8-0775-400A-95EA-09AB2076DB81}" srcOrd="0" destOrd="0" presId="urn:microsoft.com/office/officeart/2005/8/layout/vList5"/>
    <dgm:cxn modelId="{D8115CEE-F499-4CDC-8906-66CD0D55905A}" type="presOf" srcId="{43AB7AC8-D69B-4EEA-AAEF-FF04ABFA798D}" destId="{27342177-248E-4F24-B801-64E68ADD223F}" srcOrd="0" destOrd="0" presId="urn:microsoft.com/office/officeart/2005/8/layout/vList5"/>
    <dgm:cxn modelId="{0CDA7518-87EA-40DD-B598-0E2F5D53FAFB}" srcId="{894F4BCA-3C51-46C7-8D0C-1EFAC8CDD5EC}" destId="{0D718BEB-72AD-47F6-9F3F-25D950FB0B1F}" srcOrd="0" destOrd="0" parTransId="{4EE17166-2C37-4C64-B995-26BA04E41603}" sibTransId="{21501E54-9B19-4D10-8E5C-3CDB69180E6D}"/>
    <dgm:cxn modelId="{7E82A85D-7F5E-4730-AA3F-F4BA0EBB2D71}" srcId="{43AB7AC8-D69B-4EEA-AAEF-FF04ABFA798D}" destId="{894F4BCA-3C51-46C7-8D0C-1EFAC8CDD5EC}" srcOrd="0" destOrd="0" parTransId="{E71B442C-58F8-4E97-8A34-B5F7ABF2519A}" sibTransId="{677AAA88-99CA-4899-894E-6DD91314D354}"/>
    <dgm:cxn modelId="{0C759B51-6FAA-4EE4-B09A-96FC6D0466A1}" type="presParOf" srcId="{27342177-248E-4F24-B801-64E68ADD223F}" destId="{3548605D-22FF-440E-AD1B-0908F8463197}" srcOrd="0" destOrd="0" presId="urn:microsoft.com/office/officeart/2005/8/layout/vList5"/>
    <dgm:cxn modelId="{C5F67C12-C5E3-49CB-9D14-714B8620AAEE}" type="presParOf" srcId="{3548605D-22FF-440E-AD1B-0908F8463197}" destId="{4C4BCF4D-6DDE-44B9-B9CB-CD1234C0A6BC}" srcOrd="0" destOrd="0" presId="urn:microsoft.com/office/officeart/2005/8/layout/vList5"/>
    <dgm:cxn modelId="{88494E2E-A901-4127-ACFD-3B1AA3EACEFF}" type="presParOf" srcId="{3548605D-22FF-440E-AD1B-0908F8463197}" destId="{E4DB3813-54EA-4F99-A892-899ABE7B1AC2}" srcOrd="1" destOrd="0" presId="urn:microsoft.com/office/officeart/2005/8/layout/vList5"/>
    <dgm:cxn modelId="{0338DBF9-2936-44E0-956B-8E95A8013B4D}" type="presParOf" srcId="{27342177-248E-4F24-B801-64E68ADD223F}" destId="{BDC25FE6-77DE-4B32-A347-15EE6ED69D85}" srcOrd="1" destOrd="0" presId="urn:microsoft.com/office/officeart/2005/8/layout/vList5"/>
    <dgm:cxn modelId="{008F9DF2-1482-43D0-9473-446A6DC1C6C7}" type="presParOf" srcId="{27342177-248E-4F24-B801-64E68ADD223F}" destId="{B40230AF-95D7-49C7-B347-FE5561C34E5A}" srcOrd="2" destOrd="0" presId="urn:microsoft.com/office/officeart/2005/8/layout/vList5"/>
    <dgm:cxn modelId="{168A21B4-88E5-4A2C-9C1E-4AD3CE5AD4F7}" type="presParOf" srcId="{B40230AF-95D7-49C7-B347-FE5561C34E5A}" destId="{89F2D3EC-DF70-4107-B601-0E59DF43DD1B}" srcOrd="0" destOrd="0" presId="urn:microsoft.com/office/officeart/2005/8/layout/vList5"/>
    <dgm:cxn modelId="{9B8A3E90-5925-4C01-A169-33EE28B09756}" type="presParOf" srcId="{B40230AF-95D7-49C7-B347-FE5561C34E5A}" destId="{FAD7BD7A-12F6-4516-9CBF-8E97DB45BB73}" srcOrd="1" destOrd="0" presId="urn:microsoft.com/office/officeart/2005/8/layout/vList5"/>
    <dgm:cxn modelId="{825A9252-5301-4325-B197-5E75C1279417}" type="presParOf" srcId="{27342177-248E-4F24-B801-64E68ADD223F}" destId="{71E7BFAD-03DB-432F-81EB-3B97068498A7}" srcOrd="3" destOrd="0" presId="urn:microsoft.com/office/officeart/2005/8/layout/vList5"/>
    <dgm:cxn modelId="{BD63C5CB-7FA9-4180-A7C4-D98E760A1DAD}" type="presParOf" srcId="{27342177-248E-4F24-B801-64E68ADD223F}" destId="{74073091-D4A8-4000-BDCB-323F1484A487}" srcOrd="4" destOrd="0" presId="urn:microsoft.com/office/officeart/2005/8/layout/vList5"/>
    <dgm:cxn modelId="{363B9EE3-DB5F-457F-8C99-8A9718D83515}" type="presParOf" srcId="{74073091-D4A8-4000-BDCB-323F1484A487}" destId="{8F40FBA8-0775-400A-95EA-09AB2076DB81}" srcOrd="0" destOrd="0" presId="urn:microsoft.com/office/officeart/2005/8/layout/vList5"/>
    <dgm:cxn modelId="{002BC71E-F5D5-47AE-AC4E-36F75E5E810E}" type="presParOf" srcId="{74073091-D4A8-4000-BDCB-323F1484A487}" destId="{9CAFE332-F0B2-4770-AC76-D80377342D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EF49B-C634-4D21-8482-04C3340A7F2F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EEE4EA2-9BF7-48D4-972B-4086B72BC9BF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Высокая степень регулирующего воздействия</a:t>
          </a:r>
        </a:p>
        <a:p>
          <a:r>
            <a:rPr lang="ru-RU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 р.д. </a:t>
          </a:r>
          <a:r>
            <a:rPr lang="ru-RU" sz="1200" b="0" i="1" dirty="0" smtClean="0">
              <a:latin typeface="Times New Roman" pitchFamily="18" charset="0"/>
              <a:cs typeface="Times New Roman" pitchFamily="18" charset="0"/>
            </a:rPr>
            <a:t>– срок проведения публичных консультаций</a:t>
          </a:r>
        </a:p>
      </dgm:t>
    </dgm:pt>
    <dgm:pt modelId="{99119669-EE65-4DF2-852F-3B41AA6F979F}" type="parTrans" cxnId="{FCB3979D-13BA-4BE6-BD41-D9AB1FCEA3B3}">
      <dgm:prSet/>
      <dgm:spPr/>
      <dgm:t>
        <a:bodyPr/>
        <a:lstStyle/>
        <a:p>
          <a:endParaRPr lang="ru-RU"/>
        </a:p>
      </dgm:t>
    </dgm:pt>
    <dgm:pt modelId="{9CBCC9B3-E7AD-4AEC-A090-E30EEB900CFE}" type="sibTrans" cxnId="{FCB3979D-13BA-4BE6-BD41-D9AB1FCEA3B3}">
      <dgm:prSet/>
      <dgm:spPr/>
      <dgm:t>
        <a:bodyPr/>
        <a:lstStyle/>
        <a:p>
          <a:endParaRPr lang="ru-RU"/>
        </a:p>
      </dgm:t>
    </dgm:pt>
    <dgm:pt modelId="{E1336BB0-1BAB-4211-8C36-68261E077CF3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 НПА содержит положения, </a:t>
          </a:r>
          <a:r>
            <a:rPr lang="ru-RU" sz="12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устанавливающие новые обязанности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для субъектов предпринимательской и инвестиционной деятельности, а также </a:t>
          </a:r>
          <a:r>
            <a:rPr lang="ru-RU" sz="12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устанавливающие ответственность за нарушение НПА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затрагивающих вопросы осуществления предпринимательской и инвестиционной деятельности</a:t>
          </a:r>
          <a:endParaRPr lang="ru-RU" sz="1200" dirty="0">
            <a:solidFill>
              <a:schemeClr val="bg1"/>
            </a:solidFill>
          </a:endParaRPr>
        </a:p>
      </dgm:t>
    </dgm:pt>
    <dgm:pt modelId="{100BA5AE-B2E6-4242-829B-332441F74523}" type="parTrans" cxnId="{5965CDDA-B348-4B3D-9980-5A770B011214}">
      <dgm:prSet/>
      <dgm:spPr/>
      <dgm:t>
        <a:bodyPr/>
        <a:lstStyle/>
        <a:p>
          <a:endParaRPr lang="ru-RU"/>
        </a:p>
      </dgm:t>
    </dgm:pt>
    <dgm:pt modelId="{A58F49D5-C759-4B3F-A3F6-E27BEED68BF5}" type="sibTrans" cxnId="{5965CDDA-B348-4B3D-9980-5A770B011214}">
      <dgm:prSet/>
      <dgm:spPr/>
      <dgm:t>
        <a:bodyPr/>
        <a:lstStyle/>
        <a:p>
          <a:endParaRPr lang="ru-RU"/>
        </a:p>
      </dgm:t>
    </dgm:pt>
    <dgm:pt modelId="{D3DFD08C-782A-4CBD-AE24-C7C12BDD60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Средняя степень регулирующего воздействия </a:t>
          </a:r>
        </a:p>
        <a:p>
          <a:r>
            <a:rPr lang="ru-RU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10 р.д. </a:t>
          </a:r>
          <a:r>
            <a:rPr lang="ru-RU" sz="1200" b="0" i="1" dirty="0" smtClean="0">
              <a:latin typeface="Times New Roman" pitchFamily="18" charset="0"/>
              <a:cs typeface="Times New Roman" pitchFamily="18" charset="0"/>
            </a:rPr>
            <a:t>– срок проведения публичных консультаций</a:t>
          </a:r>
          <a:endParaRPr lang="ru-RU" sz="1200" b="0" i="1" dirty="0">
            <a:solidFill>
              <a:srgbClr val="FFFF00"/>
            </a:solidFill>
          </a:endParaRPr>
        </a:p>
      </dgm:t>
    </dgm:pt>
    <dgm:pt modelId="{B53DB234-9F77-420E-8F2B-782DA1B4EB48}" type="parTrans" cxnId="{60E16349-E83E-4955-A984-7392B1C29EDB}">
      <dgm:prSet/>
      <dgm:spPr/>
      <dgm:t>
        <a:bodyPr/>
        <a:lstStyle/>
        <a:p>
          <a:endParaRPr lang="ru-RU"/>
        </a:p>
      </dgm:t>
    </dgm:pt>
    <dgm:pt modelId="{EE6FD33D-74D5-43F5-8354-05E707D252C8}" type="sibTrans" cxnId="{60E16349-E83E-4955-A984-7392B1C29EDB}">
      <dgm:prSet/>
      <dgm:spPr/>
      <dgm:t>
        <a:bodyPr/>
        <a:lstStyle/>
        <a:p>
          <a:endParaRPr lang="ru-RU"/>
        </a:p>
      </dgm:t>
    </dgm:pt>
    <dgm:pt modelId="{2D8A05CD-5229-4CDF-8A0C-4B2A91D50429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 НПА содержит положения, </a:t>
          </a:r>
          <a:r>
            <a:rPr lang="ru-RU" sz="12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изменяющие ранее предусмотренные НПА обязанности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для субъектов предпринимательской и инвестиционной деятельности, а также </a:t>
          </a:r>
          <a:r>
            <a:rPr lang="ru-RU" sz="12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изменяющие ранее установленную ответственность за нарушение НПА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затрагивающих вопросы осуществления предпринимательской и инвестиционной деятельности</a:t>
          </a:r>
          <a:endParaRPr lang="ru-RU" sz="1200" dirty="0">
            <a:solidFill>
              <a:schemeClr val="bg1"/>
            </a:solidFill>
          </a:endParaRPr>
        </a:p>
      </dgm:t>
    </dgm:pt>
    <dgm:pt modelId="{5E255531-BEB2-4443-972C-527EA6F01459}" type="parTrans" cxnId="{8FEEF465-55EB-4B61-A360-5DC23EF007B8}">
      <dgm:prSet/>
      <dgm:spPr/>
      <dgm:t>
        <a:bodyPr/>
        <a:lstStyle/>
        <a:p>
          <a:endParaRPr lang="ru-RU"/>
        </a:p>
      </dgm:t>
    </dgm:pt>
    <dgm:pt modelId="{FAD92B9A-AAB9-41E6-81E3-7536270AAEBD}" type="sibTrans" cxnId="{8FEEF465-55EB-4B61-A360-5DC23EF007B8}">
      <dgm:prSet/>
      <dgm:spPr/>
      <dgm:t>
        <a:bodyPr/>
        <a:lstStyle/>
        <a:p>
          <a:endParaRPr lang="ru-RU"/>
        </a:p>
      </dgm:t>
    </dgm:pt>
    <dgm:pt modelId="{8C5A66C7-33C8-4A5B-908E-5C8221CA603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Низкая степень регулирующего воздействия </a:t>
          </a:r>
        </a:p>
        <a:p>
          <a:r>
            <a:rPr lang="ru-RU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 р.д.</a:t>
          </a:r>
          <a:r>
            <a:rPr lang="ru-RU" sz="1200" b="0" i="1" dirty="0" smtClean="0">
              <a:latin typeface="Times New Roman" pitchFamily="18" charset="0"/>
              <a:cs typeface="Times New Roman" pitchFamily="18" charset="0"/>
            </a:rPr>
            <a:t>–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1" dirty="0" smtClean="0">
              <a:latin typeface="Times New Roman" pitchFamily="18" charset="0"/>
              <a:cs typeface="Times New Roman" pitchFamily="18" charset="0"/>
            </a:rPr>
            <a:t>срок проведения публичных консультаций</a:t>
          </a:r>
          <a:endParaRPr lang="ru-RU" sz="1200" b="0" i="1" dirty="0">
            <a:solidFill>
              <a:srgbClr val="FFFF00"/>
            </a:solidFill>
          </a:endParaRPr>
        </a:p>
      </dgm:t>
    </dgm:pt>
    <dgm:pt modelId="{1AC0103F-DF96-489B-8502-ECF3EECC5A69}" type="parTrans" cxnId="{2764B56F-373A-4BC0-8CA5-2082D6C71F23}">
      <dgm:prSet/>
      <dgm:spPr/>
      <dgm:t>
        <a:bodyPr/>
        <a:lstStyle/>
        <a:p>
          <a:endParaRPr lang="ru-RU"/>
        </a:p>
      </dgm:t>
    </dgm:pt>
    <dgm:pt modelId="{AF2664BE-1D6E-4240-A936-3452A7E45F00}" type="sibTrans" cxnId="{2764B56F-373A-4BC0-8CA5-2082D6C71F23}">
      <dgm:prSet/>
      <dgm:spPr/>
      <dgm:t>
        <a:bodyPr/>
        <a:lstStyle/>
        <a:p>
          <a:endParaRPr lang="ru-RU"/>
        </a:p>
      </dgm:t>
    </dgm:pt>
    <dgm:pt modelId="{4D0D19A2-F81F-448C-811F-204BDBA1F731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 НПА содержит положения, </a:t>
          </a:r>
          <a:r>
            <a:rPr lang="ru-RU" sz="12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отменяющие ранее установленную ответственность за нарушение НПА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затрагивающих вопросы осуществления предпринимательской и инвестиционной деятельности</a:t>
          </a:r>
          <a:endParaRPr lang="ru-RU" sz="1200" dirty="0">
            <a:solidFill>
              <a:schemeClr val="bg1"/>
            </a:solidFill>
          </a:endParaRPr>
        </a:p>
      </dgm:t>
    </dgm:pt>
    <dgm:pt modelId="{01795346-4E5B-4178-AF2E-D126A94B0772}" type="parTrans" cxnId="{4A19E02F-A6E6-4704-ACDD-1CE55F7877EA}">
      <dgm:prSet/>
      <dgm:spPr/>
      <dgm:t>
        <a:bodyPr/>
        <a:lstStyle/>
        <a:p>
          <a:endParaRPr lang="ru-RU"/>
        </a:p>
      </dgm:t>
    </dgm:pt>
    <dgm:pt modelId="{7554F14F-CCFB-4A4A-9E8E-39AA1129ED69}" type="sibTrans" cxnId="{4A19E02F-A6E6-4704-ACDD-1CE55F7877EA}">
      <dgm:prSet/>
      <dgm:spPr/>
      <dgm:t>
        <a:bodyPr/>
        <a:lstStyle/>
        <a:p>
          <a:endParaRPr lang="ru-RU"/>
        </a:p>
      </dgm:t>
    </dgm:pt>
    <dgm:pt modelId="{4BBF6043-4340-44CB-80CB-3C37133CB840}" type="pres">
      <dgm:prSet presAssocID="{50DEF49B-C634-4D21-8482-04C3340A7F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64AC1-89EC-4DF7-8FBB-714959FC55DD}" type="pres">
      <dgm:prSet presAssocID="{FEEE4EA2-9BF7-48D4-972B-4086B72BC9BF}" presName="linNode" presStyleCnt="0"/>
      <dgm:spPr/>
    </dgm:pt>
    <dgm:pt modelId="{DB80F8D7-25D0-43E6-A336-F968585A3D5B}" type="pres">
      <dgm:prSet presAssocID="{FEEE4EA2-9BF7-48D4-972B-4086B72BC9BF}" presName="parentText" presStyleLbl="node1" presStyleIdx="0" presStyleCnt="3" custScaleX="669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68B9E-9AE2-4F0A-81EA-8593E2BA9E60}" type="pres">
      <dgm:prSet presAssocID="{FEEE4EA2-9BF7-48D4-972B-4086B72BC9BF}" presName="descendantText" presStyleLbl="alignAccFollowNode1" presStyleIdx="0" presStyleCnt="3" custScaleX="116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53A36-6819-47D7-BF0E-07096590BBA6}" type="pres">
      <dgm:prSet presAssocID="{9CBCC9B3-E7AD-4AEC-A090-E30EEB900CFE}" presName="sp" presStyleCnt="0"/>
      <dgm:spPr/>
    </dgm:pt>
    <dgm:pt modelId="{28811B52-06F6-46BC-AC37-D881C188B3FF}" type="pres">
      <dgm:prSet presAssocID="{D3DFD08C-782A-4CBD-AE24-C7C12BDD605F}" presName="linNode" presStyleCnt="0"/>
      <dgm:spPr/>
    </dgm:pt>
    <dgm:pt modelId="{FCA9F135-A95A-40E5-92B0-D94C5587813F}" type="pres">
      <dgm:prSet presAssocID="{D3DFD08C-782A-4CBD-AE24-C7C12BDD605F}" presName="parentText" presStyleLbl="node1" presStyleIdx="1" presStyleCnt="3" custScaleX="673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152EF-0836-4E46-84B7-9E96B1DFB90B}" type="pres">
      <dgm:prSet presAssocID="{D3DFD08C-782A-4CBD-AE24-C7C12BDD605F}" presName="descendantText" presStyleLbl="alignAccFollowNode1" presStyleIdx="1" presStyleCnt="3" custScaleX="116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FA0CF-46EF-444A-9C89-D333D60F225B}" type="pres">
      <dgm:prSet presAssocID="{EE6FD33D-74D5-43F5-8354-05E707D252C8}" presName="sp" presStyleCnt="0"/>
      <dgm:spPr/>
    </dgm:pt>
    <dgm:pt modelId="{77C57651-ABF5-4C7F-85CE-919CDC86FE6D}" type="pres">
      <dgm:prSet presAssocID="{8C5A66C7-33C8-4A5B-908E-5C8221CA6036}" presName="linNode" presStyleCnt="0"/>
      <dgm:spPr/>
    </dgm:pt>
    <dgm:pt modelId="{32847266-6925-4EB7-919D-364C9FD016C4}" type="pres">
      <dgm:prSet presAssocID="{8C5A66C7-33C8-4A5B-908E-5C8221CA6036}" presName="parentText" presStyleLbl="node1" presStyleIdx="2" presStyleCnt="3" custScaleX="67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C019E-1497-47FA-9C90-C24593BB5999}" type="pres">
      <dgm:prSet presAssocID="{8C5A66C7-33C8-4A5B-908E-5C8221CA6036}" presName="descendantText" presStyleLbl="alignAccFollowNode1" presStyleIdx="2" presStyleCnt="3" custScaleX="116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EC46C-9153-4A58-B4D4-9DAC4CB04C85}" type="presOf" srcId="{2D8A05CD-5229-4CDF-8A0C-4B2A91D50429}" destId="{5E7152EF-0836-4E46-84B7-9E96B1DFB90B}" srcOrd="0" destOrd="0" presId="urn:microsoft.com/office/officeart/2005/8/layout/vList5"/>
    <dgm:cxn modelId="{60E16349-E83E-4955-A984-7392B1C29EDB}" srcId="{50DEF49B-C634-4D21-8482-04C3340A7F2F}" destId="{D3DFD08C-782A-4CBD-AE24-C7C12BDD605F}" srcOrd="1" destOrd="0" parTransId="{B53DB234-9F77-420E-8F2B-782DA1B4EB48}" sibTransId="{EE6FD33D-74D5-43F5-8354-05E707D252C8}"/>
    <dgm:cxn modelId="{8FEEF465-55EB-4B61-A360-5DC23EF007B8}" srcId="{D3DFD08C-782A-4CBD-AE24-C7C12BDD605F}" destId="{2D8A05CD-5229-4CDF-8A0C-4B2A91D50429}" srcOrd="0" destOrd="0" parTransId="{5E255531-BEB2-4443-972C-527EA6F01459}" sibTransId="{FAD92B9A-AAB9-41E6-81E3-7536270AAEBD}"/>
    <dgm:cxn modelId="{5965CDDA-B348-4B3D-9980-5A770B011214}" srcId="{FEEE4EA2-9BF7-48D4-972B-4086B72BC9BF}" destId="{E1336BB0-1BAB-4211-8C36-68261E077CF3}" srcOrd="0" destOrd="0" parTransId="{100BA5AE-B2E6-4242-829B-332441F74523}" sibTransId="{A58F49D5-C759-4B3F-A3F6-E27BEED68BF5}"/>
    <dgm:cxn modelId="{C5150AF0-DBA7-48E4-9968-D483A6E8CEF7}" type="presOf" srcId="{E1336BB0-1BAB-4211-8C36-68261E077CF3}" destId="{AF068B9E-9AE2-4F0A-81EA-8593E2BA9E60}" srcOrd="0" destOrd="0" presId="urn:microsoft.com/office/officeart/2005/8/layout/vList5"/>
    <dgm:cxn modelId="{0055A3DD-A53F-42CE-AEDF-493550675BDC}" type="presOf" srcId="{D3DFD08C-782A-4CBD-AE24-C7C12BDD605F}" destId="{FCA9F135-A95A-40E5-92B0-D94C5587813F}" srcOrd="0" destOrd="0" presId="urn:microsoft.com/office/officeart/2005/8/layout/vList5"/>
    <dgm:cxn modelId="{FCB3979D-13BA-4BE6-BD41-D9AB1FCEA3B3}" srcId="{50DEF49B-C634-4D21-8482-04C3340A7F2F}" destId="{FEEE4EA2-9BF7-48D4-972B-4086B72BC9BF}" srcOrd="0" destOrd="0" parTransId="{99119669-EE65-4DF2-852F-3B41AA6F979F}" sibTransId="{9CBCC9B3-E7AD-4AEC-A090-E30EEB900CFE}"/>
    <dgm:cxn modelId="{4A19E02F-A6E6-4704-ACDD-1CE55F7877EA}" srcId="{8C5A66C7-33C8-4A5B-908E-5C8221CA6036}" destId="{4D0D19A2-F81F-448C-811F-204BDBA1F731}" srcOrd="0" destOrd="0" parTransId="{01795346-4E5B-4178-AF2E-D126A94B0772}" sibTransId="{7554F14F-CCFB-4A4A-9E8E-39AA1129ED69}"/>
    <dgm:cxn modelId="{8B732E72-B5D2-4603-8083-6DD41D2882FA}" type="presOf" srcId="{8C5A66C7-33C8-4A5B-908E-5C8221CA6036}" destId="{32847266-6925-4EB7-919D-364C9FD016C4}" srcOrd="0" destOrd="0" presId="urn:microsoft.com/office/officeart/2005/8/layout/vList5"/>
    <dgm:cxn modelId="{2E55DC77-CF57-4598-B45E-4E9689F5589E}" type="presOf" srcId="{4D0D19A2-F81F-448C-811F-204BDBA1F731}" destId="{C56C019E-1497-47FA-9C90-C24593BB5999}" srcOrd="0" destOrd="0" presId="urn:microsoft.com/office/officeart/2005/8/layout/vList5"/>
    <dgm:cxn modelId="{3226BC74-1F1A-4615-A289-34AB5277DAD8}" type="presOf" srcId="{50DEF49B-C634-4D21-8482-04C3340A7F2F}" destId="{4BBF6043-4340-44CB-80CB-3C37133CB840}" srcOrd="0" destOrd="0" presId="urn:microsoft.com/office/officeart/2005/8/layout/vList5"/>
    <dgm:cxn modelId="{3A7E2CFF-BB8E-455F-9914-5192AEAA1C26}" type="presOf" srcId="{FEEE4EA2-9BF7-48D4-972B-4086B72BC9BF}" destId="{DB80F8D7-25D0-43E6-A336-F968585A3D5B}" srcOrd="0" destOrd="0" presId="urn:microsoft.com/office/officeart/2005/8/layout/vList5"/>
    <dgm:cxn modelId="{2764B56F-373A-4BC0-8CA5-2082D6C71F23}" srcId="{50DEF49B-C634-4D21-8482-04C3340A7F2F}" destId="{8C5A66C7-33C8-4A5B-908E-5C8221CA6036}" srcOrd="2" destOrd="0" parTransId="{1AC0103F-DF96-489B-8502-ECF3EECC5A69}" sibTransId="{AF2664BE-1D6E-4240-A936-3452A7E45F00}"/>
    <dgm:cxn modelId="{D67F958C-1C7F-4BC1-89AC-26853025C026}" type="presParOf" srcId="{4BBF6043-4340-44CB-80CB-3C37133CB840}" destId="{2DB64AC1-89EC-4DF7-8FBB-714959FC55DD}" srcOrd="0" destOrd="0" presId="urn:microsoft.com/office/officeart/2005/8/layout/vList5"/>
    <dgm:cxn modelId="{6E05C040-A882-4B2C-AE0A-38A65BB4F9A7}" type="presParOf" srcId="{2DB64AC1-89EC-4DF7-8FBB-714959FC55DD}" destId="{DB80F8D7-25D0-43E6-A336-F968585A3D5B}" srcOrd="0" destOrd="0" presId="urn:microsoft.com/office/officeart/2005/8/layout/vList5"/>
    <dgm:cxn modelId="{784847D3-62D1-4E1D-8677-51FB5D28D310}" type="presParOf" srcId="{2DB64AC1-89EC-4DF7-8FBB-714959FC55DD}" destId="{AF068B9E-9AE2-4F0A-81EA-8593E2BA9E60}" srcOrd="1" destOrd="0" presId="urn:microsoft.com/office/officeart/2005/8/layout/vList5"/>
    <dgm:cxn modelId="{63FECAE7-C691-4275-9863-4C11B594B2AA}" type="presParOf" srcId="{4BBF6043-4340-44CB-80CB-3C37133CB840}" destId="{36853A36-6819-47D7-BF0E-07096590BBA6}" srcOrd="1" destOrd="0" presId="urn:microsoft.com/office/officeart/2005/8/layout/vList5"/>
    <dgm:cxn modelId="{1FBB0E2D-F956-4AAA-9265-580ACB6552A2}" type="presParOf" srcId="{4BBF6043-4340-44CB-80CB-3C37133CB840}" destId="{28811B52-06F6-46BC-AC37-D881C188B3FF}" srcOrd="2" destOrd="0" presId="urn:microsoft.com/office/officeart/2005/8/layout/vList5"/>
    <dgm:cxn modelId="{080D6375-CA73-4CE7-92AF-552D5FA82128}" type="presParOf" srcId="{28811B52-06F6-46BC-AC37-D881C188B3FF}" destId="{FCA9F135-A95A-40E5-92B0-D94C5587813F}" srcOrd="0" destOrd="0" presId="urn:microsoft.com/office/officeart/2005/8/layout/vList5"/>
    <dgm:cxn modelId="{E0027C7E-EE5C-4888-90C8-83E4D65B957B}" type="presParOf" srcId="{28811B52-06F6-46BC-AC37-D881C188B3FF}" destId="{5E7152EF-0836-4E46-84B7-9E96B1DFB90B}" srcOrd="1" destOrd="0" presId="urn:microsoft.com/office/officeart/2005/8/layout/vList5"/>
    <dgm:cxn modelId="{AE2D2609-2525-409C-9B65-A71E361D29BA}" type="presParOf" srcId="{4BBF6043-4340-44CB-80CB-3C37133CB840}" destId="{3AAFA0CF-46EF-444A-9C89-D333D60F225B}" srcOrd="3" destOrd="0" presId="urn:microsoft.com/office/officeart/2005/8/layout/vList5"/>
    <dgm:cxn modelId="{500407B2-7DB5-4816-8AFE-16D79E89DAA4}" type="presParOf" srcId="{4BBF6043-4340-44CB-80CB-3C37133CB840}" destId="{77C57651-ABF5-4C7F-85CE-919CDC86FE6D}" srcOrd="4" destOrd="0" presId="urn:microsoft.com/office/officeart/2005/8/layout/vList5"/>
    <dgm:cxn modelId="{E8867CB4-31E5-4C54-A10C-DCB4A73B5CA0}" type="presParOf" srcId="{77C57651-ABF5-4C7F-85CE-919CDC86FE6D}" destId="{32847266-6925-4EB7-919D-364C9FD016C4}" srcOrd="0" destOrd="0" presId="urn:microsoft.com/office/officeart/2005/8/layout/vList5"/>
    <dgm:cxn modelId="{9CE9611A-15FB-4F0A-BC49-1FDF26D10AC2}" type="presParOf" srcId="{77C57651-ABF5-4C7F-85CE-919CDC86FE6D}" destId="{C56C019E-1497-47FA-9C90-C24593BB59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B3813-54EA-4F99-A892-899ABE7B1AC2}">
      <dsp:nvSpPr>
        <dsp:cNvPr id="0" name=""/>
        <dsp:cNvSpPr/>
      </dsp:nvSpPr>
      <dsp:spPr>
        <a:xfrm rot="5400000">
          <a:off x="6651198" y="-2548385"/>
          <a:ext cx="1485165" cy="695885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проходят ОРВ в установленном порядке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651198" y="-2548385"/>
        <a:ext cx="1485165" cy="6958853"/>
      </dsp:txXfrm>
    </dsp:sp>
    <dsp:sp modelId="{4C4BCF4D-6DDE-44B9-B9CB-CD1234C0A6BC}">
      <dsp:nvSpPr>
        <dsp:cNvPr id="0" name=""/>
        <dsp:cNvSpPr/>
      </dsp:nvSpPr>
      <dsp:spPr>
        <a:xfrm>
          <a:off x="0" y="2812"/>
          <a:ext cx="3914354" cy="18564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Проекты административных регламентов, затрагивающие вопросы осуществления предпринимательской и инвестиционной деятельности и устанавливающие новые или изменяющие действующие обязанности субъектов предпринимательской и инвестиционной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12"/>
        <a:ext cx="3914354" cy="1856456"/>
      </dsp:txXfrm>
    </dsp:sp>
    <dsp:sp modelId="{FAD7BD7A-12F6-4516-9CBF-8E97DB45BB73}">
      <dsp:nvSpPr>
        <dsp:cNvPr id="0" name=""/>
        <dsp:cNvSpPr/>
      </dsp:nvSpPr>
      <dsp:spPr>
        <a:xfrm rot="5400000">
          <a:off x="6651198" y="-599106"/>
          <a:ext cx="1485165" cy="6958853"/>
        </a:xfrm>
        <a:prstGeom prst="round2SameRect">
          <a:avLst/>
        </a:prstGeom>
        <a:solidFill>
          <a:schemeClr val="accent5">
            <a:tint val="40000"/>
            <a:alpha val="90000"/>
            <a:hueOff val="-987021"/>
            <a:satOff val="-22836"/>
            <a:lumOff val="-842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ОРВ не проводится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651198" y="-599106"/>
        <a:ext cx="1485165" cy="6958853"/>
      </dsp:txXfrm>
    </dsp:sp>
    <dsp:sp modelId="{89F2D3EC-DF70-4107-B601-0E59DF43DD1B}">
      <dsp:nvSpPr>
        <dsp:cNvPr id="0" name=""/>
        <dsp:cNvSpPr/>
      </dsp:nvSpPr>
      <dsp:spPr>
        <a:xfrm>
          <a:off x="0" y="1952091"/>
          <a:ext cx="3914354" cy="1856456"/>
        </a:xfrm>
        <a:prstGeom prst="roundRect">
          <a:avLst/>
        </a:prstGeom>
        <a:solidFill>
          <a:schemeClr val="accent5">
            <a:hueOff val="-1288646"/>
            <a:satOff val="-38261"/>
            <a:lumOff val="2353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Если проект нормативного правового акта Иркутской области подготовлен в целях приведения правовых актов Иркутской области в соответствие с законодательством</a:t>
          </a:r>
          <a:endParaRPr lang="ru-RU" sz="1300" kern="1200" dirty="0"/>
        </a:p>
      </dsp:txBody>
      <dsp:txXfrm>
        <a:off x="0" y="1952091"/>
        <a:ext cx="3914354" cy="1856456"/>
      </dsp:txXfrm>
    </dsp:sp>
    <dsp:sp modelId="{9CAFE332-F0B2-4770-AC76-D80377342DE1}">
      <dsp:nvSpPr>
        <dsp:cNvPr id="0" name=""/>
        <dsp:cNvSpPr/>
      </dsp:nvSpPr>
      <dsp:spPr>
        <a:xfrm rot="5400000">
          <a:off x="6651198" y="1350172"/>
          <a:ext cx="1485165" cy="6958853"/>
        </a:xfrm>
        <a:prstGeom prst="round2SameRect">
          <a:avLst/>
        </a:prstGeom>
        <a:solidFill>
          <a:schemeClr val="accent5">
            <a:tint val="40000"/>
            <a:alpha val="90000"/>
            <a:hueOff val="-1974043"/>
            <a:satOff val="-45671"/>
            <a:lumOff val="-1685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ОРВ проводится в сроки, определяемые в соответствии с Положением, с учетом необходимости принятия проекта нормативного правового акта Иркутской области, в отношении которого проводится ОРВ, в течение трех месяцев со дня принятия правового акта, в соответствии с которым он подготовлен (если иной срок не установлен законодательством)</a:t>
          </a:r>
          <a:endParaRPr lang="ru-RU" sz="1500" kern="1200" dirty="0"/>
        </a:p>
      </dsp:txBody>
      <dsp:txXfrm rot="5400000">
        <a:off x="6651198" y="1350172"/>
        <a:ext cx="1485165" cy="6958853"/>
      </dsp:txXfrm>
    </dsp:sp>
    <dsp:sp modelId="{8F40FBA8-0775-400A-95EA-09AB2076DB81}">
      <dsp:nvSpPr>
        <dsp:cNvPr id="0" name=""/>
        <dsp:cNvSpPr/>
      </dsp:nvSpPr>
      <dsp:spPr>
        <a:xfrm>
          <a:off x="0" y="3901370"/>
          <a:ext cx="3914354" cy="1856456"/>
        </a:xfrm>
        <a:prstGeom prst="roundRect">
          <a:avLst/>
        </a:prstGeom>
        <a:solidFill>
          <a:schemeClr val="accent5">
            <a:hueOff val="-2577292"/>
            <a:satOff val="-76522"/>
            <a:lumOff val="4706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Если проект нормативного правового акта Иркутской области подготовлен в целях правового регулирования вопросов, отнесенных к полномочиям органов государственной власти субъектов РФ федеральными законами, правовыми актами Президента РФ или Правительства РФ, законами Иркутской области</a:t>
          </a:r>
          <a:endParaRPr lang="ru-RU" sz="1300" kern="1200" dirty="0"/>
        </a:p>
      </dsp:txBody>
      <dsp:txXfrm>
        <a:off x="0" y="3901370"/>
        <a:ext cx="3914354" cy="18564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068B9E-9AE2-4F0A-81EA-8593E2BA9E60}">
      <dsp:nvSpPr>
        <dsp:cNvPr id="0" name=""/>
        <dsp:cNvSpPr/>
      </dsp:nvSpPr>
      <dsp:spPr>
        <a:xfrm rot="5400000">
          <a:off x="3605582" y="-1817176"/>
          <a:ext cx="1099603" cy="501302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 НПА содержит положения, </a:t>
          </a:r>
          <a:r>
            <a:rPr lang="ru-RU" sz="1200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устанавливающие новые обязанности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для субъектов предпринимательской и инвестиционной деятельности, а также </a:t>
          </a:r>
          <a:r>
            <a:rPr lang="ru-RU" sz="1200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устанавливающие ответственность за нарушение НПА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затрагивающих вопросы осуществления предпринимательской и инвестиционной деятельности</a:t>
          </a:r>
          <a:endParaRPr lang="ru-RU" sz="1200" kern="1200" dirty="0">
            <a:solidFill>
              <a:schemeClr val="bg1"/>
            </a:solidFill>
          </a:endParaRPr>
        </a:p>
      </dsp:txBody>
      <dsp:txXfrm rot="5400000">
        <a:off x="3605582" y="-1817176"/>
        <a:ext cx="1099603" cy="5013021"/>
      </dsp:txXfrm>
    </dsp:sp>
    <dsp:sp modelId="{DB80F8D7-25D0-43E6-A336-F968585A3D5B}">
      <dsp:nvSpPr>
        <dsp:cNvPr id="0" name=""/>
        <dsp:cNvSpPr/>
      </dsp:nvSpPr>
      <dsp:spPr>
        <a:xfrm>
          <a:off x="34848" y="2082"/>
          <a:ext cx="1614025" cy="13745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Высокая степень регулирующего воздействия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 р.д. </a:t>
          </a:r>
          <a:r>
            <a:rPr lang="ru-RU" sz="1200" b="0" i="1" kern="1200" dirty="0" smtClean="0">
              <a:latin typeface="Times New Roman" pitchFamily="18" charset="0"/>
              <a:cs typeface="Times New Roman" pitchFamily="18" charset="0"/>
            </a:rPr>
            <a:t>– срок проведения публичных консультаций</a:t>
          </a:r>
        </a:p>
      </dsp:txBody>
      <dsp:txXfrm>
        <a:off x="34848" y="2082"/>
        <a:ext cx="1614025" cy="1374504"/>
      </dsp:txXfrm>
    </dsp:sp>
    <dsp:sp modelId="{5E7152EF-0836-4E46-84B7-9E96B1DFB90B}">
      <dsp:nvSpPr>
        <dsp:cNvPr id="0" name=""/>
        <dsp:cNvSpPr/>
      </dsp:nvSpPr>
      <dsp:spPr>
        <a:xfrm rot="5400000">
          <a:off x="3610294" y="-369232"/>
          <a:ext cx="1099603" cy="50035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 НПА содержит положения, </a:t>
          </a:r>
          <a:r>
            <a:rPr lang="ru-RU" sz="1200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изменяющие ранее предусмотренные НПА обязанности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для субъектов предпринимательской и инвестиционной деятельности, а также </a:t>
          </a:r>
          <a:r>
            <a:rPr lang="ru-RU" sz="1200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изменяющие ранее установленную ответственность за нарушение НПА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затрагивающих вопросы осуществления предпринимательской и инвестиционной деятельности</a:t>
          </a:r>
          <a:endParaRPr lang="ru-RU" sz="1200" kern="1200" dirty="0">
            <a:solidFill>
              <a:schemeClr val="bg1"/>
            </a:solidFill>
          </a:endParaRPr>
        </a:p>
      </dsp:txBody>
      <dsp:txXfrm rot="5400000">
        <a:off x="3610294" y="-369232"/>
        <a:ext cx="1099603" cy="5003592"/>
      </dsp:txXfrm>
    </dsp:sp>
    <dsp:sp modelId="{FCA9F135-A95A-40E5-92B0-D94C5587813F}">
      <dsp:nvSpPr>
        <dsp:cNvPr id="0" name=""/>
        <dsp:cNvSpPr/>
      </dsp:nvSpPr>
      <dsp:spPr>
        <a:xfrm>
          <a:off x="34848" y="1445311"/>
          <a:ext cx="1623451" cy="13745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Средняя степень регулирующего воздействия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10 р.д. </a:t>
          </a:r>
          <a:r>
            <a:rPr lang="ru-RU" sz="1200" b="0" i="1" kern="1200" dirty="0" smtClean="0">
              <a:latin typeface="Times New Roman" pitchFamily="18" charset="0"/>
              <a:cs typeface="Times New Roman" pitchFamily="18" charset="0"/>
            </a:rPr>
            <a:t>– срок проведения публичных консультаций</a:t>
          </a:r>
          <a:endParaRPr lang="ru-RU" sz="1200" b="0" i="1" kern="1200" dirty="0">
            <a:solidFill>
              <a:srgbClr val="FFFF00"/>
            </a:solidFill>
          </a:endParaRPr>
        </a:p>
      </dsp:txBody>
      <dsp:txXfrm>
        <a:off x="34848" y="1445311"/>
        <a:ext cx="1623451" cy="1374504"/>
      </dsp:txXfrm>
    </dsp:sp>
    <dsp:sp modelId="{C56C019E-1497-47FA-9C90-C24593BB5999}">
      <dsp:nvSpPr>
        <dsp:cNvPr id="0" name=""/>
        <dsp:cNvSpPr/>
      </dsp:nvSpPr>
      <dsp:spPr>
        <a:xfrm rot="5400000">
          <a:off x="3609386" y="1073096"/>
          <a:ext cx="1099603" cy="50053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 НПА содержит положения, </a:t>
          </a:r>
          <a:r>
            <a:rPr lang="ru-RU" sz="1200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отменяющие ранее установленную ответственность за нарушение НПА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затрагивающих вопросы осуществления предпринимательской и инвестиционной деятельности</a:t>
          </a:r>
          <a:endParaRPr lang="ru-RU" sz="1200" kern="1200" dirty="0">
            <a:solidFill>
              <a:schemeClr val="bg1"/>
            </a:solidFill>
          </a:endParaRPr>
        </a:p>
      </dsp:txBody>
      <dsp:txXfrm rot="5400000">
        <a:off x="3609386" y="1073096"/>
        <a:ext cx="1099603" cy="5005392"/>
      </dsp:txXfrm>
    </dsp:sp>
    <dsp:sp modelId="{32847266-6925-4EB7-919D-364C9FD016C4}">
      <dsp:nvSpPr>
        <dsp:cNvPr id="0" name=""/>
        <dsp:cNvSpPr/>
      </dsp:nvSpPr>
      <dsp:spPr>
        <a:xfrm>
          <a:off x="34848" y="2888541"/>
          <a:ext cx="1621643" cy="1374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rPr>
            <a:t>Низкая степень регулирующего воздействия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 р.д.</a:t>
          </a:r>
          <a:r>
            <a:rPr lang="ru-RU" sz="1200" b="0" i="1" kern="1200" dirty="0" smtClean="0">
              <a:latin typeface="Times New Roman" pitchFamily="18" charset="0"/>
              <a:cs typeface="Times New Roman" pitchFamily="18" charset="0"/>
            </a:rPr>
            <a:t>–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1" kern="1200" dirty="0" smtClean="0">
              <a:latin typeface="Times New Roman" pitchFamily="18" charset="0"/>
              <a:cs typeface="Times New Roman" pitchFamily="18" charset="0"/>
            </a:rPr>
            <a:t>срок проведения публичных консультаций</a:t>
          </a:r>
          <a:endParaRPr lang="ru-RU" sz="1200" b="0" i="1" kern="1200" dirty="0">
            <a:solidFill>
              <a:srgbClr val="FFFF00"/>
            </a:solidFill>
          </a:endParaRPr>
        </a:p>
      </dsp:txBody>
      <dsp:txXfrm>
        <a:off x="34848" y="2888541"/>
        <a:ext cx="1621643" cy="1374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Проведение ОРВ требует поиска ответов на 10 ключевых вопросов, определенных Организацией Экономического Сотрудничества и Развития (ОЭСР), при принятии решения относительно нового регулирования:</a:t>
            </a:r>
          </a:p>
          <a:p>
            <a:pPr lvl="0"/>
            <a:r>
              <a:rPr lang="ru-RU" dirty="0"/>
              <a:t>1) Правильно ли определена проблема, с которой связана новая норма регулирования? 2)Доказана ли необходимость государственного вмешательства?</a:t>
            </a:r>
          </a:p>
          <a:p>
            <a:pPr lvl="0"/>
            <a:r>
              <a:rPr lang="ru-RU" dirty="0"/>
              <a:t>3) Является ли регулирование лучшей формой решения проблемы? 4) Существует ли правовая база для регулирования?</a:t>
            </a:r>
          </a:p>
          <a:p>
            <a:pPr lvl="0"/>
            <a:r>
              <a:rPr lang="ru-RU" dirty="0"/>
              <a:t>5) Какие уровни власти ответственны за решение данной проблемы? 6) Оправдывают ли выгоды от введения регулирования его затраты?</a:t>
            </a:r>
          </a:p>
          <a:p>
            <a:pPr lvl="0"/>
            <a:r>
              <a:rPr lang="ru-RU" dirty="0"/>
              <a:t>7) Является ли прозрачным распределение издержек и выгод в обществе? 8) Является ли регулирование понятным, последовательным, всеобъемлющим и доступным для пользователей?</a:t>
            </a:r>
          </a:p>
          <a:p>
            <a:pPr lvl="0"/>
            <a:r>
              <a:rPr lang="ru-RU" dirty="0"/>
              <a:t>9)Была ли возможность у всех заинтересованных сторон высказать свою точку зрения? 10) Как будет осуществляться контроль?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E7902-CC05-4F5B-825B-C564E2760F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27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8661" y="8696527"/>
            <a:ext cx="2975751" cy="4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0" tIns="45459" rIns="90920" bIns="45459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A0E46C-E87A-46C2-B02E-451BC07AF1C5}" type="slidenum">
              <a:rPr lang="ru-RU" altLang="ru-RU" sz="18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0" tIns="45459" rIns="90920" bIns="45459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55259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870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5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2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0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8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8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6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3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63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5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93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12188825" cy="2480320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РЕГУЛИРУЮЩЕГО ВОЗДЕЙСТВИЯ </a:t>
            </a:r>
            <a:br>
              <a:rPr lang="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ПРОЕКТОВ НОРМАТИВНЫХ ПРАВОВЫХ АКТОВ ИРКУТСКОЙ ОБЛАСТИ</a:t>
            </a:r>
            <a:endParaRPr lang="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64" t="20393" r="34961" b="23338"/>
          <a:stretch/>
        </p:blipFill>
        <p:spPr bwMode="auto">
          <a:xfrm>
            <a:off x="333772" y="3717032"/>
            <a:ext cx="3968104" cy="2779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8828" y="4869160"/>
            <a:ext cx="2103438" cy="1804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558908" y="116632"/>
            <a:ext cx="1512888" cy="4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1196752"/>
            <a:ext cx="4392488" cy="3744416"/>
          </a:xfrm>
        </p:spPr>
        <p:txBody>
          <a:bodyPr rtlCol="0"/>
          <a:lstStyle/>
          <a:p>
            <a:pPr rtl="0"/>
            <a:r>
              <a:rPr lang="ru" dirty="0" smtClean="0"/>
              <a:t>Степень регулирующего воздействия проекта нормативного правового акта Иркутской области</a:t>
            </a:r>
            <a:endParaRPr lang="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396" y="0"/>
            <a:ext cx="5484970" cy="936104"/>
          </a:xfrm>
        </p:spPr>
        <p:txBody>
          <a:bodyPr rtlCol="0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ОРВ проводится с учетом степени регулирующего воздействия положений, содержащихся в проекте НПА</a:t>
            </a:r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17748" y="6309320"/>
            <a:ext cx="1512888" cy="439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830716" y="5877272"/>
            <a:ext cx="237626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Сводный отчет заполняется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зависимости от степени регулирующего воздействия проекта НПА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492081" y="908720"/>
          <a:ext cx="6696744" cy="426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6022404" y="5229200"/>
            <a:ext cx="648072" cy="57606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54252" y="5877272"/>
            <a:ext cx="3240360" cy="8194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установлении </a:t>
            </a: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минимального срока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проведения публичных консультаций в сводном отчете приводится мотивированное обоснование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966620" y="6021288"/>
            <a:ext cx="792088" cy="576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14092" y="0"/>
            <a:ext cx="5052950" cy="669313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b="1" i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ОРВ:</a:t>
            </a:r>
            <a:endParaRPr lang="ru-RU" b="1" i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48" y="908720"/>
            <a:ext cx="3892084" cy="2592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357301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Субъекты предпринимательской и инвестиционной деятельности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35"/>
          <p:cNvGrpSpPr>
            <a:grpSpLocks noChangeAspect="1"/>
          </p:cNvGrpSpPr>
          <p:nvPr/>
        </p:nvGrpSpPr>
        <p:grpSpPr bwMode="auto">
          <a:xfrm>
            <a:off x="6454452" y="836712"/>
            <a:ext cx="1601494" cy="1691261"/>
            <a:chOff x="2943309" y="233176"/>
            <a:chExt cx="5083413" cy="5370027"/>
          </a:xfrm>
        </p:grpSpPr>
        <p:pic>
          <p:nvPicPr>
            <p:cNvPr id="13" name="Picture 14" descr="http://www.all-sro.ru/Resources/News/big_v-moskve-proshlo-zasedanie-komiteta-rspp-po-razvitiyu-sro_all-sro.ru-komitet-po-razvitiu-sro-pri-rsp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309" y="608743"/>
              <a:ext cx="2857500" cy="21717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http://rudocs.exdat.com/pars_docs/tw_refs/207/206539/206539_html_1fa32a6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84" y="233176"/>
              <a:ext cx="2464038" cy="38460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 descr="http://www.bishelp.ru/upload/iblock/a01/flagi25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434" y="2780444"/>
              <a:ext cx="2381250" cy="2381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" descr="http://argumenti.ru/images/preview/arhnews/c65c47598bddecb7f13f4935c715cc2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703" y="4079202"/>
              <a:ext cx="1524000" cy="15240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5158308" y="256490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организации, целью деятельности которых является защита и представление интересов субъектов предпринимательской и инвестиционной деятельности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23"/>
          <p:cNvGrpSpPr>
            <a:grpSpLocks noChangeAspect="1"/>
          </p:cNvGrpSpPr>
          <p:nvPr/>
        </p:nvGrpSpPr>
        <p:grpSpPr bwMode="auto">
          <a:xfrm>
            <a:off x="9838828" y="548680"/>
            <a:ext cx="1414408" cy="1578779"/>
            <a:chOff x="518990" y="797170"/>
            <a:chExt cx="4455037" cy="4978407"/>
          </a:xfrm>
        </p:grpSpPr>
        <p:pic>
          <p:nvPicPr>
            <p:cNvPr id="19" name="Picture 4" descr="http://u11214.hosting.izhnet.ru/images/gerbi/makety/096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90" y="797170"/>
              <a:ext cx="2143450" cy="24113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http://www.kommersant.ru/factbook/picture/764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14" y="890954"/>
              <a:ext cx="2213522" cy="2318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http://www.pfrf.ru/userdata/branches/ot_zabal/press_release/2009/20091228_den_spasatelia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440" y="3266824"/>
              <a:ext cx="2311587" cy="25087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 descr="http://shakhty-gorod.ru/data/depfin/MF_RF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42" y="3273223"/>
              <a:ext cx="2003345" cy="24440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>
            <a:off x="8516417" y="213285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территориальные органы ФОИВ, ИОГВ Иркутской области, ОМСУ муниципальных образований Иркутской области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3" descr="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196" y="908720"/>
            <a:ext cx="1258887" cy="121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3718148" y="2132856"/>
            <a:ext cx="22482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 smtClean="0"/>
              <a:t>Уполномоченный орган</a:t>
            </a:r>
            <a:endParaRPr lang="ru-RU" altLang="ru-RU" sz="1200" b="1" i="1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396" y="4725144"/>
            <a:ext cx="1628024" cy="122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806380" y="6021288"/>
            <a:ext cx="19528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изические лица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558908" y="116632"/>
            <a:ext cx="15128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rsnadzor21.cap.ru/UserFiles/news/201705/23/ul_stol(1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06780" y="2924944"/>
            <a:ext cx="1944216" cy="1092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8470676" y="4005064"/>
            <a:ext cx="3718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совещательные и координационные органы, созданные при уполномоченном органе и (или) регулирующем органе</a:t>
            </a:r>
          </a:p>
        </p:txBody>
      </p:sp>
      <p:pic>
        <p:nvPicPr>
          <p:cNvPr id="14340" name="Picture 4" descr="http://www.ombudsmanbiz65.ru/upload/iblock/c81/c81a762f2b0ea97d836776a1c810444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34372" y="3645024"/>
            <a:ext cx="2552700" cy="857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42" name="Picture 6" descr="http://kamchatkairo.ru/images/on-line_konferencia_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46740" y="4581128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7606580" y="6211669"/>
            <a:ext cx="432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общественные организации, научно-исследовательские организации, организации, иные заинтересованные лица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17748" y="4293096"/>
            <a:ext cx="5400600" cy="2376264"/>
          </a:xfrm>
          <a:prstGeom prst="flowChartAlternateProcess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Предложения заинтересованных лиц могут быть получены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электронном виде, а также посредством организации и проведения совещаний, заседаний экспертных групп, других совещательных и координационных органов, действующих при уполномоченном органе и (или) регулирующем органе (в случае их наличия), опросов, а также с использованием иных не противоречащих законодательству форм и источников получения информации. 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 представления указанных предложений определяется при проведении соответствующих мероприятий. 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Поступившие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ходе указанных мероприятий </a:t>
            </a: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включаются в </a:t>
            </a: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свод предложений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9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789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558908" y="116632"/>
            <a:ext cx="1440595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172" y="1988840"/>
            <a:ext cx="460495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 bwMode="auto">
          <a:xfrm>
            <a:off x="4006180" y="4437112"/>
            <a:ext cx="4104456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 charset="0"/>
                <a:cs typeface="Arial" charset="0"/>
              </a:rPr>
              <a:t>www.Facebook.com/DepartamentOPB</a:t>
            </a:r>
            <a:endParaRPr lang="ru-RU" sz="1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 l="23884" t="7143" r="25892" b="5357"/>
          <a:stretch>
            <a:fillRect/>
          </a:stretch>
        </p:blipFill>
        <p:spPr bwMode="auto">
          <a:xfrm>
            <a:off x="189756" y="1340768"/>
            <a:ext cx="3747355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 l="20405" t="6046" r="20647" b="5280"/>
          <a:stretch>
            <a:fillRect/>
          </a:stretch>
        </p:blipFill>
        <p:spPr bwMode="auto">
          <a:xfrm>
            <a:off x="8444409" y="1556792"/>
            <a:ext cx="3744416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117748" y="5229200"/>
            <a:ext cx="3528392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http://irkobl.ru/sites/economy/orv/</a:t>
            </a:r>
            <a:endParaRPr lang="ru-RU" sz="1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9118748" y="4941168"/>
            <a:ext cx="2422005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http://orv.gov.ru/</a:t>
            </a:r>
            <a:endParaRPr lang="ru-RU" sz="1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17232"/>
            <a:ext cx="3718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размещение методических материалов, проектов НПА и действующих НПА, заключений, проведение публичных консультаций</a:t>
            </a:r>
            <a:endParaRPr lang="ru-RU" sz="1400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94212" y="4797152"/>
            <a:ext cx="3718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размещение методических материалов и заключений, проведение публичных консультаций</a:t>
            </a:r>
            <a:endParaRPr lang="ru-RU" sz="14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70677" y="5301208"/>
            <a:ext cx="3718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размещение методических материалов и заключений, проведение публичных консультаций, примеры заполнения сводных отчетов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xmlns="" val="2676516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717" y="3170984"/>
            <a:ext cx="1465442" cy="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" y="1"/>
            <a:ext cx="12188824" cy="936625"/>
          </a:xfrm>
          <a:prstGeom prst="rect">
            <a:avLst/>
          </a:prstGeom>
          <a:solidFill>
            <a:srgbClr val="37609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342900" indent="-342900" eaLnBrk="0" hangingPunct="0"/>
            <a:lvl2pPr marL="742950" lvl="1" indent="-285750" algn="ctr" eaLnBrk="0" hangingPunct="0">
              <a:defRPr sz="32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Характерный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пример проведения ОРВ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718456" y="2780929"/>
            <a:ext cx="4285134" cy="2170485"/>
            <a:chOff x="642910" y="2428868"/>
            <a:chExt cx="3071834" cy="2143140"/>
          </a:xfrm>
        </p:grpSpPr>
        <p:sp>
          <p:nvSpPr>
            <p:cNvPr id="14" name="Выноска со стрелкой вниз 13"/>
            <p:cNvSpPr/>
            <p:nvPr/>
          </p:nvSpPr>
          <p:spPr>
            <a:xfrm>
              <a:off x="642910" y="2428868"/>
              <a:ext cx="3071834" cy="2143140"/>
            </a:xfrm>
            <a:prstGeom prst="downArrowCallout">
              <a:avLst>
                <a:gd name="adj1" fmla="val 25959"/>
                <a:gd name="adj2" fmla="val 22603"/>
                <a:gd name="adj3" fmla="val 21165"/>
                <a:gd name="adj4" fmla="val 6977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600"/>
            </a:p>
          </p:txBody>
        </p:sp>
        <p:sp>
          <p:nvSpPr>
            <p:cNvPr id="64530" name="TextBox 6"/>
            <p:cNvSpPr txBox="1">
              <a:spLocks noChangeArrowheads="1"/>
            </p:cNvSpPr>
            <p:nvPr/>
          </p:nvSpPr>
          <p:spPr bwMode="auto">
            <a:xfrm>
              <a:off x="785786" y="2428868"/>
              <a:ext cx="2928958" cy="106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rgbClr val="002060"/>
                  </a:solidFill>
                </a:rPr>
                <a:t> - наличие </a:t>
              </a:r>
              <a:r>
                <a:rPr lang="ru-RU" altLang="ru-RU" sz="1600" b="1" dirty="0">
                  <a:solidFill>
                    <a:srgbClr val="002060"/>
                  </a:solidFill>
                </a:rPr>
                <a:t>должностного лица</a:t>
              </a:r>
              <a:r>
                <a:rPr lang="ru-RU" altLang="ru-RU" sz="1600" dirty="0">
                  <a:solidFill>
                    <a:srgbClr val="002060"/>
                  </a:solidFill>
                </a:rPr>
                <a:t>, ответственного за обеспечение безопасности дорожного движения и </a:t>
              </a:r>
              <a:r>
                <a:rPr lang="ru-RU" altLang="ru-RU" sz="1600" b="1" dirty="0">
                  <a:solidFill>
                    <a:srgbClr val="002060"/>
                  </a:solidFill>
                </a:rPr>
                <a:t>прошедшего аттестацию</a:t>
              </a:r>
            </a:p>
          </p:txBody>
        </p:sp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6717644" y="2831145"/>
            <a:ext cx="4710473" cy="2069468"/>
            <a:chOff x="5072066" y="2530835"/>
            <a:chExt cx="3071834" cy="2356665"/>
          </a:xfrm>
        </p:grpSpPr>
        <p:sp>
          <p:nvSpPr>
            <p:cNvPr id="15" name="Выноска со стрелкой вниз 14"/>
            <p:cNvSpPr/>
            <p:nvPr/>
          </p:nvSpPr>
          <p:spPr>
            <a:xfrm>
              <a:off x="5072066" y="2530835"/>
              <a:ext cx="3071834" cy="2356665"/>
            </a:xfrm>
            <a:prstGeom prst="downArrowCallout">
              <a:avLst>
                <a:gd name="adj1" fmla="val 25959"/>
                <a:gd name="adj2" fmla="val 22603"/>
                <a:gd name="adj3" fmla="val 22037"/>
                <a:gd name="adj4" fmla="val 7216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600"/>
            </a:p>
          </p:txBody>
        </p:sp>
        <p:sp>
          <p:nvSpPr>
            <p:cNvPr id="64528" name="TextBox 7"/>
            <p:cNvSpPr txBox="1">
              <a:spLocks noChangeArrowheads="1"/>
            </p:cNvSpPr>
            <p:nvPr/>
          </p:nvSpPr>
          <p:spPr bwMode="auto">
            <a:xfrm>
              <a:off x="5135223" y="2555650"/>
              <a:ext cx="2928958" cy="1254574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rgbClr val="002060"/>
                  </a:solidFill>
                </a:rPr>
                <a:t> - наличие </a:t>
              </a:r>
              <a:r>
                <a:rPr lang="ru-RU" altLang="ru-RU" sz="1600" b="1" dirty="0">
                  <a:solidFill>
                    <a:srgbClr val="002060"/>
                  </a:solidFill>
                </a:rPr>
                <a:t>помещений</a:t>
              </a:r>
              <a:r>
                <a:rPr lang="ru-RU" altLang="ru-RU" sz="1600" dirty="0">
                  <a:solidFill>
                    <a:srgbClr val="002060"/>
                  </a:solidFill>
                </a:rPr>
                <a:t> и </a:t>
              </a:r>
              <a:r>
                <a:rPr lang="ru-RU" altLang="ru-RU" sz="1600" b="1" dirty="0">
                  <a:solidFill>
                    <a:srgbClr val="002060"/>
                  </a:solidFill>
                </a:rPr>
                <a:t>оборудования</a:t>
              </a:r>
              <a:r>
                <a:rPr lang="ru-RU" altLang="ru-RU" sz="1600" dirty="0">
                  <a:solidFill>
                    <a:srgbClr val="002060"/>
                  </a:solidFill>
                </a:rPr>
                <a:t>, позволяющих осуществлять стоянку, техническое обслуживание и ремонт транспортных средств</a:t>
              </a:r>
            </a:p>
          </p:txBody>
        </p:sp>
      </p:grpSp>
      <p:sp>
        <p:nvSpPr>
          <p:cNvPr id="64521" name="TextBox 9"/>
          <p:cNvSpPr txBox="1">
            <a:spLocks noChangeArrowheads="1"/>
          </p:cNvSpPr>
          <p:nvPr/>
        </p:nvSpPr>
        <p:spPr bwMode="auto">
          <a:xfrm>
            <a:off x="2517154" y="4325939"/>
            <a:ext cx="633353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AA5CAA"/>
                </a:solidFill>
              </a:rPr>
              <a:t>7 млн. </a:t>
            </a:r>
          </a:p>
          <a:p>
            <a:pPr algn="ctr" eaLnBrk="1" hangingPunct="1"/>
            <a:r>
              <a:rPr lang="ru-RU" altLang="ru-RU" sz="2000" dirty="0"/>
              <a:t>хозяйствующих субъектов</a:t>
            </a:r>
            <a:endParaRPr lang="ru-RU" altLang="ru-RU" sz="3600" b="1" dirty="0"/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5281515" y="495798"/>
            <a:ext cx="608013" cy="9903420"/>
          </a:xfrm>
          <a:prstGeom prst="rightBrace">
            <a:avLst>
              <a:gd name="adj1" fmla="val 67395"/>
              <a:gd name="adj2" fmla="val 4958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4523" name="TextBox 18"/>
          <p:cNvSpPr txBox="1">
            <a:spLocks noChangeArrowheads="1"/>
          </p:cNvSpPr>
          <p:nvPr/>
        </p:nvSpPr>
        <p:spPr bwMode="auto">
          <a:xfrm>
            <a:off x="623230" y="5630864"/>
            <a:ext cx="1070542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C00000"/>
                </a:solidFill>
              </a:rPr>
              <a:t>≈</a:t>
            </a:r>
            <a:r>
              <a:rPr lang="ru-RU" altLang="ru-RU" sz="4800" dirty="0"/>
              <a:t> </a:t>
            </a:r>
            <a:r>
              <a:rPr lang="ru-RU" altLang="ru-RU" sz="2800" dirty="0"/>
              <a:t>от</a:t>
            </a:r>
            <a:r>
              <a:rPr lang="ru-RU" altLang="ru-RU" sz="4800" dirty="0"/>
              <a:t> </a:t>
            </a:r>
            <a:r>
              <a:rPr lang="ru-RU" altLang="ru-RU" sz="4800" b="1" dirty="0">
                <a:solidFill>
                  <a:srgbClr val="C00000"/>
                </a:solidFill>
              </a:rPr>
              <a:t>53,6</a:t>
            </a:r>
            <a:r>
              <a:rPr lang="ru-RU" altLang="ru-RU" sz="4800" dirty="0"/>
              <a:t> </a:t>
            </a:r>
            <a:r>
              <a:rPr lang="ru-RU" altLang="ru-RU" sz="2800" dirty="0"/>
              <a:t>млрд. руб. до </a:t>
            </a:r>
            <a:r>
              <a:rPr lang="ru-RU" altLang="ru-RU" sz="4800" b="1" dirty="0">
                <a:solidFill>
                  <a:srgbClr val="C00000"/>
                </a:solidFill>
              </a:rPr>
              <a:t>3,93</a:t>
            </a:r>
            <a:r>
              <a:rPr lang="ru-RU" altLang="ru-RU" sz="4800" dirty="0"/>
              <a:t> </a:t>
            </a:r>
            <a:r>
              <a:rPr lang="ru-RU" altLang="ru-RU" sz="2800" dirty="0"/>
              <a:t>трлн. руб. </a:t>
            </a:r>
          </a:p>
        </p:txBody>
      </p:sp>
      <p:sp>
        <p:nvSpPr>
          <p:cNvPr id="64525" name="TextBox 5"/>
          <p:cNvSpPr txBox="1">
            <a:spLocks noChangeArrowheads="1"/>
          </p:cNvSpPr>
          <p:nvPr/>
        </p:nvSpPr>
        <p:spPr bwMode="auto">
          <a:xfrm>
            <a:off x="427289" y="1772817"/>
            <a:ext cx="11234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Bookman Old Style" pitchFamily="18" charset="0"/>
              </a:rPr>
              <a:t>Установление</a:t>
            </a:r>
            <a:r>
              <a:rPr lang="ru-RU" altLang="ru-RU" sz="1600" dirty="0">
                <a:latin typeface="Bookman Old Style" pitchFamily="18" charset="0"/>
              </a:rPr>
              <a:t> </a:t>
            </a:r>
            <a:r>
              <a:rPr lang="ru-RU" altLang="ru-RU" sz="1600" b="1" dirty="0">
                <a:latin typeface="Bookman Old Style" pitchFamily="18" charset="0"/>
              </a:rPr>
              <a:t>для всех без исключений </a:t>
            </a:r>
            <a:r>
              <a:rPr lang="ru-RU" altLang="ru-RU" sz="1600" dirty="0" smtClean="0">
                <a:latin typeface="Bookman Old Style" pitchFamily="18" charset="0"/>
              </a:rPr>
              <a:t>ЮЛ </a:t>
            </a:r>
            <a:r>
              <a:rPr lang="ru-RU" altLang="ru-RU" sz="1600" dirty="0">
                <a:latin typeface="Bookman Old Style" pitchFamily="18" charset="0"/>
              </a:rPr>
              <a:t>и </a:t>
            </a:r>
            <a:r>
              <a:rPr lang="ru-RU" altLang="ru-RU" sz="1600" dirty="0" smtClean="0">
                <a:latin typeface="Bookman Old Style" pitchFamily="18" charset="0"/>
              </a:rPr>
              <a:t>ИП, </a:t>
            </a:r>
            <a:r>
              <a:rPr lang="ru-RU" altLang="ru-RU" sz="1600" dirty="0">
                <a:latin typeface="Bookman Old Style" pitchFamily="18" charset="0"/>
              </a:rPr>
              <a:t>осуществляющих деятельность, связанную с эксплуатацией транспортных средств, таких же </a:t>
            </a:r>
            <a:r>
              <a:rPr lang="ru-RU" altLang="ru-RU" sz="1600" b="1" dirty="0">
                <a:latin typeface="Bookman Old Style" pitchFamily="18" charset="0"/>
              </a:rPr>
              <a:t>требований как к профессиональным перевозчикам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7289" y="1194029"/>
            <a:ext cx="11234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i="1" dirty="0">
                <a:solidFill>
                  <a:srgbClr val="FFC000"/>
                </a:solidFill>
                <a:cs typeface="Arial" charset="0"/>
              </a:rPr>
              <a:t>Законопроект «О внесении изменений в статью </a:t>
            </a:r>
            <a:r>
              <a:rPr lang="ru-RU" i="1" dirty="0" smtClean="0">
                <a:solidFill>
                  <a:srgbClr val="FFC000"/>
                </a:solidFill>
                <a:cs typeface="Arial" charset="0"/>
              </a:rPr>
              <a:t>20  ФЗ </a:t>
            </a:r>
            <a:r>
              <a:rPr lang="ru-RU" i="1" dirty="0">
                <a:solidFill>
                  <a:srgbClr val="FFC000"/>
                </a:solidFill>
                <a:cs typeface="Arial" charset="0"/>
              </a:rPr>
              <a:t>«О безопасности дорожного движения»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779198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333772" y="-387424"/>
            <a:ext cx="1156912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НОВЫЙ ПОРЯДОК ПРОВЕДЕНИЯ ОРВ В ИРКУТСКОЙ ОБЛАСТИ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796" y="836712"/>
            <a:ext cx="1101722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00050" indent="-400050"/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Этап формирования идеи (концепции) предлагаемого правового регулирования (при наличии)</a:t>
            </a: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>
            <a:off x="2638028" y="1916832"/>
            <a:ext cx="5040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117748" y="1628800"/>
            <a:ext cx="2520280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Принятие решения о формировании идеи (концепции) предлагаемого правового регулирования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8028" y="1916832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6380" y="1916832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9838828" y="1412776"/>
            <a:ext cx="2016224" cy="93610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Рассмотрение предложений, поступивших в срок, составление свода предложений и размещение его на официальном сайте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5806380" y="1916832"/>
            <a:ext cx="5040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70676" y="1844824"/>
            <a:ext cx="15579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не позднее 5 р.д. 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со дня окончания срока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приема предложений,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указанного в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уведомлении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11900793" y="1772816"/>
            <a:ext cx="288032" cy="1080120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18156" y="2346747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43"/>
          <p:cNvSpPr>
            <a:spLocks noChangeArrowheads="1"/>
          </p:cNvSpPr>
          <p:nvPr/>
        </p:nvSpPr>
        <p:spPr bwMode="auto">
          <a:xfrm>
            <a:off x="3142084" y="1556792"/>
            <a:ext cx="2664296" cy="7920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Размещение уведомления, материалов (при наличии) и перечня вопросов для участников публичных консультаций на официальном сайте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 flipV="1">
            <a:off x="8614692" y="1844824"/>
            <a:ext cx="1224136" cy="83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43"/>
          <p:cNvSpPr>
            <a:spLocks noChangeArrowheads="1"/>
          </p:cNvSpPr>
          <p:nvPr/>
        </p:nvSpPr>
        <p:spPr bwMode="auto">
          <a:xfrm>
            <a:off x="6310436" y="1412776"/>
            <a:ext cx="2304256" cy="86409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Извещение в письменной форме заинтересованных лиц, затрагиваемых предлагаемым правовым регулированием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11495012" y="2924944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0414892" y="292494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10270876" y="2636912"/>
            <a:ext cx="1584176" cy="2880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Принятие решения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3"/>
          <p:cNvSpPr>
            <a:spLocks noChangeArrowheads="1"/>
          </p:cNvSpPr>
          <p:nvPr/>
        </p:nvSpPr>
        <p:spPr bwMode="auto">
          <a:xfrm>
            <a:off x="10054852" y="4077072"/>
            <a:ext cx="2133973" cy="10081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Размещение на официальном сайте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 об отказе в подготовке НПА, а также извещение заинтересованных лиц о принятом решении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1567020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Прямоугольник 43"/>
          <p:cNvSpPr>
            <a:spLocks noChangeArrowheads="1"/>
          </p:cNvSpPr>
          <p:nvPr/>
        </p:nvSpPr>
        <p:spPr bwMode="auto">
          <a:xfrm>
            <a:off x="10773168" y="3284984"/>
            <a:ext cx="1415657" cy="3600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 отказе в подготовке НПА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62964" y="3717032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H="1" flipV="1">
            <a:off x="8182644" y="3429000"/>
            <a:ext cx="1160512" cy="83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Прямоугольник 43"/>
          <p:cNvSpPr>
            <a:spLocks noChangeArrowheads="1"/>
          </p:cNvSpPr>
          <p:nvPr/>
        </p:nvSpPr>
        <p:spPr bwMode="auto">
          <a:xfrm>
            <a:off x="9334772" y="3284984"/>
            <a:ext cx="1247589" cy="3600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 подготовке НПА 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3212976"/>
            <a:ext cx="811063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00050" indent="-400050"/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Этап обсуждения проекта нормативного правового акта Иркутской области</a:t>
            </a:r>
          </a:p>
        </p:txBody>
      </p:sp>
      <p:sp>
        <p:nvSpPr>
          <p:cNvPr id="59" name="Овальная выноска 58"/>
          <p:cNvSpPr/>
          <p:nvPr/>
        </p:nvSpPr>
        <p:spPr>
          <a:xfrm>
            <a:off x="4870276" y="332656"/>
            <a:ext cx="1944216" cy="1152128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Срок проведения публичных консультаций - не менее 5 р.д.со дня размещения уведомления на официальном сайте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22404" y="3789040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3358108" y="3501008"/>
            <a:ext cx="4824536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 bwMode="auto">
          <a:xfrm>
            <a:off x="3646140" y="4653136"/>
            <a:ext cx="5040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Прямоугольник 43"/>
          <p:cNvSpPr>
            <a:spLocks noChangeArrowheads="1"/>
          </p:cNvSpPr>
          <p:nvPr/>
        </p:nvSpPr>
        <p:spPr bwMode="auto">
          <a:xfrm>
            <a:off x="117748" y="4077072"/>
            <a:ext cx="3528392" cy="108012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Выбор наилучшего из имеющихся вариантов предлагаемого правового регулирования, разработка проекта нормативного правового акта Иркутской области, определение степени регулирующего воздействия и формирование сводного отчета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46140" y="4653136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 bwMode="auto">
          <a:xfrm>
            <a:off x="6310436" y="6165304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 bwMode="auto">
          <a:xfrm>
            <a:off x="6814492" y="4653136"/>
            <a:ext cx="5040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7" name="Прямоугольник 43"/>
          <p:cNvSpPr>
            <a:spLocks noChangeArrowheads="1"/>
          </p:cNvSpPr>
          <p:nvPr/>
        </p:nvSpPr>
        <p:spPr bwMode="auto">
          <a:xfrm>
            <a:off x="4150196" y="4149080"/>
            <a:ext cx="2664296" cy="93610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Размещение на официальном сайте уведомления, сводного отчета , текста проекта нормативного правового акта Иркутской области, пояснительной записки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Овальная выноска 88"/>
          <p:cNvSpPr/>
          <p:nvPr/>
        </p:nvSpPr>
        <p:spPr>
          <a:xfrm>
            <a:off x="4641119" y="2437571"/>
            <a:ext cx="2232248" cy="1152128"/>
          </a:xfrm>
          <a:prstGeom prst="wedgeEllipseCallout">
            <a:avLst>
              <a:gd name="adj1" fmla="val -11151"/>
              <a:gd name="adj2" fmla="val 9641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Срок проведения публичных консультаций - не менее 20, 10 и 5 р.д.для высокой, средней и низкой степени регулирующего воздействия соответственно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Овальная выноска 89"/>
          <p:cNvSpPr/>
          <p:nvPr/>
        </p:nvSpPr>
        <p:spPr>
          <a:xfrm>
            <a:off x="2666486" y="2577579"/>
            <a:ext cx="2304256" cy="1283469"/>
          </a:xfrm>
          <a:prstGeom prst="wedgeEllipseCallout">
            <a:avLst>
              <a:gd name="adj1" fmla="val 41938"/>
              <a:gd name="adj2" fmla="val 7043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Одновременно с размещением материалов начинаются публичные консультации по проекту нормативного правового акта Иркутской области и сводному отчету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43"/>
          <p:cNvSpPr>
            <a:spLocks noChangeArrowheads="1"/>
          </p:cNvSpPr>
          <p:nvPr/>
        </p:nvSpPr>
        <p:spPr bwMode="auto">
          <a:xfrm>
            <a:off x="4078188" y="5733256"/>
            <a:ext cx="2232248" cy="10081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случае поступления более 10 предложений принимается решение о продлении срока проведения публичных консультаций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10436" y="6165304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14492" y="4653136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flipH="1">
            <a:off x="6094412" y="5013176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6" name="Прямоугольник 43"/>
          <p:cNvSpPr>
            <a:spLocks noChangeArrowheads="1"/>
          </p:cNvSpPr>
          <p:nvPr/>
        </p:nvSpPr>
        <p:spPr bwMode="auto">
          <a:xfrm>
            <a:off x="7318548" y="4149080"/>
            <a:ext cx="1728192" cy="93610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Письменное извещение  заинтересованных лиц о размещении уведомления и материалов</a:t>
            </a:r>
          </a:p>
        </p:txBody>
      </p:sp>
      <p:cxnSp>
        <p:nvCxnSpPr>
          <p:cNvPr id="112" name="Прямая со стрелкой 111"/>
          <p:cNvCxnSpPr/>
          <p:nvPr/>
        </p:nvCxnSpPr>
        <p:spPr bwMode="auto">
          <a:xfrm>
            <a:off x="9478788" y="6093296"/>
            <a:ext cx="271003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5" name="Прямоугольник 43"/>
          <p:cNvSpPr>
            <a:spLocks noChangeArrowheads="1"/>
          </p:cNvSpPr>
          <p:nvPr/>
        </p:nvSpPr>
        <p:spPr bwMode="auto">
          <a:xfrm>
            <a:off x="6886500" y="5445224"/>
            <a:ext cx="2592288" cy="129614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Размещение информации об основании и сроке продления публичных консультаций на своем официальном сайте, письменное извещение о решении заинтересованных лиц и участников публичных консультаций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Овальная выноска 115"/>
          <p:cNvSpPr/>
          <p:nvPr/>
        </p:nvSpPr>
        <p:spPr>
          <a:xfrm>
            <a:off x="2314541" y="5162044"/>
            <a:ext cx="1584176" cy="1152128"/>
          </a:xfrm>
          <a:prstGeom prst="wedgeEllipseCallout">
            <a:avLst>
              <a:gd name="adj1" fmla="val 60938"/>
              <a:gd name="adj2" fmla="val 448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Срок продления срока проведения публичных консультаций – не более чем на 30 календарных дней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ьная выноска 45"/>
          <p:cNvSpPr/>
          <p:nvPr/>
        </p:nvSpPr>
        <p:spPr>
          <a:xfrm>
            <a:off x="10414892" y="2348880"/>
            <a:ext cx="1431776" cy="855712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Принимается в случаях, установленных Положением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ьная выноска 48"/>
          <p:cNvSpPr/>
          <p:nvPr/>
        </p:nvSpPr>
        <p:spPr>
          <a:xfrm>
            <a:off x="117748" y="2852936"/>
            <a:ext cx="1872208" cy="114374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Выбор наилучшего варианта определяется с учетом критериев, установленных  Положением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ьная выноска 49"/>
          <p:cNvSpPr/>
          <p:nvPr/>
        </p:nvSpPr>
        <p:spPr>
          <a:xfrm>
            <a:off x="6556385" y="2391272"/>
            <a:ext cx="2304256" cy="1526976"/>
          </a:xfrm>
          <a:prstGeom prst="wedgeEllipseCallout">
            <a:avLst>
              <a:gd name="adj1" fmla="val -49693"/>
              <a:gd name="adj2" fmla="val 641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моменту размещения сводного отчета должны быть заполнены все разделы, за исключением разделов18-20. 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разделы 18-20 сведения вносятся после завершения публичных консультаций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ьная выноска 53"/>
          <p:cNvSpPr/>
          <p:nvPr/>
        </p:nvSpPr>
        <p:spPr>
          <a:xfrm>
            <a:off x="9514792" y="5079115"/>
            <a:ext cx="2232248" cy="1440160"/>
          </a:xfrm>
          <a:prstGeom prst="wedgeEllipseCallout">
            <a:avLst>
              <a:gd name="adj1" fmla="val -51935"/>
              <a:gd name="adj2" fmla="val 3192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исчерпывающих сведений о круге лиц, интересы которых могут быть затронуты предлагаемым правовым регулированием, не является основанием для отказа от рассылки извещений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Выноска-облако 54"/>
          <p:cNvSpPr/>
          <p:nvPr/>
        </p:nvSpPr>
        <p:spPr>
          <a:xfrm>
            <a:off x="3934172" y="1196752"/>
            <a:ext cx="1008112" cy="36004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Выноска-облако 56"/>
          <p:cNvSpPr/>
          <p:nvPr/>
        </p:nvSpPr>
        <p:spPr>
          <a:xfrm>
            <a:off x="10558908" y="1052736"/>
            <a:ext cx="1008112" cy="36004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Выноска-облако 59"/>
          <p:cNvSpPr/>
          <p:nvPr/>
        </p:nvSpPr>
        <p:spPr>
          <a:xfrm>
            <a:off x="10918948" y="3861048"/>
            <a:ext cx="1008112" cy="36004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Выноска-облако 61"/>
          <p:cNvSpPr/>
          <p:nvPr/>
        </p:nvSpPr>
        <p:spPr>
          <a:xfrm>
            <a:off x="1773932" y="3717032"/>
            <a:ext cx="1008112" cy="36004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Выноска-облако 62"/>
          <p:cNvSpPr/>
          <p:nvPr/>
        </p:nvSpPr>
        <p:spPr>
          <a:xfrm>
            <a:off x="4942284" y="3789040"/>
            <a:ext cx="1008112" cy="36004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7" grpId="0"/>
      <p:bldP spid="18" grpId="0" animBg="1"/>
      <p:bldP spid="24" grpId="0"/>
      <p:bldP spid="28" grpId="2" animBg="1"/>
      <p:bldP spid="32" grpId="0"/>
      <p:bldP spid="19" grpId="0" animBg="1"/>
      <p:bldP spid="25" grpId="0" animBg="1"/>
      <p:bldP spid="44" grpId="0" animBg="1"/>
      <p:bldP spid="47" grpId="0" animBg="1"/>
      <p:bldP spid="51" grpId="0" animBg="1"/>
      <p:bldP spid="52" grpId="0"/>
      <p:bldP spid="56" grpId="0" animBg="1"/>
      <p:bldP spid="58" grpId="0"/>
      <p:bldP spid="59" grpId="0" animBg="1"/>
      <p:bldP spid="61" grpId="0"/>
      <p:bldP spid="71" grpId="0" animBg="1"/>
      <p:bldP spid="73" grpId="0"/>
      <p:bldP spid="87" grpId="0" animBg="1"/>
      <p:bldP spid="89" grpId="1" animBg="1"/>
      <p:bldP spid="90" grpId="1" animBg="1"/>
      <p:bldP spid="92" grpId="0" animBg="1"/>
      <p:bldP spid="97" grpId="0"/>
      <p:bldP spid="102" grpId="0"/>
      <p:bldP spid="106" grpId="0" animBg="1"/>
      <p:bldP spid="115" grpId="0" animBg="1"/>
      <p:bldP spid="116" grpId="0" animBg="1"/>
      <p:bldP spid="46" grpId="1" animBg="1"/>
      <p:bldP spid="49" grpId="1" animBg="1"/>
      <p:bldP spid="50" grpId="1" animBg="1"/>
      <p:bldP spid="54" grpId="0" animBg="1"/>
      <p:bldP spid="55" grpId="0" animBg="1"/>
      <p:bldP spid="57" grpId="0" animBg="1"/>
      <p:bldP spid="60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 bwMode="auto">
          <a:xfrm>
            <a:off x="3358108" y="692696"/>
            <a:ext cx="5040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1197868" y="404664"/>
            <a:ext cx="2160240" cy="64807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Рассмотрение поступивших предложений и включение их в свод предложений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8108" y="692696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7390556" y="1124744"/>
            <a:ext cx="2016224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Доработка сводного отчета  и проекта НПА (при необходимости)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 flipV="1">
            <a:off x="6094412" y="1484784"/>
            <a:ext cx="1296144" cy="83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764704"/>
            <a:ext cx="12698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 р.д.</a:t>
            </a:r>
            <a:r>
              <a:rPr lang="ru-RU" sz="900" dirty="0" smtClean="0"/>
              <a:t> со дня окончания срока проведения публичных консультаций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 flipV="1">
            <a:off x="0" y="764704"/>
            <a:ext cx="1224136" cy="83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150196" y="836712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86300" y="836712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Прямоугольник 43"/>
          <p:cNvSpPr>
            <a:spLocks noChangeArrowheads="1"/>
          </p:cNvSpPr>
          <p:nvPr/>
        </p:nvSpPr>
        <p:spPr bwMode="auto">
          <a:xfrm>
            <a:off x="3862164" y="548680"/>
            <a:ext cx="1584176" cy="2880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Принятие решения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43"/>
          <p:cNvSpPr>
            <a:spLocks noChangeArrowheads="1"/>
          </p:cNvSpPr>
          <p:nvPr/>
        </p:nvSpPr>
        <p:spPr bwMode="auto">
          <a:xfrm>
            <a:off x="4870276" y="1196752"/>
            <a:ext cx="1247589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 продолжении работы по подготовке НПА 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358108" y="17728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Прямоугольник 43"/>
          <p:cNvSpPr>
            <a:spLocks noChangeArrowheads="1"/>
          </p:cNvSpPr>
          <p:nvPr/>
        </p:nvSpPr>
        <p:spPr bwMode="auto">
          <a:xfrm>
            <a:off x="3214092" y="1196752"/>
            <a:ext cx="1415657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 отказе от дальнейшей работы по подготовке НПА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58108" y="1844824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43"/>
          <p:cNvSpPr>
            <a:spLocks noChangeArrowheads="1"/>
          </p:cNvSpPr>
          <p:nvPr/>
        </p:nvSpPr>
        <p:spPr bwMode="auto">
          <a:xfrm>
            <a:off x="189756" y="2204864"/>
            <a:ext cx="3574133" cy="7200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Размещение на официальном сайте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 об отказе в подготовке НПА, а также извещение заинтересованных лиц и участников публичных консультаций о принятом решении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2404" y="1484784"/>
            <a:ext cx="12698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 р.д.</a:t>
            </a:r>
            <a:r>
              <a:rPr lang="ru-RU" sz="900" dirty="0" smtClean="0"/>
              <a:t> со дня окончания срока проведения публичных консультаций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ьная выноска 42"/>
          <p:cNvSpPr/>
          <p:nvPr/>
        </p:nvSpPr>
        <p:spPr>
          <a:xfrm>
            <a:off x="8038628" y="0"/>
            <a:ext cx="2304256" cy="105273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При проведении ОРВ поступившего проекта закона, в сводном отчете отражается целесообразность учета предложений, без изменения проекта закона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 bwMode="auto">
          <a:xfrm>
            <a:off x="9406780" y="1412776"/>
            <a:ext cx="5040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406780" y="1412776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5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1062964" y="22048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Прямоугольник 43"/>
          <p:cNvSpPr>
            <a:spLocks noChangeArrowheads="1"/>
          </p:cNvSpPr>
          <p:nvPr/>
        </p:nvSpPr>
        <p:spPr bwMode="auto">
          <a:xfrm>
            <a:off x="9910836" y="764704"/>
            <a:ext cx="2160240" cy="144016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Доработанные проект НПА и сводный отчет, а также свод предложений  размещаются на официальном сайте и направляются в уполномоченный орган для подготовки заключения об ОРВ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30916" y="2276872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9477337">
            <a:off x="9144398" y="2240641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7 р.д.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0990956" y="39330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Прямоугольник 43"/>
          <p:cNvSpPr>
            <a:spLocks noChangeArrowheads="1"/>
          </p:cNvSpPr>
          <p:nvPr/>
        </p:nvSpPr>
        <p:spPr bwMode="auto">
          <a:xfrm>
            <a:off x="9766820" y="2636912"/>
            <a:ext cx="2304256" cy="129614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Извещение  заинтересованных лиц и участников публичных консультаций о размещении доработанного проекта НПА и сводного отчета, а также свода предложений на официальном сайте</a:t>
            </a:r>
          </a:p>
        </p:txBody>
      </p:sp>
      <p:cxnSp>
        <p:nvCxnSpPr>
          <p:cNvPr id="55" name="Прямая со стрелкой 54"/>
          <p:cNvCxnSpPr>
            <a:endCxn id="83" idx="3"/>
          </p:cNvCxnSpPr>
          <p:nvPr/>
        </p:nvCxnSpPr>
        <p:spPr>
          <a:xfrm flipH="1">
            <a:off x="8902724" y="2132856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Прямоугольник 43"/>
          <p:cNvSpPr>
            <a:spLocks noChangeArrowheads="1"/>
          </p:cNvSpPr>
          <p:nvPr/>
        </p:nvSpPr>
        <p:spPr bwMode="auto">
          <a:xfrm>
            <a:off x="3862164" y="3212976"/>
            <a:ext cx="2088232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Проекта НПА, свода предложений и сводного отчета на доработку</a:t>
            </a:r>
          </a:p>
        </p:txBody>
      </p:sp>
      <p:sp>
        <p:nvSpPr>
          <p:cNvPr id="67" name="Овальная выноска 66"/>
          <p:cNvSpPr/>
          <p:nvPr/>
        </p:nvSpPr>
        <p:spPr>
          <a:xfrm>
            <a:off x="3790156" y="1988840"/>
            <a:ext cx="2232248" cy="1052736"/>
          </a:xfrm>
          <a:prstGeom prst="wedgeEllipseCallout">
            <a:avLst>
              <a:gd name="adj1" fmla="val 10269"/>
              <a:gd name="adj2" fmla="val 6652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 случае несоблюдения порядка проведения ОРВ, в том числе при отсутствии сводного отчета либо при отсутствии в сводном отчете полной информации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>
            <a:endCxn id="59" idx="3"/>
          </p:cNvCxnSpPr>
          <p:nvPr/>
        </p:nvCxnSpPr>
        <p:spPr bwMode="auto">
          <a:xfrm flipH="1">
            <a:off x="5950396" y="2507704"/>
            <a:ext cx="1341884" cy="9933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8038627" y="2492896"/>
            <a:ext cx="1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8" name="Прямоугольник 43"/>
          <p:cNvSpPr>
            <a:spLocks noChangeArrowheads="1"/>
          </p:cNvSpPr>
          <p:nvPr/>
        </p:nvSpPr>
        <p:spPr bwMode="auto">
          <a:xfrm>
            <a:off x="6958508" y="3573016"/>
            <a:ext cx="1944216" cy="93610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Проекта НПА, свода предложений и сводного отчета для проведения дополнительных публичных консультаций</a:t>
            </a:r>
          </a:p>
        </p:txBody>
      </p:sp>
      <p:sp>
        <p:nvSpPr>
          <p:cNvPr id="83" name="Прямоугольник 43"/>
          <p:cNvSpPr>
            <a:spLocks noChangeArrowheads="1"/>
          </p:cNvSpPr>
          <p:nvPr/>
        </p:nvSpPr>
        <p:spPr bwMode="auto">
          <a:xfrm>
            <a:off x="7318548" y="2204864"/>
            <a:ext cx="1584176" cy="2880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 defTabSz="9209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Возврат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Овальная выноска 88"/>
          <p:cNvSpPr/>
          <p:nvPr/>
        </p:nvSpPr>
        <p:spPr>
          <a:xfrm>
            <a:off x="6648963" y="2564904"/>
            <a:ext cx="2875563" cy="950459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случае отсутствия содержательных предложений потенциальных адресатов предлагаемого регулирования в ходе проведения публичных консультаций либо при отсутствии ясных ответов на существенные вопросы, касающиеся предлагаемого регулирования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4870276" y="37890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10990956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8" name="Прямоугольник 43"/>
          <p:cNvSpPr>
            <a:spLocks noChangeArrowheads="1"/>
          </p:cNvSpPr>
          <p:nvPr/>
        </p:nvSpPr>
        <p:spPr bwMode="auto">
          <a:xfrm>
            <a:off x="10198868" y="4293096"/>
            <a:ext cx="1512168" cy="7920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заключения об ОРВ уполномоченным органом</a:t>
            </a:r>
          </a:p>
        </p:txBody>
      </p:sp>
      <p:sp>
        <p:nvSpPr>
          <p:cNvPr id="100" name="Прямоугольник 43"/>
          <p:cNvSpPr>
            <a:spLocks noChangeArrowheads="1"/>
          </p:cNvSpPr>
          <p:nvPr/>
        </p:nvSpPr>
        <p:spPr bwMode="auto">
          <a:xfrm>
            <a:off x="7174532" y="4941168"/>
            <a:ext cx="2016224" cy="108012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Повторное направление проекта НПА, свода предложений и сводного отчета в уполномоченный орган для подготовки заключения об ОРВ</a:t>
            </a:r>
            <a:endParaRPr lang="ru-RU" sz="1200" dirty="0"/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6148418" y="4941168"/>
            <a:ext cx="109812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7966620" y="45091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7" name="Прямоугольник 43"/>
          <p:cNvSpPr>
            <a:spLocks noChangeArrowheads="1"/>
          </p:cNvSpPr>
          <p:nvPr/>
        </p:nvSpPr>
        <p:spPr bwMode="auto">
          <a:xfrm>
            <a:off x="3790156" y="4221088"/>
            <a:ext cx="2304256" cy="7920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Проведение процедур (начиная с невыполненной) и доработка проекта НПА и (или) сводного отчета по их результатам</a:t>
            </a:r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9190756" y="494116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10990956" y="63813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3" name="Прямоугольник 43"/>
          <p:cNvSpPr>
            <a:spLocks noChangeArrowheads="1"/>
          </p:cNvSpPr>
          <p:nvPr/>
        </p:nvSpPr>
        <p:spPr bwMode="auto">
          <a:xfrm>
            <a:off x="9910836" y="5445224"/>
            <a:ext cx="2160240" cy="93610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Возможно проведение дополнительных публичных консультаций на проект НПА и сводный отчет (по решению уполномоченного органа)</a:t>
            </a:r>
          </a:p>
        </p:txBody>
      </p:sp>
      <p:sp>
        <p:nvSpPr>
          <p:cNvPr id="46" name="Овальная выноска 45"/>
          <p:cNvSpPr/>
          <p:nvPr/>
        </p:nvSpPr>
        <p:spPr>
          <a:xfrm>
            <a:off x="1845940" y="980729"/>
            <a:ext cx="1431776" cy="855712"/>
          </a:xfrm>
          <a:prstGeom prst="wedgeEllipseCallout">
            <a:avLst>
              <a:gd name="adj1" fmla="val 48353"/>
              <a:gd name="adj2" fmla="val 3380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Принимается в случаях, установленных Положением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Выноска-облако 48"/>
          <p:cNvSpPr/>
          <p:nvPr/>
        </p:nvSpPr>
        <p:spPr>
          <a:xfrm>
            <a:off x="1701924" y="0"/>
            <a:ext cx="1008112" cy="36004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Выноска-облако 52"/>
          <p:cNvSpPr/>
          <p:nvPr/>
        </p:nvSpPr>
        <p:spPr>
          <a:xfrm>
            <a:off x="1175582" y="1737937"/>
            <a:ext cx="1008112" cy="36004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 animBg="1"/>
      <p:bldP spid="23" grpId="0"/>
      <p:bldP spid="32" grpId="0" animBg="1"/>
      <p:bldP spid="33" grpId="0" animBg="1"/>
      <p:bldP spid="36" grpId="0" animBg="1"/>
      <p:bldP spid="37" grpId="0"/>
      <p:bldP spid="38" grpId="0" animBg="1"/>
      <p:bldP spid="40" grpId="0"/>
      <p:bldP spid="43" grpId="0" animBg="1"/>
      <p:bldP spid="45" grpId="0"/>
      <p:bldP spid="48" grpId="0" animBg="1"/>
      <p:bldP spid="50" grpId="0"/>
      <p:bldP spid="51" grpId="0"/>
      <p:bldP spid="54" grpId="0" animBg="1"/>
      <p:bldP spid="59" grpId="0" animBg="1"/>
      <p:bldP spid="67" grpId="0" animBg="1"/>
      <p:bldP spid="78" grpId="0" animBg="1"/>
      <p:bldP spid="83" grpId="0" animBg="1"/>
      <p:bldP spid="89" grpId="0" animBg="1"/>
      <p:bldP spid="98" grpId="0" animBg="1"/>
      <p:bldP spid="100" grpId="0" animBg="1"/>
      <p:bldP spid="107" grpId="0" animBg="1"/>
      <p:bldP spid="113" grpId="0" animBg="1"/>
      <p:bldP spid="46" grpId="0" animBg="1"/>
      <p:bldP spid="49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12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 р.д.</a:t>
            </a:r>
            <a:r>
              <a:rPr lang="ru-RU" sz="900" dirty="0" smtClean="0"/>
              <a:t> со дня его подписания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V="1">
            <a:off x="0" y="620688"/>
            <a:ext cx="1224136" cy="83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Прямоугольник 43"/>
          <p:cNvSpPr>
            <a:spLocks noChangeArrowheads="1"/>
          </p:cNvSpPr>
          <p:nvPr/>
        </p:nvSpPr>
        <p:spPr bwMode="auto">
          <a:xfrm>
            <a:off x="1197868" y="260648"/>
            <a:ext cx="2232248" cy="93610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 регулирующему органу и публикация на официальном сайте уполномоченного органа заключения об ОРВ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V="1">
            <a:off x="3430116" y="620688"/>
            <a:ext cx="648072" cy="83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>
            <a:off x="4438228" y="1916832"/>
            <a:ext cx="0" cy="5676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43"/>
          <p:cNvSpPr>
            <a:spLocks noChangeArrowheads="1"/>
          </p:cNvSpPr>
          <p:nvPr/>
        </p:nvSpPr>
        <p:spPr bwMode="auto">
          <a:xfrm>
            <a:off x="4078188" y="116632"/>
            <a:ext cx="7704856" cy="18002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случае, если в заключении об ОРВ сделан вывод об отсутствии достаточного обоснования решения проблемы предложенным способом правового регулирования, о наличии положений, которые: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1) вводят избыточные обязанности, запреты и ограничения для субъектов предпринимательской и инвестиционной деятельности или способствуют их введению;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2) способствуют возникновению необоснованных расходов субъектов предпринимательской и инвестиционной деятельности;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3) способствуют возникновению необоснованных расходов консолидированного бюджета Иркутской области;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4) необоснованно способствуют ограничению конкуренции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регулирующий орган обязан устранить замечания уполномоченного органа либо прекратить работу по проекту НПА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8228" y="1916832"/>
            <a:ext cx="18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7 р.д.</a:t>
            </a:r>
            <a:r>
              <a:rPr lang="ru-RU" sz="900" dirty="0" smtClean="0"/>
              <a:t> со дня получения отрицательного заключения об ОРВ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>
            <a:off x="4366220" y="3068960"/>
            <a:ext cx="0" cy="5676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1125860" y="2492896"/>
            <a:ext cx="6336704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случае несогласия с замечаниями уполномоченного органа, изложенными в заключении об ОРВ, вправе в течение семи рабочих дней со дня получения отрицательного заключения об ОРВ представить в уполномоченный орган в письменном виде свои возражения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4212" y="3068960"/>
            <a:ext cx="2088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7 р.д.</a:t>
            </a:r>
            <a:r>
              <a:rPr lang="ru-RU" sz="900" dirty="0" smtClean="0"/>
              <a:t> со дня получения  возражений на отрицательное заключение об ОРВ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H="1">
            <a:off x="3718148" y="4005064"/>
            <a:ext cx="216024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>
            <a:off x="4510236" y="4005064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43"/>
          <p:cNvSpPr>
            <a:spLocks noChangeArrowheads="1"/>
          </p:cNvSpPr>
          <p:nvPr/>
        </p:nvSpPr>
        <p:spPr bwMode="auto">
          <a:xfrm>
            <a:off x="1701924" y="3645024"/>
            <a:ext cx="4968552" cy="3600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Уполномоченный орган рассматривает возражения и в письменной форме уведомляет регулирующий орган</a:t>
            </a:r>
          </a:p>
        </p:txBody>
      </p:sp>
      <p:sp>
        <p:nvSpPr>
          <p:cNvPr id="26" name="Прямоугольник 43"/>
          <p:cNvSpPr>
            <a:spLocks noChangeArrowheads="1"/>
          </p:cNvSpPr>
          <p:nvPr/>
        </p:nvSpPr>
        <p:spPr bwMode="auto">
          <a:xfrm>
            <a:off x="549796" y="4293096"/>
            <a:ext cx="3600400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согласии с возражениями на отрицательное заключение об ОРВ (повторно готовится заключение об ОРВ)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>
            <a:off x="6382444" y="4869160"/>
            <a:ext cx="0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4582244" y="4293096"/>
            <a:ext cx="3960440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несогласии с возражениями на отрицательное заключение об ОРВ (оформляется таблица разногласий к проекту НПА и направляется регулирующему органу)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>
            <a:stCxn id="37" idx="2"/>
          </p:cNvCxnSpPr>
          <p:nvPr/>
        </p:nvCxnSpPr>
        <p:spPr bwMode="auto">
          <a:xfrm>
            <a:off x="6382444" y="5373216"/>
            <a:ext cx="0" cy="360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43"/>
          <p:cNvSpPr>
            <a:spLocks noChangeArrowheads="1"/>
          </p:cNvSpPr>
          <p:nvPr/>
        </p:nvSpPr>
        <p:spPr bwMode="auto">
          <a:xfrm>
            <a:off x="5230316" y="5085184"/>
            <a:ext cx="2304256" cy="2880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Разрешение разногласий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54252" y="53732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7 р.д.</a:t>
            </a:r>
            <a:r>
              <a:rPr lang="ru-RU" sz="900" dirty="0" smtClean="0"/>
              <a:t> со дня окончания разрешения разногласий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 bwMode="auto">
          <a:xfrm>
            <a:off x="6382444" y="6021288"/>
            <a:ext cx="0" cy="360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Прямоугольник 43"/>
          <p:cNvSpPr>
            <a:spLocks noChangeArrowheads="1"/>
          </p:cNvSpPr>
          <p:nvPr/>
        </p:nvSpPr>
        <p:spPr bwMode="auto">
          <a:xfrm>
            <a:off x="4294212" y="5733256"/>
            <a:ext cx="4248472" cy="2880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Уполномоченный орган повторно готовит заключение об ОРВ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3"/>
          <p:cNvSpPr>
            <a:spLocks noChangeArrowheads="1"/>
          </p:cNvSpPr>
          <p:nvPr/>
        </p:nvSpPr>
        <p:spPr bwMode="auto">
          <a:xfrm>
            <a:off x="4294212" y="6381328"/>
            <a:ext cx="4392488" cy="3600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260" tIns="36260" rIns="0" bIns="3626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 регулирующему органу и публикация на официальном сайте уполномоченного орган заключения об ОРВ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ьная выноска 47"/>
          <p:cNvSpPr/>
          <p:nvPr/>
        </p:nvSpPr>
        <p:spPr>
          <a:xfrm>
            <a:off x="7894612" y="4797152"/>
            <a:ext cx="2016224" cy="980728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 случае, если в процессе разрешения разногласий возражения регулирующего органа признаны обоснованными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4292" y="6021288"/>
            <a:ext cx="12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 р.д.</a:t>
            </a:r>
            <a:r>
              <a:rPr lang="ru-RU" sz="900" dirty="0" smtClean="0"/>
              <a:t> со дня его подписания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Горизонтальный свиток 49"/>
          <p:cNvSpPr/>
          <p:nvPr/>
        </p:nvSpPr>
        <p:spPr>
          <a:xfrm>
            <a:off x="8182644" y="2492896"/>
            <a:ext cx="3816424" cy="129614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случае если в результате согласования проекта НПА будет принято решение о выборе варианта правового регулирования, отличного от первоначально прошедшего процедуру ОРВ, регулирующий орган проводит повторные публичные консультации данного варианта предлагаемого правового регулирования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14" grpId="0"/>
      <p:bldP spid="16" grpId="0" animBg="1"/>
      <p:bldP spid="18" grpId="0"/>
      <p:bldP spid="25" grpId="0" animBg="1"/>
      <p:bldP spid="26" grpId="0" animBg="1"/>
      <p:bldP spid="30" grpId="0" animBg="1"/>
      <p:bldP spid="37" grpId="0" animBg="1"/>
      <p:bldP spid="40" grpId="0"/>
      <p:bldP spid="46" grpId="0" animBg="1"/>
      <p:bldP spid="47" grpId="0" animBg="1"/>
      <p:bldP spid="48" grpId="0" animBg="1"/>
      <p:bldP spid="49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6366" y="32048"/>
            <a:ext cx="6710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внедрения ОРВ</a:t>
            </a:r>
            <a:endParaRPr lang="ru-RU" sz="3600" b="1" i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4817" y="701349"/>
            <a:ext cx="5853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Указ Президента РФ от 7 мая 2012 г. № 601</a:t>
            </a:r>
          </a:p>
        </p:txBody>
      </p:sp>
      <p:pic>
        <p:nvPicPr>
          <p:cNvPr id="6" name="Picture 2" descr="K:\ДИПЛОМ\Диплом\Защита\Картинк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807" y="1101459"/>
            <a:ext cx="8594725" cy="21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2" t="14463" r="11142" b="23515"/>
          <a:stretch/>
        </p:blipFill>
        <p:spPr bwMode="auto">
          <a:xfrm>
            <a:off x="167917" y="1628800"/>
            <a:ext cx="1915885" cy="9971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6226319" y="3295301"/>
            <a:ext cx="188435" cy="36690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5356" y="3662203"/>
            <a:ext cx="75328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2 июля 2013 г. № 176-ФЗ</a:t>
            </a:r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spc="50" dirty="0">
                <a:ln w="11430"/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500" b="1" i="1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недрение процедуры ОРВ проектов и экспертизы действующих НПА</a:t>
            </a:r>
            <a:endParaRPr lang="ru-RU" sz="1500" b="1" i="1" cap="none" spc="50" dirty="0">
              <a:ln w="11430"/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238428" y="4293096"/>
            <a:ext cx="188435" cy="36690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66020" y="4725144"/>
            <a:ext cx="7776864" cy="12965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5000"/>
              </a:lnSpc>
            </a:pPr>
            <a:r>
              <a:rPr lang="ru-RU" sz="1500" b="1" spc="50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1 января 2014 г.</a:t>
            </a:r>
          </a:p>
          <a:p>
            <a:pPr algn="ctr">
              <a:lnSpc>
                <a:spcPct val="95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 06.10.1999 № 184-ФЗ</a:t>
            </a:r>
          </a:p>
          <a:p>
            <a:pPr lvl="0" algn="ctr"/>
            <a:r>
              <a:rPr lang="ru-RU" sz="1500" b="1" i="1" spc="50" dirty="0" smtClean="0">
                <a:ln w="11430"/>
                <a:solidFill>
                  <a:srgbClr val="374C81">
                    <a:lumMod val="75000"/>
                  </a:srgbClr>
                </a:solidFill>
              </a:rPr>
              <a:t>Порядок проведения ОРВ и экспертизы утверждается в форме закона, НПА высшего должностного лица</a:t>
            </a:r>
          </a:p>
          <a:p>
            <a:pPr lvl="0" algn="ctr"/>
            <a:r>
              <a:rPr lang="ru-RU" sz="1500" b="1" i="1" spc="50" dirty="0" smtClean="0">
                <a:ln w="11430"/>
                <a:solidFill>
                  <a:srgbClr val="374C81">
                    <a:lumMod val="75000"/>
                  </a:srgbClr>
                </a:solidFill>
              </a:rPr>
              <a:t>(руководителя высшего исполнительного органа государственной власти)</a:t>
            </a:r>
            <a:endParaRPr lang="ru-RU" sz="1500" b="1" i="1" spc="50" dirty="0">
              <a:ln w="11430"/>
              <a:solidFill>
                <a:srgbClr val="374C81">
                  <a:lumMod val="75000"/>
                </a:srgbClr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956" y="4797152"/>
            <a:ext cx="5302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558908" y="116632"/>
            <a:ext cx="1512888" cy="4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956" y="3645024"/>
            <a:ext cx="5302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5590356" y="116632"/>
            <a:ext cx="188435" cy="36690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76672"/>
            <a:ext cx="1218882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30 декабря 2015 г. № 447-ФЗ</a:t>
            </a:r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уточнена предметная область проведения ОРВ</a:t>
            </a:r>
            <a:endParaRPr lang="ru-RU" sz="1500" b="1" i="1" cap="none" spc="50" dirty="0">
              <a:ln w="11430"/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662364" y="1124744"/>
            <a:ext cx="188435" cy="36690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56992"/>
            <a:ext cx="12188825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ОРВ подлежат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проекты нормативных правовых актов субъектов Российской Федерации, устанавливающие новые или изменяющие ранее предусмотренные нормативными правовыми актами субъектов Российской Федерации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обязанности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субъектов предпринимательской и инвестиционной деятельности, а также устанавливающие, изменяющие или отменяющие ранее установленную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 нарушение нормативных правовых актов субъектов Российской Федерации, затрагивающих вопросы осуществления предпринимательской и инвестиционной деятельности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558908" y="116632"/>
            <a:ext cx="15128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5380672"/>
            <a:ext cx="12188825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ОРВ не подлежат:</a:t>
            </a:r>
          </a:p>
          <a:p>
            <a:pPr algn="just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проекты законов субъектов Российской Федерации, устанавливающих, изменяющих, приостанавливающих, отменяющих региональные налоги, а также налоговые ставки по федеральным налогам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проекты законов субъектов Российской Федерации, регулирующих бюджетные правоотношения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12776"/>
            <a:ext cx="12188825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ОРВ</a:t>
            </a: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выявление положений ,вводящих избыточные обязанности, запреты и ограничения для субъектов предпринимательской и инвестиционной деятельности или способствующих их введению, а также положений, способствующих возникновению необоснованных расходов субъектов предпринимательской и инвестиционной деятельности и бюджетов субъектов РФ.</a:t>
            </a:r>
          </a:p>
        </p:txBody>
      </p:sp>
    </p:spTree>
    <p:extLst>
      <p:ext uri="{BB962C8B-B14F-4D97-AF65-F5344CB8AC3E}">
        <p14:creationId xmlns:p14="http://schemas.microsoft.com/office/powerpoint/2010/main" xmlns="" val="170009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48000" y="105014"/>
            <a:ext cx="6092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Сегодня ведение бизнеса – это…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239" y="105014"/>
            <a:ext cx="2212975" cy="1475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1835" y="1583860"/>
            <a:ext cx="38657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… ТЫСЯЧИ нормативных документов, правил и требований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324" y="443568"/>
            <a:ext cx="1994148" cy="1475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00803" y="1934687"/>
            <a:ext cx="32330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latin typeface="Arial" pitchFamily="34" charset="0"/>
                <a:cs typeface="Arial" pitchFamily="34" charset="0"/>
              </a:rPr>
              <a:t>… СОТНИ  справок и разрешений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7821" y="105014"/>
            <a:ext cx="2122860" cy="1475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694803" y="1583860"/>
            <a:ext cx="3328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… МИЛЛИОНЫ рублей, потраченных бизнесом впустую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492896"/>
            <a:ext cx="1218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u="sng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1800" b="1" i="1" u="sng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регулирующего </a:t>
            </a:r>
            <a:r>
              <a:rPr lang="ru-RU" sz="1800" b="1" i="1" u="sng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воздействия</a:t>
            </a:r>
            <a:r>
              <a:rPr lang="en-US" sz="1800" b="1" i="1" u="sng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u="sng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(ОРВ)</a:t>
            </a:r>
            <a:r>
              <a:rPr lang="ru-RU" sz="1800" b="1" i="1" u="sng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– это борьба </a:t>
            </a:r>
            <a:r>
              <a:rPr lang="ru-RU" sz="1800" b="1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 неэффективным законодательством и поиск лучших 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решений</a:t>
            </a:r>
            <a:endParaRPr lang="ru-RU" sz="1800" b="1" i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748" y="4437112"/>
            <a:ext cx="2460482" cy="1938992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Суть </a:t>
            </a:r>
            <a:endParaRPr lang="ru-RU" sz="6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ОРВ:</a:t>
            </a:r>
            <a:endParaRPr lang="ru-RU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979" y="3324480"/>
            <a:ext cx="10124852" cy="34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8531" y="4725143"/>
            <a:ext cx="13843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675937" y="6418263"/>
            <a:ext cx="15128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18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1358384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1268760"/>
            <a:ext cx="7200800" cy="50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65283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indent="0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Основные этапы ОРВ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198868" y="393322"/>
            <a:ext cx="1634450" cy="4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1940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237" t="11634" r="19032" b="21167"/>
          <a:stretch>
            <a:fillRect/>
          </a:stretch>
        </p:blipFill>
        <p:spPr bwMode="auto">
          <a:xfrm>
            <a:off x="-1" y="-54768"/>
            <a:ext cx="12188826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9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731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ОРВ в Иркутской области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558908" y="116632"/>
            <a:ext cx="1512888" cy="4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17748" y="1556792"/>
            <a:ext cx="1188132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33985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 Иркутской области от 12 января 2010 года № 1-оз ( изменен Законом Иркутской области от 6 июня 2014 года № 56-ОЗ)</a:t>
            </a:r>
          </a:p>
          <a:p>
            <a:pPr marL="1339850" algn="ctr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339850" algn="ctr">
              <a:defRPr/>
            </a:pP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законодательное закрепление процедуры ОРВ проектов и экспертизы действующих НПА на региональном уровне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9756" y="5085184"/>
            <a:ext cx="1188132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339850" algn="ctr">
              <a:defRPr/>
            </a:pP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9850" algn="ctr">
              <a:defRPr/>
            </a:pP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985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министерства экономического развития Иркутской области от 6 февраля 2018 года № 10-мпр </a:t>
            </a:r>
          </a:p>
          <a:p>
            <a:pPr marL="1339850" algn="ctr">
              <a:defRPr/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39850" algn="ctr">
              <a:defRPr/>
            </a:pP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Методика проведения оценки регулирующего воздействия проектов нормативных правовых актов Иркутской области</a:t>
            </a:r>
          </a:p>
          <a:p>
            <a:pPr marL="1339850" algn="ctr">
              <a:defRPr/>
            </a:pP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9850" algn="ctr">
              <a:defRPr/>
            </a:pPr>
            <a:endParaRPr lang="ru-RU" sz="1400" dirty="0" smtClean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89756" y="1700808"/>
            <a:ext cx="1368152" cy="648072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/>
            </a:blip>
            <a:srcRect/>
            <a:stretch>
              <a:fillRect t="-43000" b="-43000"/>
            </a:stretch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5"/>
          <p:cNvSpPr/>
          <p:nvPr/>
        </p:nvSpPr>
        <p:spPr bwMode="auto">
          <a:xfrm>
            <a:off x="477788" y="5229200"/>
            <a:ext cx="1440160" cy="648072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/>
            </a:blip>
            <a:srcRect/>
            <a:stretch>
              <a:fillRect t="-43000" b="-43000"/>
            </a:stretch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Скругленный прямоугольник 26"/>
          <p:cNvSpPr/>
          <p:nvPr/>
        </p:nvSpPr>
        <p:spPr>
          <a:xfrm>
            <a:off x="117748" y="3212976"/>
            <a:ext cx="11881320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Иркутской области от 29 декабря 2017 года № 906-пп</a:t>
            </a:r>
          </a:p>
          <a:p>
            <a:pPr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Положение о порядке проведения оценки регулирующего воздействия проектов нормативных правовых актов Иркутской области</a:t>
            </a:r>
          </a:p>
          <a:p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Положение о порядке проведения экспертизы нормативных правовых актов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477788" y="3284984"/>
            <a:ext cx="1368152" cy="576064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/>
            </a:blip>
            <a:srcRect/>
            <a:stretch>
              <a:fillRect t="-43000" b="-43000"/>
            </a:stretch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13084323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91276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dirty="0" smtClean="0">
              <a:ln/>
              <a:solidFill>
                <a:schemeClr val="accent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Особый порядок проведения ОРВ</a:t>
            </a:r>
            <a:endParaRPr kumimoji="0" lang="ru-RU" sz="3200" b="1" i="0" u="none" strike="noStrike" normalizeH="0" baseline="0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558908" y="116632"/>
            <a:ext cx="15128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-1106388" y="836712"/>
          <a:ext cx="1087320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342884" y="1844824"/>
            <a:ext cx="1773933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 отсутствии необходимости проведения ОРВ указывается в пояснительной записке к проекту нормативного правового акта Иркутской области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9838828" y="980728"/>
            <a:ext cx="288032" cy="345638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31100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4" t="5762" r="9097" b="87746"/>
          <a:stretch>
            <a:fillRect/>
          </a:stretch>
        </p:blipFill>
        <p:spPr bwMode="auto">
          <a:xfrm>
            <a:off x="10558908" y="116632"/>
            <a:ext cx="15128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7788" y="2276872"/>
            <a:ext cx="11305256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исполнительный орган государственной власти Иркутской области (ИОГВ), участвующий в процедуре ОРВ в части проведения ОРВ в отношении:</a:t>
            </a:r>
          </a:p>
          <a:p>
            <a:pPr marL="342900" indent="-342900" algn="ctr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разрабатываемых им проектов нормативных правовых актов Иркутской области (в том числе на этапе формирования идеи (концепции) предлагаемого правового регулирования);</a:t>
            </a:r>
          </a:p>
          <a:p>
            <a:pPr marL="342900" indent="-342900" algn="ctr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поступивших к нему в установленном порядке проектов законов Иркутской области, разработанных субъектами права законодательной инициативы в Законодательном Собрании Иркутской области, за исключением Губернатора Иркутской области, на этапе обсуждения проекта нормативного правового акта Иркутской области и сводного отчета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3286100" y="519993"/>
            <a:ext cx="4824536" cy="1324831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701924" y="4365104"/>
            <a:ext cx="9073008" cy="136815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 разработке проекта нормативного правового акта Иркутской области участвуют 2 и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ИОГВ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ОРВ проводится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согласованию между ними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одним из ИОГВ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выступающим в данном случае в качестве регулирующего органа,  во взаимодействии с иными ИОГВ, участвующими в разработке проекта нормативного правового акта Иркутской области. 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Размещение сведений о проведении ОРВ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том числе в целях организации публичных консультаций и информирования об их результатах, осуществляется на официальных сайтах каждого из ИОГВ, участвующих в разработке проекта нормативного правового акта Иркутской области.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58308" y="1340768"/>
            <a:ext cx="1080120" cy="3600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это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2244" y="607215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Регулирующий орган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tf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4873beb7-5857-4685-be1f-d57550cc96c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tf02801115</Template>
  <TotalTime>3220</TotalTime>
  <Words>2272</Words>
  <Application>Microsoft Office PowerPoint</Application>
  <PresentationFormat>Произвольный</PresentationFormat>
  <Paragraphs>201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tf02801115</vt:lpstr>
      <vt:lpstr>ОЦЕНКА РЕГУЛИРУЮЩЕГО ВОЗДЕЙСТВИЯ  ПРОЕКТОВ НОРМАТИВНЫХ ПРАВОВЫХ АКТОВ ИРКУТСКОЙ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Степень регулирующего воздействия проекта нормативного правового акта Иркутской области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e.zhuravleva</dc:creator>
  <cp:lastModifiedBy>e.zhuravleva</cp:lastModifiedBy>
  <cp:revision>305</cp:revision>
  <dcterms:created xsi:type="dcterms:W3CDTF">2018-01-16T04:02:29Z</dcterms:created>
  <dcterms:modified xsi:type="dcterms:W3CDTF">2018-03-02T02:57:33Z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