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4"/>
  </p:handoutMasterIdLst>
  <p:sldIdLst>
    <p:sldId id="256" r:id="rId2"/>
    <p:sldId id="258" r:id="rId3"/>
    <p:sldId id="294" r:id="rId4"/>
    <p:sldId id="262" r:id="rId5"/>
    <p:sldId id="295" r:id="rId6"/>
    <p:sldId id="296" r:id="rId7"/>
    <p:sldId id="299" r:id="rId8"/>
    <p:sldId id="300" r:id="rId9"/>
    <p:sldId id="301" r:id="rId10"/>
    <p:sldId id="298" r:id="rId11"/>
    <p:sldId id="297" r:id="rId12"/>
    <p:sldId id="27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16F6"/>
    <a:srgbClr val="DE0000"/>
    <a:srgbClr val="F6F9FC"/>
    <a:srgbClr val="DF6613"/>
    <a:srgbClr val="DDE212"/>
    <a:srgbClr val="D90101"/>
    <a:srgbClr val="B30101"/>
    <a:srgbClr val="FE2222"/>
    <a:srgbClr val="FE2E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092" autoAdjust="0"/>
  </p:normalViewPr>
  <p:slideViewPr>
    <p:cSldViewPr>
      <p:cViewPr varScale="1">
        <p:scale>
          <a:sx n="113" d="100"/>
          <a:sy n="113" d="100"/>
        </p:scale>
        <p:origin x="139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3E0DA-D76A-4E61-A631-F5A3C943AD2B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E8462-DFD7-4927-BB09-80F887CF27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3101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gif"/><Relationship Id="rId5" Type="http://schemas.openxmlformats.org/officeDocument/2006/relationships/image" Target="../media/image7.gif"/><Relationship Id="rId10" Type="http://schemas.openxmlformats.org/officeDocument/2006/relationships/image" Target="../media/image1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gif"/><Relationship Id="rId11" Type="http://schemas.openxmlformats.org/officeDocument/2006/relationships/image" Target="../media/image12.jpg"/><Relationship Id="rId5" Type="http://schemas.openxmlformats.org/officeDocument/2006/relationships/image" Target="../media/image7.gif"/><Relationship Id="rId10" Type="http://schemas.openxmlformats.org/officeDocument/2006/relationships/image" Target="../media/image1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44" t="5762" r="9097" b="87746"/>
          <a:stretch>
            <a:fillRect/>
          </a:stretch>
        </p:blipFill>
        <p:spPr bwMode="auto">
          <a:xfrm>
            <a:off x="6444208" y="260648"/>
            <a:ext cx="2404170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251520" y="2033414"/>
            <a:ext cx="8640960" cy="2043658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Century Gothic" panose="020B0502020202020204" pitchFamily="34" charset="0"/>
              </a:rPr>
              <a:t>Подведение итогов за 2018 год в сфере проведения процедуры оценки регулирующего воздействия</a:t>
            </a:r>
            <a:endParaRPr lang="ru-RU" sz="3600" dirty="0">
              <a:latin typeface="Century Gothic" panose="020B0502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23728" y="479715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026" name="Picture 2" descr="C:\Users\tda001\Desktop\Coat_of_Arms_of_the_Komi_Republic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93304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594215" y="5190291"/>
            <a:ext cx="6154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Century Gothic" panose="020B0502020202020204" pitchFamily="34" charset="0"/>
              </a:rPr>
              <a:t>Начальник отдела ОРВ Кузнецова Е.С.</a:t>
            </a:r>
            <a:endParaRPr lang="ru-RU" sz="24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5166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" y="857250"/>
            <a:ext cx="4932112" cy="559608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496" y="260648"/>
            <a:ext cx="7560840" cy="446276"/>
          </a:xfrm>
          <a:prstGeom prst="snip1Rect">
            <a:avLst>
              <a:gd name="adj" fmla="val 0"/>
            </a:avLst>
          </a:prstGeom>
          <a:gradFill>
            <a:gsLst>
              <a:gs pos="33000">
                <a:schemeClr val="bg1"/>
              </a:gs>
              <a:gs pos="64000">
                <a:srgbClr val="21A371">
                  <a:lumMod val="85000"/>
                  <a:lumOff val="15000"/>
                </a:srgbClr>
              </a:gs>
              <a:gs pos="100000">
                <a:srgbClr val="00B0F0">
                  <a:lumMod val="93000"/>
                  <a:lumOff val="7000"/>
                </a:srgbClr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sz="2300" b="1" dirty="0">
                <a:latin typeface="Century Gothic" pitchFamily="34" charset="0"/>
              </a:rPr>
              <a:t>Рейтинг </a:t>
            </a:r>
            <a:r>
              <a:rPr lang="ru-RU" sz="2300" b="1" dirty="0" smtClean="0">
                <a:latin typeface="Century Gothic" pitchFamily="34" charset="0"/>
              </a:rPr>
              <a:t>муниципальных образований за </a:t>
            </a:r>
            <a:r>
              <a:rPr lang="ru-RU" sz="2300" b="1" dirty="0">
                <a:latin typeface="Century Gothic" pitchFamily="34" charset="0"/>
              </a:rPr>
              <a:t>2018 год</a:t>
            </a:r>
          </a:p>
        </p:txBody>
      </p:sp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44" t="5762" r="9097" b="87746"/>
          <a:stretch>
            <a:fillRect/>
          </a:stretch>
        </p:blipFill>
        <p:spPr bwMode="auto">
          <a:xfrm>
            <a:off x="7725696" y="277076"/>
            <a:ext cx="1134126" cy="324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5494432"/>
              </p:ext>
            </p:extLst>
          </p:nvPr>
        </p:nvGraphicFramePr>
        <p:xfrm>
          <a:off x="4968221" y="1938941"/>
          <a:ext cx="4140283" cy="44545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60163">
                  <a:extLst>
                    <a:ext uri="{9D8B030D-6E8A-4147-A177-3AD203B41FA5}">
                      <a16:colId xmlns:a16="http://schemas.microsoft.com/office/drawing/2014/main" val="2284485562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3108310584"/>
                    </a:ext>
                  </a:extLst>
                </a:gridCol>
              </a:tblGrid>
              <a:tr h="80206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Муниципальное </a:t>
                      </a: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образование</a:t>
                      </a:r>
                    </a:p>
                  </a:txBody>
                  <a:tcPr marL="51435" marR="51435" marT="0" marB="0" anchor="b">
                    <a:gradFill flip="none" rotWithShape="1"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64000">
                          <a:srgbClr val="29CA8C"/>
                        </a:gs>
                        <a:gs pos="100000">
                          <a:srgbClr val="04BCFF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Баллы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64000">
                          <a:srgbClr val="29CA8C"/>
                        </a:gs>
                        <a:gs pos="100000">
                          <a:srgbClr val="04BCFF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359308433"/>
                  </a:ext>
                </a:extLst>
              </a:tr>
              <a:tr h="40103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1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МО МР «Сосногорск»</a:t>
                      </a:r>
                      <a:endParaRPr lang="ru-RU" sz="21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22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29CA8C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88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22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29CA8C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310300736"/>
                  </a:ext>
                </a:extLst>
              </a:tr>
              <a:tr h="40103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1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МО ГО «Сыктывкар»</a:t>
                      </a:r>
                      <a:endParaRPr lang="ru-RU" sz="21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22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29CA8C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86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22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29CA8C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617425613"/>
                  </a:ext>
                </a:extLst>
              </a:tr>
              <a:tr h="40103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1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МО ГО «Усинск»</a:t>
                      </a:r>
                      <a:endParaRPr lang="ru-RU" sz="21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22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29CA8C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84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22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29CA8C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50734527"/>
                  </a:ext>
                </a:extLst>
              </a:tr>
              <a:tr h="40103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1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МО ГО «Воркута»</a:t>
                      </a:r>
                      <a:endParaRPr lang="ru-RU" sz="21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DDE212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68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DDE212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387569704"/>
                  </a:ext>
                </a:extLst>
              </a:tr>
              <a:tr h="40103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1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МО ГО «Ухта»</a:t>
                      </a:r>
                      <a:endParaRPr lang="ru-RU" sz="21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DDE212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68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DDE212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59795499"/>
                  </a:ext>
                </a:extLst>
              </a:tr>
              <a:tr h="40103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1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МО ГО «Инта»</a:t>
                      </a:r>
                      <a:endParaRPr lang="ru-RU" sz="21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DDE212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62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DDE212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165571870"/>
                  </a:ext>
                </a:extLst>
              </a:tr>
              <a:tr h="40103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МО МР «Сыктывдинский»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DF6613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53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DF6613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9717617"/>
                  </a:ext>
                </a:extLst>
              </a:tr>
              <a:tr h="40103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1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МО МР «Печора»</a:t>
                      </a:r>
                      <a:endParaRPr lang="ru-RU" sz="21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DE0000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36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gradFill flip="none" rotWithShape="1">
                      <a:gsLst>
                        <a:gs pos="33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rgbClr val="DE0000"/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362882575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691680" y="1916832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Century Gothic" panose="020B0502020202020204" pitchFamily="34" charset="0"/>
              </a:rPr>
              <a:t>МО ГО «Усинск»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347864" y="2215897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Century Gothic" panose="020B0502020202020204" pitchFamily="34" charset="0"/>
              </a:rPr>
              <a:t>МО ГО «Инта»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63888" y="1412776"/>
            <a:ext cx="21964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Century Gothic" panose="020B0502020202020204" pitchFamily="34" charset="0"/>
              </a:rPr>
              <a:t>МО ГО «Воркута»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23728" y="2935977"/>
            <a:ext cx="2149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Century Gothic" panose="020B0502020202020204" pitchFamily="34" charset="0"/>
              </a:rPr>
              <a:t>МО МР «Печора»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19672" y="3512041"/>
            <a:ext cx="2688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Century Gothic" panose="020B0502020202020204" pitchFamily="34" charset="0"/>
              </a:rPr>
              <a:t>МО МР «Сосногорск»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15616" y="3882534"/>
            <a:ext cx="17812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Century Gothic" panose="020B0502020202020204" pitchFamily="34" charset="0"/>
              </a:rPr>
              <a:t>МО ГО «Ухта»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9880" y="4725144"/>
            <a:ext cx="25619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Century Gothic" panose="020B0502020202020204" pitchFamily="34" charset="0"/>
              </a:rPr>
              <a:t>МО ГО «Сыктывкар»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5496" y="5096217"/>
            <a:ext cx="31438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Century Gothic" panose="020B0502020202020204" pitchFamily="34" charset="0"/>
              </a:rPr>
              <a:t>МО МР «Сыктывдинский»</a:t>
            </a:r>
          </a:p>
        </p:txBody>
      </p:sp>
    </p:spTree>
    <p:extLst>
      <p:ext uri="{BB962C8B-B14F-4D97-AF65-F5344CB8AC3E}">
        <p14:creationId xmlns:p14="http://schemas.microsoft.com/office/powerpoint/2010/main" val="807108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" y="262389"/>
            <a:ext cx="7452320" cy="461665"/>
          </a:xfrm>
          <a:prstGeom prst="snip1Rect">
            <a:avLst>
              <a:gd name="adj" fmla="val 0"/>
            </a:avLst>
          </a:prstGeom>
          <a:gradFill>
            <a:gsLst>
              <a:gs pos="32000">
                <a:schemeClr val="bg1"/>
              </a:gs>
              <a:gs pos="64000">
                <a:srgbClr val="21A371">
                  <a:lumMod val="86000"/>
                  <a:lumOff val="14000"/>
                </a:srgbClr>
              </a:gs>
              <a:gs pos="100000">
                <a:srgbClr val="00B0F0">
                  <a:lumMod val="93000"/>
                  <a:lumOff val="7000"/>
                </a:srgbClr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 anchor="ctr">
            <a:spAutoFit/>
          </a:bodyPr>
          <a:lstStyle/>
          <a:p>
            <a:r>
              <a:rPr lang="ru-RU" altLang="ru-RU" sz="2400" b="1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Рейтинг муниципальных образований в 2018 г.</a:t>
            </a:r>
            <a:endParaRPr lang="ru-RU" altLang="ru-RU" sz="2800" b="1" dirty="0">
              <a:latin typeface="Century Gothic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8" name="Picture 3" descr="U:\008_Минпром_РК\013_Управление инвестиций\03-Отдел ГЧП\Совет по улучшению инвестиционного климата\I заседание 25.07.2017\Исполнение поручений по протоколу\14_Сыктывдинский\Coat_of_Arms_of_Syktyvdinskiy_rayon_(Komi)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215" y="4063007"/>
            <a:ext cx="968401" cy="1166193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tda001\Desktop\Coat_of_Arms_of_Vorkuta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492896"/>
            <a:ext cx="1077383" cy="1239284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tda001\Desktop\Coat_of_Arms_of_Inta_(Komi)_(1982)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391" y="2494534"/>
            <a:ext cx="1038121" cy="1237645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U:\008_Минпром_РК\013_Управление инвестиций\01-Отдел инвестиций\БАЗА ИНВЕСТПЛОЩАДОК\АТЛАС\площадки\Исполнение поручений по протоколу\Сосногорск\герб сосногорск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148" y="836713"/>
            <a:ext cx="1169765" cy="1335264"/>
          </a:xfrm>
          <a:prstGeom prst="rect">
            <a:avLst/>
          </a:prstGeom>
          <a:noFill/>
          <a:effectLst>
            <a:glow rad="203200">
              <a:schemeClr val="accent1">
                <a:alpha val="7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tda001\Desktop\герб усинска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980729"/>
            <a:ext cx="936104" cy="1191246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tda001\Desktop\Coat_of_Arms_of_Syktyvkar_(Komi)_(2005)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5" y="980728"/>
            <a:ext cx="936103" cy="1191247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tda001\Desktop\презентация_совещание ОРВ\gerb_goroda_uhta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8518" y="2505141"/>
            <a:ext cx="1013242" cy="1227039"/>
          </a:xfrm>
          <a:prstGeom prst="rect">
            <a:avLst/>
          </a:prstGeom>
          <a:noFill/>
          <a:effectLst>
            <a:glow rad="127000">
              <a:schemeClr val="accent1">
                <a:alpha val="7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tda001\Desktop\презентация_совещание ОРВ\Coat_of_Arms_of_Pechora_(Komia)_(1983)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517232"/>
            <a:ext cx="936104" cy="1152128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44" t="5762" r="9097" b="87746"/>
          <a:stretch>
            <a:fillRect/>
          </a:stretch>
        </p:blipFill>
        <p:spPr bwMode="auto">
          <a:xfrm>
            <a:off x="7596336" y="188640"/>
            <a:ext cx="1512168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801533" y="1049867"/>
            <a:ext cx="5234963" cy="830997"/>
          </a:xfrm>
          <a:prstGeom prst="snip1Rect">
            <a:avLst>
              <a:gd name="adj" fmla="val 0"/>
            </a:avLst>
          </a:prstGeom>
          <a:gradFill>
            <a:gsLst>
              <a:gs pos="21000">
                <a:schemeClr val="bg1"/>
              </a:gs>
              <a:gs pos="100000">
                <a:srgbClr val="21A371">
                  <a:lumMod val="85000"/>
                  <a:lumOff val="15000"/>
                </a:srgbClr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Century Gothic" pitchFamily="34" charset="0"/>
              </a:rPr>
              <a:t>Высокий уровень качества проведения ОРВ и экспертизы</a:t>
            </a:r>
            <a:endParaRPr lang="ru-RU" sz="2400" b="1" dirty="0">
              <a:latin typeface="Century Gothic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52264" y="2587551"/>
            <a:ext cx="5156616" cy="830997"/>
          </a:xfrm>
          <a:prstGeom prst="snip1Rect">
            <a:avLst>
              <a:gd name="adj" fmla="val 0"/>
            </a:avLst>
          </a:prstGeom>
          <a:gradFill>
            <a:gsLst>
              <a:gs pos="21000">
                <a:schemeClr val="bg1"/>
              </a:gs>
              <a:gs pos="100000">
                <a:srgbClr val="DDE212"/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Century Gothic" pitchFamily="34" charset="0"/>
              </a:rPr>
              <a:t>Хороший уровень качества проведения ОРВ и экспертизы</a:t>
            </a:r>
            <a:endParaRPr lang="ru-RU" sz="2400" b="1" dirty="0">
              <a:latin typeface="Century Gothic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47664" y="4171727"/>
            <a:ext cx="7460872" cy="830997"/>
          </a:xfrm>
          <a:prstGeom prst="snip1Rect">
            <a:avLst>
              <a:gd name="adj" fmla="val 0"/>
            </a:avLst>
          </a:prstGeom>
          <a:gradFill>
            <a:gsLst>
              <a:gs pos="21000">
                <a:schemeClr val="bg1"/>
              </a:gs>
              <a:gs pos="100000">
                <a:srgbClr val="DF6613"/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Century Gothic" pitchFamily="34" charset="0"/>
              </a:rPr>
              <a:t>Удовлетворительный уровень качества проведения ОРВ и экспертизы</a:t>
            </a:r>
            <a:endParaRPr lang="ru-RU" sz="2400" b="1" dirty="0">
              <a:latin typeface="Century Gothic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47664" y="5661248"/>
            <a:ext cx="7460872" cy="830997"/>
          </a:xfrm>
          <a:prstGeom prst="snip1Rect">
            <a:avLst>
              <a:gd name="adj" fmla="val 0"/>
            </a:avLst>
          </a:prstGeom>
          <a:gradFill>
            <a:gsLst>
              <a:gs pos="21000">
                <a:schemeClr val="bg1"/>
              </a:gs>
              <a:gs pos="100000">
                <a:srgbClr val="DE0000"/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Century Gothic" pitchFamily="34" charset="0"/>
              </a:rPr>
              <a:t>Неудовлетворительный уровень качества проведения ОРВ и экспертизы</a:t>
            </a:r>
            <a:endParaRPr lang="ru-RU" sz="2400" b="1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9536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2852936"/>
            <a:ext cx="83150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dirty="0" smtClean="0">
                <a:latin typeface="Century Gothic" panose="020B0502020202020204" pitchFamily="34" charset="0"/>
              </a:rPr>
              <a:t>Спасибо за внимание!</a:t>
            </a:r>
            <a:endParaRPr lang="ru-RU" sz="5400" dirty="0">
              <a:latin typeface="Century Gothic" panose="020B0502020202020204" pitchFamily="34" charset="0"/>
            </a:endParaRPr>
          </a:p>
        </p:txBody>
      </p:sp>
      <p:sp>
        <p:nvSpPr>
          <p:cNvPr id="8" name="Подзаголовок 5"/>
          <p:cNvSpPr txBox="1">
            <a:spLocks/>
          </p:cNvSpPr>
          <p:nvPr/>
        </p:nvSpPr>
        <p:spPr>
          <a:xfrm>
            <a:off x="1163153" y="308248"/>
            <a:ext cx="5929127" cy="888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000" dirty="0" smtClean="0">
                <a:latin typeface="Century Gothic" panose="020B0502020202020204" pitchFamily="34" charset="0"/>
              </a:rPr>
              <a:t>Министерство экономики Республики Коми</a:t>
            </a:r>
          </a:p>
        </p:txBody>
      </p:sp>
      <p:pic>
        <p:nvPicPr>
          <p:cNvPr id="9" name="Picture 2" descr="C:\Users\tda001\Desktop\Coat_of_Arms_of_the_Komi_Republic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93304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44" t="5762" r="9097" b="87746"/>
          <a:stretch>
            <a:fillRect/>
          </a:stretch>
        </p:blipFill>
        <p:spPr bwMode="auto">
          <a:xfrm>
            <a:off x="7159573" y="321022"/>
            <a:ext cx="1804915" cy="587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одзаголовок 5"/>
          <p:cNvSpPr txBox="1">
            <a:spLocks/>
          </p:cNvSpPr>
          <p:nvPr/>
        </p:nvSpPr>
        <p:spPr>
          <a:xfrm>
            <a:off x="3539417" y="5924872"/>
            <a:ext cx="1536639" cy="5284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 smtClean="0">
                <a:latin typeface="Century Gothic" panose="020B0502020202020204" pitchFamily="34" charset="0"/>
              </a:rPr>
              <a:t>2018</a:t>
            </a:r>
            <a:endParaRPr lang="ru-RU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181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" y="77723"/>
            <a:ext cx="7452320" cy="830997"/>
          </a:xfrm>
          <a:prstGeom prst="snip1Rect">
            <a:avLst>
              <a:gd name="adj" fmla="val 0"/>
            </a:avLst>
          </a:prstGeom>
          <a:gradFill>
            <a:gsLst>
              <a:gs pos="32000">
                <a:schemeClr val="bg1"/>
              </a:gs>
              <a:gs pos="64000">
                <a:srgbClr val="21A371">
                  <a:lumMod val="86000"/>
                  <a:lumOff val="14000"/>
                </a:srgbClr>
              </a:gs>
              <a:gs pos="100000">
                <a:srgbClr val="00B0F0">
                  <a:lumMod val="93000"/>
                  <a:lumOff val="7000"/>
                </a:srgbClr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 anchor="ctr">
            <a:spAutoFit/>
          </a:bodyPr>
          <a:lstStyle/>
          <a:p>
            <a:r>
              <a:rPr lang="ru-RU" altLang="ru-RU" sz="2400" b="1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Интернет портал для общественного обсуждения НПА РК</a:t>
            </a:r>
            <a:endParaRPr lang="ru-RU" altLang="ru-RU" sz="2800" b="1" dirty="0">
              <a:latin typeface="Century Gothic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26" name="Picture 2" descr="C:\Users\tda001\Desktop\презентация_совещание ОРВ\портал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950" y="3122964"/>
            <a:ext cx="7444450" cy="3690411"/>
          </a:xfrm>
          <a:prstGeom prst="rect">
            <a:avLst/>
          </a:prstGeom>
          <a:noFill/>
          <a:effectLst>
            <a:glow rad="139700">
              <a:schemeClr val="accent1"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51519" y="1052736"/>
            <a:ext cx="871296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Century Gothic" panose="020B0502020202020204" pitchFamily="34" charset="0"/>
              </a:rPr>
              <a:t>С </a:t>
            </a:r>
            <a:r>
              <a:rPr lang="ru-RU" sz="3600" b="1" dirty="0">
                <a:latin typeface="Century Gothic" panose="020B0502020202020204" pitchFamily="34" charset="0"/>
              </a:rPr>
              <a:t>1 </a:t>
            </a:r>
            <a:r>
              <a:rPr lang="ru-RU" sz="3600" b="1" dirty="0" smtClean="0">
                <a:latin typeface="Century Gothic" panose="020B0502020202020204" pitchFamily="34" charset="0"/>
              </a:rPr>
              <a:t>января </a:t>
            </a:r>
            <a:r>
              <a:rPr lang="ru-RU" sz="3600" b="1" dirty="0">
                <a:latin typeface="Century Gothic" panose="020B0502020202020204" pitchFamily="34" charset="0"/>
              </a:rPr>
              <a:t>2018 года</a:t>
            </a:r>
          </a:p>
          <a:p>
            <a:pPr algn="ctr"/>
            <a:r>
              <a:rPr lang="ru-RU" sz="3000" dirty="0" smtClean="0">
                <a:latin typeface="Century Gothic" panose="020B0502020202020204" pitchFamily="34" charset="0"/>
              </a:rPr>
              <a:t>Интернет портал для общественного обсуждения НПА и их проектов</a:t>
            </a:r>
          </a:p>
          <a:p>
            <a:pPr algn="ctr"/>
            <a:r>
              <a:rPr lang="ru-RU" sz="2400" dirty="0" smtClean="0">
                <a:latin typeface="Century Gothic" panose="020B0502020202020204" pitchFamily="34" charset="0"/>
              </a:rPr>
              <a:t>для органов исполнительной власти Республики Коми</a:t>
            </a:r>
          </a:p>
        </p:txBody>
      </p:sp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44" t="5762" r="9097" b="87746"/>
          <a:stretch>
            <a:fillRect/>
          </a:stretch>
        </p:blipFill>
        <p:spPr bwMode="auto">
          <a:xfrm>
            <a:off x="7596336" y="188640"/>
            <a:ext cx="1512168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4144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" y="77723"/>
            <a:ext cx="7452320" cy="830997"/>
          </a:xfrm>
          <a:prstGeom prst="snip1Rect">
            <a:avLst>
              <a:gd name="adj" fmla="val 0"/>
            </a:avLst>
          </a:prstGeom>
          <a:gradFill>
            <a:gsLst>
              <a:gs pos="32000">
                <a:schemeClr val="bg1"/>
              </a:gs>
              <a:gs pos="64000">
                <a:srgbClr val="21A371">
                  <a:lumMod val="86000"/>
                  <a:lumOff val="14000"/>
                </a:srgbClr>
              </a:gs>
              <a:gs pos="100000">
                <a:srgbClr val="00B0F0">
                  <a:lumMod val="93000"/>
                  <a:lumOff val="7000"/>
                </a:srgbClr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 anchor="ctr">
            <a:spAutoFit/>
          </a:bodyPr>
          <a:lstStyle/>
          <a:p>
            <a:r>
              <a:rPr lang="ru-RU" altLang="ru-RU" sz="2400" b="1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Интернет портал для общественного обсуждения НПА РК</a:t>
            </a:r>
            <a:endParaRPr lang="ru-RU" altLang="ru-RU" sz="2800" b="1" dirty="0">
              <a:latin typeface="Century Gothic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505" y="980728"/>
            <a:ext cx="892899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Century Gothic" panose="020B0502020202020204" pitchFamily="34" charset="0"/>
              </a:rPr>
              <a:t>С </a:t>
            </a:r>
            <a:r>
              <a:rPr lang="ru-RU" sz="3200" b="1" dirty="0">
                <a:latin typeface="Century Gothic" panose="020B0502020202020204" pitchFamily="34" charset="0"/>
              </a:rPr>
              <a:t>1 </a:t>
            </a:r>
            <a:r>
              <a:rPr lang="ru-RU" sz="3200" b="1" dirty="0" smtClean="0">
                <a:latin typeface="Century Gothic" panose="020B0502020202020204" pitchFamily="34" charset="0"/>
              </a:rPr>
              <a:t>сентября </a:t>
            </a:r>
            <a:r>
              <a:rPr lang="ru-RU" sz="3200" b="1" dirty="0">
                <a:latin typeface="Century Gothic" panose="020B0502020202020204" pitchFamily="34" charset="0"/>
              </a:rPr>
              <a:t>2018 года</a:t>
            </a:r>
          </a:p>
          <a:p>
            <a:pPr algn="ctr"/>
            <a:r>
              <a:rPr lang="ru-RU" sz="2800" dirty="0" smtClean="0">
                <a:latin typeface="Century Gothic" panose="020B0502020202020204" pitchFamily="34" charset="0"/>
              </a:rPr>
              <a:t>Интернет портал для общественного обсуждения НПА и их проектов</a:t>
            </a:r>
          </a:p>
          <a:p>
            <a:pPr algn="ctr"/>
            <a:r>
              <a:rPr lang="ru-RU" sz="2400" dirty="0" smtClean="0">
                <a:latin typeface="Century Gothic" panose="020B0502020202020204" pitchFamily="34" charset="0"/>
              </a:rPr>
              <a:t>для муниципальных образований:</a:t>
            </a:r>
          </a:p>
        </p:txBody>
      </p:sp>
      <p:pic>
        <p:nvPicPr>
          <p:cNvPr id="8" name="Picture 3" descr="U:\008_Минпром_РК\013_Управление инвестиций\03-Отдел ГЧП\Совет по улучшению инвестиционного климата\I заседание 25.07.2017\Исполнение поручений по протоколу\14_Сыктывдинский\Coat_of_Arms_of_Syktyvdinskiy_rayon_(Komi)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9816" y="2852936"/>
            <a:ext cx="928688" cy="1166193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tda001\Desktop\Coat_of_Arms_of_Vorkuta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852936"/>
            <a:ext cx="1008113" cy="1166193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tda001\Desktop\Coat_of_Arms_of_Inta_(Komi)_(1982)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856215"/>
            <a:ext cx="957613" cy="1162914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U:\008_Минпром_РК\013_Управление инвестиций\01-Отдел инвестиций\БАЗА ИНВЕСТПЛОЩАДОК\АТЛАС\площадки\Исполнение поручений по протоколу\Сосногорск\герб сосногорск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0608" y="2852936"/>
            <a:ext cx="1030739" cy="1176569"/>
          </a:xfrm>
          <a:prstGeom prst="rect">
            <a:avLst/>
          </a:prstGeom>
          <a:noFill/>
          <a:effectLst>
            <a:glow rad="127000">
              <a:schemeClr val="accent1">
                <a:alpha val="7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tda001\Desktop\герб усинска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867000"/>
            <a:ext cx="936104" cy="1152129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tda001\Desktop\Coat_of_Arms_of_Syktyvkar_(Komi)_(2005)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864567"/>
            <a:ext cx="936103" cy="1154562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tda001\Desktop\презентация_совещание ОРВ\gerb_goroda_uhta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9767" y="2864098"/>
            <a:ext cx="1013242" cy="1227039"/>
          </a:xfrm>
          <a:prstGeom prst="rect">
            <a:avLst/>
          </a:prstGeom>
          <a:noFill/>
          <a:effectLst>
            <a:glow rad="127000">
              <a:schemeClr val="accent1">
                <a:alpha val="7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tda001\Desktop\презентация_совещание ОРВ\Coat_of_Arms_of_Pechora_(Komia)_(1983)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867002"/>
            <a:ext cx="936104" cy="1152128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44" t="5762" r="9097" b="87746"/>
          <a:stretch>
            <a:fillRect/>
          </a:stretch>
        </p:blipFill>
        <p:spPr bwMode="auto">
          <a:xfrm>
            <a:off x="7596336" y="188640"/>
            <a:ext cx="1512168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233526"/>
            <a:ext cx="7452320" cy="2579850"/>
          </a:xfrm>
          <a:prstGeom prst="rect">
            <a:avLst/>
          </a:prstGeom>
          <a:effectLst>
            <a:glow rad="127000">
              <a:srgbClr val="0070C0">
                <a:alpha val="39000"/>
              </a:srgbClr>
            </a:glow>
          </a:effectLst>
        </p:spPr>
      </p:pic>
    </p:spTree>
    <p:extLst>
      <p:ext uri="{BB962C8B-B14F-4D97-AF65-F5344CB8AC3E}">
        <p14:creationId xmlns:p14="http://schemas.microsoft.com/office/powerpoint/2010/main" val="309109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116632"/>
            <a:ext cx="7344816" cy="954107"/>
          </a:xfrm>
          <a:prstGeom prst="snip1Rect">
            <a:avLst>
              <a:gd name="adj" fmla="val 0"/>
            </a:avLst>
          </a:prstGeom>
          <a:gradFill>
            <a:gsLst>
              <a:gs pos="33000">
                <a:schemeClr val="bg1"/>
              </a:gs>
              <a:gs pos="64000">
                <a:srgbClr val="21A371">
                  <a:lumMod val="85000"/>
                  <a:lumOff val="15000"/>
                </a:srgbClr>
              </a:gs>
              <a:gs pos="100000">
                <a:srgbClr val="00B0F0">
                  <a:lumMod val="93000"/>
                  <a:lumOff val="7000"/>
                </a:srgbClr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Century Gothic" pitchFamily="34" charset="0"/>
              </a:rPr>
              <a:t>Заключения об оценке регулирующего воздействия</a:t>
            </a:r>
            <a:endParaRPr lang="ru-RU" sz="2800" b="1" dirty="0">
              <a:latin typeface="Century Gothic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51520" y="1772816"/>
            <a:ext cx="2232247" cy="2160240"/>
          </a:xfrm>
          <a:prstGeom prst="ellipse">
            <a:avLst/>
          </a:prstGeom>
          <a:noFill/>
          <a:ln w="203200">
            <a:gradFill flip="none" rotWithShape="1">
              <a:gsLst>
                <a:gs pos="47000">
                  <a:srgbClr val="21A371"/>
                </a:gs>
                <a:gs pos="100000">
                  <a:srgbClr val="00B0F0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39552" y="2060848"/>
            <a:ext cx="1512168" cy="14773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9000" b="1" dirty="0" smtClean="0">
                <a:solidFill>
                  <a:srgbClr val="21A371"/>
                </a:solidFill>
                <a:latin typeface="Century Gothic" pitchFamily="34" charset="0"/>
              </a:rPr>
              <a:t>63</a:t>
            </a:r>
            <a:endParaRPr lang="ru-RU" sz="9000" b="1" dirty="0">
              <a:solidFill>
                <a:srgbClr val="21A371"/>
              </a:solidFill>
              <a:latin typeface="Century Gothic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71799" y="2060848"/>
            <a:ext cx="62646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>
                <a:latin typeface="Century Gothic" panose="020B0502020202020204" pitchFamily="34" charset="0"/>
              </a:rPr>
              <a:t>Заключения об оценке регулирующего воздействия за 2018 год</a:t>
            </a:r>
            <a:endParaRPr lang="ru-RU" sz="3200" dirty="0">
              <a:latin typeface="Century Gothic" panose="020B0502020202020204" pitchFamily="34" charset="0"/>
            </a:endParaRPr>
          </a:p>
        </p:txBody>
      </p:sp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44" t="5762" r="9097" b="87746"/>
          <a:stretch>
            <a:fillRect/>
          </a:stretch>
        </p:blipFill>
        <p:spPr bwMode="auto">
          <a:xfrm>
            <a:off x="7524328" y="188640"/>
            <a:ext cx="1512168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Овал 10"/>
          <p:cNvSpPr/>
          <p:nvPr/>
        </p:nvSpPr>
        <p:spPr>
          <a:xfrm>
            <a:off x="252099" y="4210060"/>
            <a:ext cx="2231668" cy="2171268"/>
          </a:xfrm>
          <a:prstGeom prst="ellipse">
            <a:avLst/>
          </a:prstGeom>
          <a:noFill/>
          <a:ln w="203200">
            <a:gradFill flip="none" rotWithShape="1">
              <a:gsLst>
                <a:gs pos="37000">
                  <a:srgbClr val="2116F6"/>
                </a:gs>
                <a:gs pos="100000">
                  <a:srgbClr val="D90101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11560" y="4451628"/>
            <a:ext cx="1512168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B30101"/>
                </a:solidFill>
                <a:latin typeface="Century Gothic" pitchFamily="34" charset="0"/>
              </a:rPr>
              <a:t>2</a:t>
            </a:r>
            <a:endParaRPr lang="ru-RU" sz="9600" b="1" dirty="0">
              <a:solidFill>
                <a:srgbClr val="B30101"/>
              </a:solidFill>
              <a:latin typeface="Century Gothic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43228" y="4421430"/>
            <a:ext cx="61932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>
                <a:latin typeface="Century Gothic" panose="020B0502020202020204" pitchFamily="34" charset="0"/>
              </a:rPr>
              <a:t>Отрицательных заключения об оценке регулирующего воздействия за 2018 год</a:t>
            </a:r>
            <a:endParaRPr lang="ru-RU" sz="32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811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116632"/>
            <a:ext cx="7344816" cy="523220"/>
          </a:xfrm>
          <a:prstGeom prst="snip1Rect">
            <a:avLst>
              <a:gd name="adj" fmla="val 0"/>
            </a:avLst>
          </a:prstGeom>
          <a:gradFill>
            <a:gsLst>
              <a:gs pos="33000">
                <a:schemeClr val="bg1"/>
              </a:gs>
              <a:gs pos="64000">
                <a:srgbClr val="21A371">
                  <a:lumMod val="85000"/>
                  <a:lumOff val="15000"/>
                </a:srgbClr>
              </a:gs>
              <a:gs pos="100000">
                <a:srgbClr val="00B0F0">
                  <a:lumMod val="93000"/>
                  <a:lumOff val="7000"/>
                </a:srgbClr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Century Gothic" pitchFamily="34" charset="0"/>
              </a:rPr>
              <a:t>Общественные обсуждения в цифрах</a:t>
            </a:r>
            <a:endParaRPr lang="ru-RU" sz="2800" b="1" dirty="0">
              <a:latin typeface="Century Gothic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724707" y="3789040"/>
            <a:ext cx="2591709" cy="2448272"/>
          </a:xfrm>
          <a:prstGeom prst="ellipse">
            <a:avLst/>
          </a:prstGeom>
          <a:noFill/>
          <a:ln w="203200">
            <a:gradFill flip="none" rotWithShape="1">
              <a:gsLst>
                <a:gs pos="47000">
                  <a:srgbClr val="21A371"/>
                </a:gs>
                <a:gs pos="100000">
                  <a:srgbClr val="00B0F0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816358" y="4337809"/>
            <a:ext cx="2356042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21A371"/>
                </a:solidFill>
                <a:latin typeface="Century Gothic" pitchFamily="34" charset="0"/>
              </a:rPr>
              <a:t>81%</a:t>
            </a:r>
            <a:endParaRPr lang="ru-RU" sz="8000" b="1" dirty="0">
              <a:solidFill>
                <a:srgbClr val="21A371"/>
              </a:solidFill>
              <a:latin typeface="Century Gothic" pitchFamily="34" charset="0"/>
            </a:endParaRPr>
          </a:p>
        </p:txBody>
      </p:sp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44" t="5762" r="9097" b="87746"/>
          <a:stretch>
            <a:fillRect/>
          </a:stretch>
        </p:blipFill>
        <p:spPr bwMode="auto">
          <a:xfrm>
            <a:off x="7524328" y="188640"/>
            <a:ext cx="1512168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Овал 10"/>
          <p:cNvSpPr/>
          <p:nvPr/>
        </p:nvSpPr>
        <p:spPr>
          <a:xfrm>
            <a:off x="684147" y="4426084"/>
            <a:ext cx="1943637" cy="1739220"/>
          </a:xfrm>
          <a:prstGeom prst="ellipse">
            <a:avLst/>
          </a:prstGeom>
          <a:noFill/>
          <a:ln w="203200">
            <a:gradFill flip="none" rotWithShape="1">
              <a:gsLst>
                <a:gs pos="37000">
                  <a:srgbClr val="2116F6"/>
                </a:gs>
                <a:gs pos="100000">
                  <a:srgbClr val="D90101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27584" y="4789601"/>
            <a:ext cx="1728192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B30101"/>
                </a:solidFill>
                <a:latin typeface="Century Gothic" pitchFamily="34" charset="0"/>
              </a:rPr>
              <a:t>32%</a:t>
            </a:r>
            <a:endParaRPr lang="ru-RU" sz="6000" b="1" dirty="0">
              <a:solidFill>
                <a:srgbClr val="B30101"/>
              </a:solidFill>
              <a:latin typeface="Century Gothic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3142129"/>
            <a:ext cx="9144000" cy="446276"/>
          </a:xfrm>
          <a:prstGeom prst="snip1Rect">
            <a:avLst>
              <a:gd name="adj" fmla="val 0"/>
            </a:avLst>
          </a:prstGeom>
          <a:gradFill>
            <a:gsLst>
              <a:gs pos="33000">
                <a:schemeClr val="bg1"/>
              </a:gs>
              <a:gs pos="64000">
                <a:srgbClr val="21A371">
                  <a:lumMod val="85000"/>
                  <a:lumOff val="15000"/>
                </a:srgbClr>
              </a:gs>
              <a:gs pos="100000">
                <a:srgbClr val="00B0F0">
                  <a:lumMod val="93000"/>
                  <a:lumOff val="7000"/>
                </a:srgbClr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2300" b="1" dirty="0" smtClean="0">
                <a:latin typeface="Century Gothic" pitchFamily="34" charset="0"/>
              </a:rPr>
              <a:t>Доля проектов, получивших позицию бизнес-сообщества</a:t>
            </a:r>
            <a:endParaRPr lang="ru-RU" sz="2300" b="1" dirty="0">
              <a:latin typeface="Century Gothic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28184" y="6237312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Century Gothic" panose="020B0502020202020204" pitchFamily="34" charset="0"/>
              </a:rPr>
              <a:t>2018 год</a:t>
            </a:r>
            <a:endParaRPr lang="ru-RU" sz="2800" b="1" dirty="0">
              <a:latin typeface="Century Gothic" panose="020B0502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3568" y="6237312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Century Gothic" panose="020B0502020202020204" pitchFamily="34" charset="0"/>
              </a:rPr>
              <a:t>2017 год</a:t>
            </a:r>
            <a:endParaRPr lang="ru-RU" sz="2800" b="1" dirty="0">
              <a:latin typeface="Century Gothic" panose="020B0502020202020204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03" y="836712"/>
            <a:ext cx="389657" cy="389657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83568" y="620688"/>
            <a:ext cx="12186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atin typeface="Century Gothic" panose="020B0502020202020204" pitchFamily="34" charset="0"/>
              </a:rPr>
              <a:t>213</a:t>
            </a:r>
            <a:endParaRPr lang="ru-RU" sz="4800" b="1" dirty="0">
              <a:latin typeface="Century Gothic" panose="020B0502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10633" y="692696"/>
            <a:ext cx="37577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Century Gothic" panose="020B0502020202020204" pitchFamily="34" charset="0"/>
              </a:rPr>
              <a:t>получено отзывов</a:t>
            </a:r>
            <a:endParaRPr lang="ru-RU" sz="3200" dirty="0">
              <a:latin typeface="Century Gothic" panose="020B0502020202020204" pitchFamily="34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92" y="1414517"/>
            <a:ext cx="389657" cy="38965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827584" y="1198493"/>
            <a:ext cx="8739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atin typeface="Century Gothic" panose="020B0502020202020204" pitchFamily="34" charset="0"/>
              </a:rPr>
              <a:t>60</a:t>
            </a:r>
            <a:endParaRPr lang="ru-RU" sz="4800" b="1" dirty="0">
              <a:latin typeface="Century Gothic" panose="020B0502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10522" y="1270501"/>
            <a:ext cx="35044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Century Gothic" panose="020B0502020202020204" pitchFamily="34" charset="0"/>
              </a:rPr>
              <a:t>учтенные отзывы</a:t>
            </a:r>
            <a:endParaRPr lang="ru-RU" sz="3200" dirty="0">
              <a:latin typeface="Century Gothic" panose="020B0502020202020204" pitchFamily="34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285" y="1991161"/>
            <a:ext cx="389657" cy="389657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971600" y="1775137"/>
            <a:ext cx="5293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823015" y="1847145"/>
            <a:ext cx="54649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Century Gothic" panose="020B0502020202020204" pitchFamily="34" charset="0"/>
              </a:rPr>
              <a:t>частично учтенные отзывы</a:t>
            </a:r>
            <a:endParaRPr lang="ru-RU" sz="3200" dirty="0">
              <a:latin typeface="Century Gothic" panose="020B0502020202020204" pitchFamily="34" charset="0"/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525995"/>
            <a:ext cx="389657" cy="389657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857312" y="2309971"/>
            <a:ext cx="8739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atin typeface="Century Gothic" panose="020B0502020202020204" pitchFamily="34" charset="0"/>
              </a:rPr>
              <a:t>74</a:t>
            </a:r>
            <a:endParaRPr lang="ru-RU" sz="4800" b="1" dirty="0">
              <a:latin typeface="Century Gothic" panose="020B0502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840250" y="2381979"/>
            <a:ext cx="40158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Century Gothic" panose="020B0502020202020204" pitchFamily="34" charset="0"/>
              </a:rPr>
              <a:t>неучтенные отзывы</a:t>
            </a:r>
            <a:endParaRPr lang="ru-RU" sz="32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956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116632"/>
            <a:ext cx="7344816" cy="523220"/>
          </a:xfrm>
          <a:prstGeom prst="snip1Rect">
            <a:avLst>
              <a:gd name="adj" fmla="val 0"/>
            </a:avLst>
          </a:prstGeom>
          <a:gradFill>
            <a:gsLst>
              <a:gs pos="33000">
                <a:schemeClr val="bg1"/>
              </a:gs>
              <a:gs pos="64000">
                <a:srgbClr val="21A371">
                  <a:lumMod val="85000"/>
                  <a:lumOff val="15000"/>
                </a:srgbClr>
              </a:gs>
              <a:gs pos="100000">
                <a:srgbClr val="00B0F0">
                  <a:lumMod val="93000"/>
                  <a:lumOff val="7000"/>
                </a:srgbClr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Century Gothic" pitchFamily="34" charset="0"/>
              </a:rPr>
              <a:t>Лучшие практики ОРВ</a:t>
            </a:r>
            <a:endParaRPr lang="ru-RU" sz="2800" b="1" dirty="0">
              <a:latin typeface="Century Gothic" pitchFamily="34" charset="0"/>
            </a:endParaRPr>
          </a:p>
        </p:txBody>
      </p:sp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44" t="5762" r="9097" b="87746"/>
          <a:stretch>
            <a:fillRect/>
          </a:stretch>
        </p:blipFill>
        <p:spPr bwMode="auto">
          <a:xfrm>
            <a:off x="7524328" y="188640"/>
            <a:ext cx="1512168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908720"/>
            <a:ext cx="432048" cy="432048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755576" y="764704"/>
            <a:ext cx="82089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latin typeface="Century Gothic" panose="020B0502020202020204" pitchFamily="34" charset="0"/>
              </a:rPr>
              <a:t>П</a:t>
            </a:r>
            <a:r>
              <a:rPr lang="ru-RU" sz="2400" b="1" dirty="0" smtClean="0">
                <a:latin typeface="Century Gothic" panose="020B0502020202020204" pitchFamily="34" charset="0"/>
              </a:rPr>
              <a:t>роект </a:t>
            </a:r>
            <a:r>
              <a:rPr lang="ru-RU" sz="2400" b="1" dirty="0">
                <a:latin typeface="Century Gothic" panose="020B0502020202020204" pitchFamily="34" charset="0"/>
              </a:rPr>
              <a:t>приказа Администрации Главы Республики Коми «Об утверждении Правил распространения наружной рекламы с использованием рекламных конструкций на территориях муниципальных образований в Республике Коми»</a:t>
            </a:r>
            <a:endParaRPr lang="ru-RU" sz="3200" b="1" dirty="0">
              <a:latin typeface="Century Gothic" panose="020B0502020202020204" pitchFamily="34" charset="0"/>
            </a:endParaRP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780928"/>
            <a:ext cx="415824" cy="432048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755576" y="2708920"/>
            <a:ext cx="828092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latin typeface="Century Gothic" panose="020B0502020202020204" pitchFamily="34" charset="0"/>
              </a:rPr>
              <a:t>Первоначальный проект:</a:t>
            </a:r>
          </a:p>
          <a:p>
            <a:r>
              <a:rPr lang="ru-RU" sz="3200" b="1" dirty="0">
                <a:latin typeface="Century Gothic" panose="020B0502020202020204" pitchFamily="34" charset="0"/>
              </a:rPr>
              <a:t>12</a:t>
            </a:r>
            <a:r>
              <a:rPr lang="ru-RU" sz="2200" dirty="0">
                <a:latin typeface="Century Gothic" panose="020B0502020202020204" pitchFamily="34" charset="0"/>
              </a:rPr>
              <a:t> </a:t>
            </a:r>
            <a:r>
              <a:rPr lang="ru-RU" sz="2200" dirty="0" smtClean="0">
                <a:latin typeface="Century Gothic" panose="020B0502020202020204" pitchFamily="34" charset="0"/>
              </a:rPr>
              <a:t>участников общественных обсуждений;</a:t>
            </a:r>
          </a:p>
          <a:p>
            <a:r>
              <a:rPr lang="ru-RU" sz="3200" b="1" dirty="0" smtClean="0">
                <a:latin typeface="Century Gothic" panose="020B0502020202020204" pitchFamily="34" charset="0"/>
              </a:rPr>
              <a:t>55</a:t>
            </a:r>
            <a:r>
              <a:rPr lang="ru-RU" sz="2200" dirty="0" smtClean="0">
                <a:latin typeface="Century Gothic" panose="020B0502020202020204" pitchFamily="34" charset="0"/>
              </a:rPr>
              <a:t> замечаний и предложений получено;</a:t>
            </a:r>
          </a:p>
          <a:p>
            <a:pPr algn="just"/>
            <a:r>
              <a:rPr lang="ru-RU" sz="2400" b="1" dirty="0" smtClean="0">
                <a:latin typeface="Century Gothic" panose="020B0502020202020204" pitchFamily="34" charset="0"/>
              </a:rPr>
              <a:t>Отрицательное</a:t>
            </a:r>
            <a:r>
              <a:rPr lang="ru-RU" sz="2200" dirty="0" smtClean="0">
                <a:latin typeface="Century Gothic" panose="020B0502020202020204" pitchFamily="34" charset="0"/>
              </a:rPr>
              <a:t> заключение об ОРВ – разработчик не учел/не обосновал позицию по игнорированию замечаний.</a:t>
            </a:r>
            <a:endParaRPr lang="ru-RU" sz="2200" dirty="0">
              <a:latin typeface="Century Gothic" panose="020B0502020202020204" pitchFamily="34" charset="0"/>
            </a:endParaRPr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065440"/>
            <a:ext cx="419472" cy="432048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755576" y="5057889"/>
            <a:ext cx="82809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latin typeface="Century Gothic" panose="020B0502020202020204" pitchFamily="34" charset="0"/>
              </a:rPr>
              <a:t>Повторный проект:</a:t>
            </a:r>
          </a:p>
          <a:p>
            <a:r>
              <a:rPr lang="ru-RU" sz="3200" b="1" dirty="0" smtClean="0">
                <a:latin typeface="Century Gothic" panose="020B0502020202020204" pitchFamily="34" charset="0"/>
              </a:rPr>
              <a:t>8</a:t>
            </a:r>
            <a:r>
              <a:rPr lang="ru-RU" sz="2200" dirty="0" smtClean="0">
                <a:latin typeface="Century Gothic" panose="020B0502020202020204" pitchFamily="34" charset="0"/>
              </a:rPr>
              <a:t> участников общественных обсуждений;</a:t>
            </a:r>
          </a:p>
          <a:p>
            <a:r>
              <a:rPr lang="ru-RU" sz="3200" b="1" dirty="0" smtClean="0">
                <a:latin typeface="Century Gothic" panose="020B0502020202020204" pitchFamily="34" charset="0"/>
              </a:rPr>
              <a:t>21</a:t>
            </a:r>
            <a:r>
              <a:rPr lang="ru-RU" sz="2200" dirty="0" smtClean="0">
                <a:latin typeface="Century Gothic" panose="020B0502020202020204" pitchFamily="34" charset="0"/>
              </a:rPr>
              <a:t> замечаний и предложений получено;</a:t>
            </a:r>
          </a:p>
          <a:p>
            <a:r>
              <a:rPr lang="ru-RU" sz="2200" dirty="0" smtClean="0">
                <a:latin typeface="Century Gothic" panose="020B0502020202020204" pitchFamily="34" charset="0"/>
              </a:rPr>
              <a:t>Большая часть замечаний была учтена.</a:t>
            </a:r>
            <a:endParaRPr lang="ru-RU" sz="22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743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116632"/>
            <a:ext cx="7344816" cy="523220"/>
          </a:xfrm>
          <a:prstGeom prst="snip1Rect">
            <a:avLst>
              <a:gd name="adj" fmla="val 0"/>
            </a:avLst>
          </a:prstGeom>
          <a:gradFill>
            <a:gsLst>
              <a:gs pos="33000">
                <a:schemeClr val="bg1"/>
              </a:gs>
              <a:gs pos="64000">
                <a:srgbClr val="21A371">
                  <a:lumMod val="85000"/>
                  <a:lumOff val="15000"/>
                </a:srgbClr>
              </a:gs>
              <a:gs pos="100000">
                <a:srgbClr val="00B0F0">
                  <a:lumMod val="93000"/>
                  <a:lumOff val="7000"/>
                </a:srgbClr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Century Gothic" pitchFamily="34" charset="0"/>
              </a:rPr>
              <a:t>Лучшие практики ОРВ</a:t>
            </a:r>
            <a:endParaRPr lang="ru-RU" sz="2800" b="1" dirty="0">
              <a:latin typeface="Century Gothic" pitchFamily="34" charset="0"/>
            </a:endParaRPr>
          </a:p>
        </p:txBody>
      </p:sp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44" t="5762" r="9097" b="87746"/>
          <a:stretch>
            <a:fillRect/>
          </a:stretch>
        </p:blipFill>
        <p:spPr bwMode="auto">
          <a:xfrm>
            <a:off x="7524328" y="188640"/>
            <a:ext cx="1512168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908720"/>
            <a:ext cx="576064" cy="576064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755576" y="764704"/>
            <a:ext cx="820891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>
                <a:latin typeface="Century Gothic" panose="020B0502020202020204" pitchFamily="34" charset="0"/>
              </a:rPr>
              <a:t>Проект постановления Правительства Республики Коми «Об утверждении территориальной схемы обращения с отходами, в том числе с твердыми коммунальными отходами Республики Коми»</a:t>
            </a:r>
            <a:endParaRPr lang="ru-RU" sz="3600" b="1" dirty="0">
              <a:latin typeface="Century Gothic" panose="020B0502020202020204" pitchFamily="34" charset="0"/>
            </a:endParaRP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06" y="3717032"/>
            <a:ext cx="528162" cy="548769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755576" y="3573016"/>
            <a:ext cx="820891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Century Gothic" panose="020B0502020202020204" pitchFamily="34" charset="0"/>
              </a:rPr>
              <a:t>18</a:t>
            </a:r>
            <a:r>
              <a:rPr lang="ru-RU" sz="2800" dirty="0" smtClean="0">
                <a:latin typeface="Century Gothic" panose="020B0502020202020204" pitchFamily="34" charset="0"/>
              </a:rPr>
              <a:t> участников общественных обсуждений;</a:t>
            </a:r>
          </a:p>
          <a:p>
            <a:r>
              <a:rPr lang="ru-RU" sz="4400" b="1" dirty="0" smtClean="0">
                <a:latin typeface="Century Gothic" panose="020B0502020202020204" pitchFamily="34" charset="0"/>
              </a:rPr>
              <a:t>51</a:t>
            </a:r>
            <a:r>
              <a:rPr lang="ru-RU" sz="2800" dirty="0" smtClean="0">
                <a:latin typeface="Century Gothic" panose="020B0502020202020204" pitchFamily="34" charset="0"/>
              </a:rPr>
              <a:t> замечаний и предложений получено;</a:t>
            </a:r>
          </a:p>
          <a:p>
            <a:r>
              <a:rPr lang="ru-RU" sz="4400" b="1" dirty="0" smtClean="0">
                <a:latin typeface="Century Gothic" panose="020B0502020202020204" pitchFamily="34" charset="0"/>
              </a:rPr>
              <a:t>37</a:t>
            </a:r>
            <a:r>
              <a:rPr lang="ru-RU" sz="2800" dirty="0" smtClean="0">
                <a:latin typeface="Century Gothic" panose="020B0502020202020204" pitchFamily="34" charset="0"/>
              </a:rPr>
              <a:t> замечаний и предложений учтено.</a:t>
            </a:r>
            <a:endParaRPr lang="ru-RU" sz="36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965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116632"/>
            <a:ext cx="7344816" cy="523220"/>
          </a:xfrm>
          <a:prstGeom prst="snip1Rect">
            <a:avLst>
              <a:gd name="adj" fmla="val 0"/>
            </a:avLst>
          </a:prstGeom>
          <a:gradFill>
            <a:gsLst>
              <a:gs pos="33000">
                <a:schemeClr val="bg1"/>
              </a:gs>
              <a:gs pos="64000">
                <a:srgbClr val="21A371">
                  <a:lumMod val="85000"/>
                  <a:lumOff val="15000"/>
                </a:srgbClr>
              </a:gs>
              <a:gs pos="100000">
                <a:srgbClr val="00B0F0">
                  <a:lumMod val="93000"/>
                  <a:lumOff val="7000"/>
                </a:srgbClr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Century Gothic" pitchFamily="34" charset="0"/>
              </a:rPr>
              <a:t>Обучение в сфере ОРВ</a:t>
            </a:r>
            <a:endParaRPr lang="ru-RU" sz="2800" b="1" dirty="0">
              <a:latin typeface="Century Gothic" pitchFamily="34" charset="0"/>
            </a:endParaRPr>
          </a:p>
        </p:txBody>
      </p:sp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44" t="5762" r="9097" b="87746"/>
          <a:stretch>
            <a:fillRect/>
          </a:stretch>
        </p:blipFill>
        <p:spPr bwMode="auto">
          <a:xfrm>
            <a:off x="7524328" y="188640"/>
            <a:ext cx="1512168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60152"/>
            <a:ext cx="419472" cy="432048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745067" y="486539"/>
            <a:ext cx="8291429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dirty="0">
                <a:latin typeface="Century Gothic" panose="020B0502020202020204" pitchFamily="34" charset="0"/>
              </a:rPr>
              <a:t>5</a:t>
            </a:r>
            <a:r>
              <a:rPr lang="ru-RU" sz="2800" b="1" dirty="0" smtClean="0">
                <a:latin typeface="Century Gothic" panose="020B0502020202020204" pitchFamily="34" charset="0"/>
              </a:rPr>
              <a:t> мероприятий:</a:t>
            </a:r>
          </a:p>
          <a:p>
            <a:pPr algn="just"/>
            <a:r>
              <a:rPr lang="ru-RU" sz="2400" dirty="0" smtClean="0">
                <a:latin typeface="Century Gothic" panose="020B0502020202020204" pitchFamily="34" charset="0"/>
              </a:rPr>
              <a:t>семинар для МОГО «Сыктывкар» и МОМР «Сыктывдинский»;</a:t>
            </a:r>
          </a:p>
          <a:p>
            <a:pPr algn="just"/>
            <a:r>
              <a:rPr lang="ru-RU" sz="2400" dirty="0" smtClean="0">
                <a:latin typeface="Century Gothic" panose="020B0502020202020204" pitchFamily="34" charset="0"/>
              </a:rPr>
              <a:t>выездной семинар для МОГО «Ухта» и МОМР «Сосногорск»;</a:t>
            </a:r>
          </a:p>
          <a:p>
            <a:pPr algn="just"/>
            <a:r>
              <a:rPr lang="ru-RU" sz="2400" dirty="0" smtClean="0">
                <a:latin typeface="Century Gothic" panose="020B0502020202020204" pitchFamily="34" charset="0"/>
              </a:rPr>
              <a:t>семинары в режиме видеоконференции для государственных и муниципальных служащих;</a:t>
            </a:r>
          </a:p>
          <a:p>
            <a:pPr algn="just"/>
            <a:r>
              <a:rPr lang="ru-RU" sz="2400" dirty="0" smtClean="0">
                <a:latin typeface="Century Gothic" panose="020B0502020202020204" pitchFamily="34" charset="0"/>
              </a:rPr>
              <a:t>обучение в рамках курсов повышения квалификации.</a:t>
            </a:r>
            <a:endParaRPr lang="ru-RU" sz="3200" dirty="0">
              <a:latin typeface="Century Gothic" panose="020B05020202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720" y="1238998"/>
            <a:ext cx="360040" cy="36004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296" y="1959078"/>
            <a:ext cx="360040" cy="36004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296" y="2679158"/>
            <a:ext cx="360040" cy="36004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296" y="3399238"/>
            <a:ext cx="360040" cy="36004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089" y="4119318"/>
            <a:ext cx="3766879" cy="271016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8887" y="4119317"/>
            <a:ext cx="3613553" cy="2710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519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116632"/>
            <a:ext cx="7344816" cy="523220"/>
          </a:xfrm>
          <a:prstGeom prst="snip1Rect">
            <a:avLst>
              <a:gd name="adj" fmla="val 0"/>
            </a:avLst>
          </a:prstGeom>
          <a:gradFill>
            <a:gsLst>
              <a:gs pos="33000">
                <a:schemeClr val="bg1"/>
              </a:gs>
              <a:gs pos="64000">
                <a:srgbClr val="21A371">
                  <a:lumMod val="85000"/>
                  <a:lumOff val="15000"/>
                </a:srgbClr>
              </a:gs>
              <a:gs pos="100000">
                <a:srgbClr val="00B0F0">
                  <a:lumMod val="93000"/>
                  <a:lumOff val="7000"/>
                </a:srgbClr>
              </a:gs>
            </a:gsLst>
            <a:lin ang="0" scaled="0"/>
          </a:gradFill>
          <a:effectLst>
            <a:outerShdw blurRad="177800" dir="4200000" sx="14000" sy="14000" algn="ctr" rotWithShape="0">
              <a:srgbClr val="94E236"/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Century Gothic" pitchFamily="34" charset="0"/>
              </a:rPr>
              <a:t>Экспертиза НПА</a:t>
            </a:r>
            <a:endParaRPr lang="ru-RU" sz="2800" b="1" dirty="0">
              <a:latin typeface="Century Gothic" pitchFamily="34" charset="0"/>
            </a:endParaRPr>
          </a:p>
        </p:txBody>
      </p:sp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44" t="5762" r="9097" b="87746"/>
          <a:stretch>
            <a:fillRect/>
          </a:stretch>
        </p:blipFill>
        <p:spPr bwMode="auto">
          <a:xfrm>
            <a:off x="7524328" y="188640"/>
            <a:ext cx="1512168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755576" y="843096"/>
            <a:ext cx="828092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latin typeface="Century Gothic" panose="020B0502020202020204" pitchFamily="34" charset="0"/>
              </a:rPr>
              <a:t>2018 г.:</a:t>
            </a:r>
          </a:p>
          <a:p>
            <a:pPr algn="just"/>
            <a:r>
              <a:rPr lang="ru-RU" sz="2800" dirty="0" smtClean="0">
                <a:latin typeface="Century Gothic" panose="020B0502020202020204" pitchFamily="34" charset="0"/>
              </a:rPr>
              <a:t>Постановление Правительства РК от 30.06.2005 г. № 165</a:t>
            </a:r>
          </a:p>
          <a:p>
            <a:pPr algn="just"/>
            <a:r>
              <a:rPr lang="ru-RU" sz="2800" b="1" dirty="0" smtClean="0">
                <a:latin typeface="Century Gothic" panose="020B0502020202020204" pitchFamily="34" charset="0"/>
              </a:rPr>
              <a:t>Результат:</a:t>
            </a:r>
          </a:p>
          <a:p>
            <a:pPr algn="just"/>
            <a:r>
              <a:rPr lang="ru-RU" sz="2800" dirty="0" smtClean="0">
                <a:latin typeface="Century Gothic" panose="020B0502020202020204" pitchFamily="34" charset="0"/>
              </a:rPr>
              <a:t>В Постановление были внесены изменения.</a:t>
            </a:r>
            <a:endParaRPr lang="ru-RU" sz="2800" dirty="0">
              <a:latin typeface="Century Gothic" panose="020B0502020202020204" pitchFamily="34" charset="0"/>
            </a:endParaRPr>
          </a:p>
          <a:p>
            <a:pPr algn="just"/>
            <a:endParaRPr lang="ru-RU" sz="2400" dirty="0" smtClean="0">
              <a:latin typeface="Century Gothic" panose="020B0502020202020204" pitchFamily="34" charset="0"/>
            </a:endParaRPr>
          </a:p>
          <a:p>
            <a:pPr algn="just"/>
            <a:endParaRPr lang="ru-RU" sz="2800" dirty="0" smtClean="0">
              <a:latin typeface="Century Gothic" panose="020B0502020202020204" pitchFamily="34" charset="0"/>
            </a:endParaRPr>
          </a:p>
          <a:p>
            <a:pPr algn="just"/>
            <a:r>
              <a:rPr lang="ru-RU" sz="2800" dirty="0" smtClean="0">
                <a:latin typeface="Century Gothic" panose="020B0502020202020204" pitchFamily="34" charset="0"/>
              </a:rPr>
              <a:t>Постановление Правительства РК от 03.07.2014 г. № 261</a:t>
            </a:r>
          </a:p>
          <a:p>
            <a:pPr algn="just"/>
            <a:r>
              <a:rPr lang="ru-RU" sz="2800" b="1" dirty="0" smtClean="0">
                <a:latin typeface="Century Gothic" panose="020B0502020202020204" pitchFamily="34" charset="0"/>
              </a:rPr>
              <a:t>Результат:</a:t>
            </a:r>
          </a:p>
          <a:p>
            <a:pPr algn="just"/>
            <a:r>
              <a:rPr lang="ru-RU" sz="2800" dirty="0" smtClean="0">
                <a:latin typeface="Century Gothic" panose="020B0502020202020204" pitchFamily="34" charset="0"/>
              </a:rPr>
              <a:t>Правовой механизм регулирования действующий, принято решение его сохранить.</a:t>
            </a:r>
            <a:endParaRPr lang="ru-RU" sz="2800" dirty="0">
              <a:latin typeface="Century Gothic" panose="020B0502020202020204" pitchFamily="34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40768"/>
            <a:ext cx="432048" cy="43204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04864"/>
            <a:ext cx="419472" cy="43204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725144"/>
            <a:ext cx="419472" cy="432048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861048"/>
            <a:ext cx="432048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40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1505</TotalTime>
  <Words>476</Words>
  <Application>Microsoft Office PowerPoint</Application>
  <PresentationFormat>Экран (4:3)</PresentationFormat>
  <Paragraphs>95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Century Gothic</vt:lpstr>
      <vt:lpstr>Times New Roman</vt:lpstr>
      <vt:lpstr>Verdana</vt:lpstr>
      <vt:lpstr>Тема Office</vt:lpstr>
      <vt:lpstr>Подведение итогов за 2018 год в сфере проведения процедуры оценки регулирующего воздействия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Проведение процедуры оценки регулирующего воздействия органами местного самоуправления</dc:title>
  <dc:creator>Торлопов Дмитрий Александрович</dc:creator>
  <cp:lastModifiedBy>Торлопов Дмитрий Александрович</cp:lastModifiedBy>
  <cp:revision>211</cp:revision>
  <cp:lastPrinted>2018-12-24T06:04:55Z</cp:lastPrinted>
  <dcterms:created xsi:type="dcterms:W3CDTF">2018-03-21T07:25:23Z</dcterms:created>
  <dcterms:modified xsi:type="dcterms:W3CDTF">2018-12-24T08:33:29Z</dcterms:modified>
</cp:coreProperties>
</file>