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9" r:id="rId4"/>
    <p:sldId id="260" r:id="rId5"/>
    <p:sldId id="270" r:id="rId6"/>
    <p:sldId id="257" r:id="rId7"/>
    <p:sldId id="261" r:id="rId8"/>
    <p:sldId id="272" r:id="rId9"/>
    <p:sldId id="277" r:id="rId10"/>
    <p:sldId id="262" r:id="rId11"/>
    <p:sldId id="265" r:id="rId12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0000"/>
    <a:srgbClr val="FF505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86" autoAdjust="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2021*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112</c:v>
                </c:pt>
                <c:pt idx="1">
                  <c:v>66</c:v>
                </c:pt>
                <c:pt idx="2">
                  <c:v>104</c:v>
                </c:pt>
                <c:pt idx="3">
                  <c:v>62</c:v>
                </c:pt>
                <c:pt idx="4">
                  <c:v>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30-450D-A3D8-B395697E1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159936"/>
        <c:axId val="43161472"/>
      </c:barChart>
      <c:catAx>
        <c:axId val="4315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3161472"/>
        <c:crosses val="autoZero"/>
        <c:auto val="1"/>
        <c:lblAlgn val="ctr"/>
        <c:lblOffset val="100"/>
        <c:noMultiLvlLbl val="0"/>
      </c:catAx>
      <c:valAx>
        <c:axId val="43161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15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sz="1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r>
              <a:rPr lang="ru-RU" sz="18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Доля проектов актов, по которым получена позиция предпринимательского сообщества</a:t>
            </a:r>
          </a:p>
        </c:rich>
      </c:tx>
      <c:layout>
        <c:manualLayout>
          <c:xMode val="edge"/>
          <c:yMode val="edge"/>
          <c:x val="0.15771704378525842"/>
          <c:y val="0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проектов актов, по которым получена позиция предпринимательского сообщества</c:v>
                </c:pt>
              </c:strCache>
            </c:strRef>
          </c:tx>
          <c:spPr>
            <a:solidFill>
              <a:srgbClr val="35818E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0.125982830069852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FA-4048-BBF1-37ACAFC17AB9}"/>
                </c:ext>
              </c:extLst>
            </c:dLbl>
            <c:dLbl>
              <c:idx val="1"/>
              <c:layout>
                <c:manualLayout>
                  <c:x val="6.5321960111427947E-3"/>
                  <c:y val="-0.294952081400324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FA-4048-BBF1-37ACAFC17AB9}"/>
                </c:ext>
              </c:extLst>
            </c:dLbl>
            <c:dLbl>
              <c:idx val="2"/>
              <c:layout>
                <c:manualLayout>
                  <c:x val="0"/>
                  <c:y val="-0.309596579955675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FA-4048-BBF1-37ACAFC17AB9}"/>
                </c:ext>
              </c:extLst>
            </c:dLbl>
            <c:dLbl>
              <c:idx val="3"/>
              <c:layout>
                <c:manualLayout>
                  <c:x val="3.2660980055713973E-3"/>
                  <c:y val="-0.303880781600796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FA-4048-BBF1-37ACAFC17AB9}"/>
                </c:ext>
              </c:extLst>
            </c:dLbl>
            <c:dLbl>
              <c:idx val="4"/>
              <c:layout>
                <c:manualLayout>
                  <c:x val="-4.8991470083570958E-3"/>
                  <c:y val="-0.325501841266483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FA-4048-BBF1-37ACAFC17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2021*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 formatCode="0%">
                  <c:v>0.32</c:v>
                </c:pt>
                <c:pt idx="1">
                  <c:v>0.8095</c:v>
                </c:pt>
                <c:pt idx="2">
                  <c:v>0.82399999999999995</c:v>
                </c:pt>
                <c:pt idx="3" formatCode="0%">
                  <c:v>0.85</c:v>
                </c:pt>
                <c:pt idx="4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7FA-4048-BBF1-37ACAFC17A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3346944"/>
        <c:axId val="43378560"/>
      </c:barChart>
      <c:catAx>
        <c:axId val="4334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pPr>
            <a:endParaRPr lang="ru-RU"/>
          </a:p>
        </c:txPr>
        <c:crossAx val="43378560"/>
        <c:crosses val="autoZero"/>
        <c:auto val="1"/>
        <c:lblAlgn val="ctr"/>
        <c:lblOffset val="100"/>
        <c:noMultiLvlLbl val="0"/>
      </c:catAx>
      <c:valAx>
        <c:axId val="4337856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4334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0"/>
      <c:rotY val="30"/>
      <c:rAngAx val="0"/>
      <c:perspective val="0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46372235443627E-2"/>
          <c:y val="5.6250000000000001E-2"/>
          <c:w val="0.85524475065616801"/>
          <c:h val="0.770330954724409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Учтено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5322654208011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75-4917-A76C-8DCCFF8276F7}"/>
                </c:ext>
              </c:extLst>
            </c:dLbl>
            <c:dLbl>
              <c:idx val="1"/>
              <c:layout>
                <c:manualLayout>
                  <c:x val="1.452177828194528E-2"/>
                  <c:y val="6.249753937007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75-4917-A76C-8DCCFF8276F7}"/>
                </c:ext>
              </c:extLst>
            </c:dLbl>
            <c:dLbl>
              <c:idx val="2"/>
              <c:layout>
                <c:manualLayout>
                  <c:x val="1.8626585350165772E-2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575-4917-A76C-8DCCFF8276F7}"/>
                </c:ext>
              </c:extLst>
            </c:dLbl>
            <c:dLbl>
              <c:idx val="3"/>
              <c:layout>
                <c:manualLayout>
                  <c:x val="1.96376815831379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575-4917-A76C-8DCCFF8276F7}"/>
                </c:ext>
              </c:extLst>
            </c:dLbl>
            <c:dLbl>
              <c:idx val="4"/>
              <c:layout>
                <c:manualLayout>
                  <c:x val="1.9637681583137934E-2"/>
                  <c:y val="-2.460629921259842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575-4917-A76C-8DCCFF827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2021*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34</c:v>
                </c:pt>
                <c:pt idx="1">
                  <c:v>68</c:v>
                </c:pt>
                <c:pt idx="2">
                  <c:v>31</c:v>
                </c:pt>
                <c:pt idx="3">
                  <c:v>18</c:v>
                </c:pt>
                <c:pt idx="4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75-4917-A76C-8DCCFF8276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учтено</c:v>
                </c:pt>
              </c:strCache>
            </c:strRef>
          </c:tx>
          <c:spPr>
            <a:solidFill>
              <a:srgbClr val="FFC000"/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2.0112287718518605E-2"/>
                  <c:y val="3.12500000000000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575-4917-A76C-8DCCFF8276F7}"/>
                </c:ext>
              </c:extLst>
            </c:dLbl>
            <c:dLbl>
              <c:idx val="2"/>
              <c:layout>
                <c:manualLayout>
                  <c:x val="2.16593867737892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575-4917-A76C-8DCCFF8276F7}"/>
                </c:ext>
              </c:extLst>
            </c:dLbl>
            <c:dLbl>
              <c:idx val="3"/>
              <c:layout>
                <c:manualLayout>
                  <c:x val="2.01122877185186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575-4917-A76C-8DCCFF8276F7}"/>
                </c:ext>
              </c:extLst>
            </c:dLbl>
            <c:dLbl>
              <c:idx val="4"/>
              <c:layout>
                <c:manualLayout>
                  <c:x val="2.2916666666666665E-2"/>
                  <c:y val="6.2500000000000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575-4917-A76C-8DCCFF8276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2021*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29</c:v>
                </c:pt>
                <c:pt idx="1">
                  <c:v>87</c:v>
                </c:pt>
                <c:pt idx="2">
                  <c:v>53</c:v>
                </c:pt>
                <c:pt idx="3">
                  <c:v>42</c:v>
                </c:pt>
                <c:pt idx="4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575-4917-A76C-8DCCFF827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295680"/>
        <c:axId val="44297216"/>
        <c:axId val="43699264"/>
      </c:bar3DChart>
      <c:catAx>
        <c:axId val="4429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44297216"/>
        <c:crosses val="autoZero"/>
        <c:auto val="1"/>
        <c:lblAlgn val="ctr"/>
        <c:lblOffset val="100"/>
        <c:noMultiLvlLbl val="0"/>
      </c:catAx>
      <c:valAx>
        <c:axId val="44297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295680"/>
        <c:crosses val="autoZero"/>
        <c:crossBetween val="between"/>
      </c:valAx>
      <c:serAx>
        <c:axId val="43699264"/>
        <c:scaling>
          <c:orientation val="minMax"/>
        </c:scaling>
        <c:delete val="1"/>
        <c:axPos val="b"/>
        <c:majorTickMark val="out"/>
        <c:minorTickMark val="none"/>
        <c:tickLblPos val="nextTo"/>
        <c:crossAx val="44297216"/>
        <c:crosses val="autoZero"/>
      </c:serAx>
    </c:plotArea>
    <c:legend>
      <c:legendPos val="r"/>
      <c:layout>
        <c:manualLayout>
          <c:xMode val="edge"/>
          <c:yMode val="edge"/>
          <c:x val="0.80445240489848091"/>
          <c:y val="0.71677239173228346"/>
          <c:w val="0.19177823727368934"/>
          <c:h val="0.260204970472440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none" lIns="82480" tIns="41235" rIns="82480" bIns="41235" anchor="t" anchorCtr="0" compatLnSpc="0"/>
          <a:lstStyle/>
          <a:p>
            <a:pPr defTabSz="837956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47651" y="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none" lIns="82480" tIns="41235" rIns="82480" bIns="41235" anchor="t" anchorCtr="0" compatLnSpc="0"/>
          <a:lstStyle/>
          <a:p>
            <a:pPr algn="r" defTabSz="837956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43198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none" lIns="82480" tIns="41235" rIns="82480" bIns="41235" anchor="b" anchorCtr="0" compatLnSpc="0"/>
          <a:lstStyle/>
          <a:p>
            <a:pPr defTabSz="837956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47651" y="943198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none" lIns="82480" tIns="41235" rIns="82480" bIns="41235" anchor="b" anchorCtr="0" compatLnSpc="0"/>
          <a:lstStyle/>
          <a:p>
            <a:pPr algn="r" defTabSz="837956" hangingPunct="0"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13EE4C0-277C-4277-AB28-8DAC74D771CF}" type="slidenum">
              <a:pPr algn="r" defTabSz="837956" hangingPunct="0"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 sz="130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075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54063"/>
            <a:ext cx="6615112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679795" y="4715824"/>
            <a:ext cx="5438050" cy="44674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83795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3847651" y="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83795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43198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83795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47651" y="943198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837956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3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24C476B-CABA-43E2-B895-616031D3ED4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4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3847651" y="943198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3795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072F8B-EF8E-4542-8E6E-8765A2C80795}" type="slidenum">
              <a:pPr algn="r" defTabSz="837956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ru-RU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3847651" y="943198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3795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25C7AD-C8CC-4883-981D-98763FF63140}" type="slidenum">
              <a:pPr algn="r" defTabSz="837956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ru-RU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3847651" y="943198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3795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2439F7-D5C7-4F57-9389-7AB7A629C7C4}" type="slidenum">
              <a:pPr algn="r" defTabSz="837956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ru-RU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3847651" y="943198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3795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636CCB-5DE5-4A44-BF70-6654F9A8C099}" type="slidenum">
              <a:pPr algn="r" defTabSz="837956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ru-RU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3847651" y="943198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3795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A667295-D9BF-4FBC-9E8F-3A956ECDFA52}" type="slidenum">
              <a:pPr algn="r" defTabSz="837956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ru-RU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3847651" y="943198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3795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B84076-7427-4A00-BC82-211D6EA1B980}" type="slidenum">
              <a:pPr algn="r" defTabSz="837956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ru-RU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3847651" y="943198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3795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A72D567-A712-447C-B6C0-AF6C9F07BD2E}" type="slidenum">
              <a:pPr algn="r" defTabSz="837956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ru-RU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3847651" y="9431980"/>
            <a:ext cx="2949998" cy="4960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algn="r" defTabSz="837956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B924A3-F06A-4B3B-A086-E9039288F3A4}" type="slidenum">
              <a:pPr algn="r" defTabSz="837956"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10</a:t>
            </a:fld>
            <a:endParaRPr lang="ru-RU" sz="1300"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143000" y="841771"/>
            <a:ext cx="6858000" cy="1790699"/>
          </a:xfrm>
        </p:spPr>
        <p:txBody>
          <a:bodyPr/>
          <a:lstStyle>
            <a:lvl1pPr>
              <a:defRPr lang="ru-RU"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143000" y="2701530"/>
            <a:ext cx="6858000" cy="1241819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0C7582-6438-4930-855A-FE1DEF530773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3B80C7-DD97-4906-A523-597ECBE661B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2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E9ED1D-1930-4A62-A480-EA8CD2C9B984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0BB0DC-02AF-4242-8420-319CCDF562D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57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12392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685801"/>
            <a:ext cx="6019796" cy="391239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802F7B-E0D7-497F-8DF6-E2CCD1738A40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1EB7B3-CC1A-4835-BAE1-EADF054D0B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9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143000" y="841771"/>
            <a:ext cx="6858000" cy="1790699"/>
          </a:xfrm>
        </p:spPr>
        <p:txBody>
          <a:bodyPr anchor="b"/>
          <a:lstStyle>
            <a:lvl1pPr>
              <a:defRPr lang="ru-RU"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143000" y="2701530"/>
            <a:ext cx="6858000" cy="1241819"/>
          </a:xfrm>
        </p:spPr>
        <p:txBody>
          <a:bodyPr anchorCtr="1"/>
          <a:lstStyle>
            <a:lvl1pPr algn="ctr">
              <a:buNone/>
              <a:defRPr lang="ru-RU"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A1AA4B-016F-425E-B636-3C3DF4A464FB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A5F883-C2E3-44CC-9F92-591DF08B670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5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2029BB-AA12-4571-B8AF-79C44AD8EB98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B691E0-2FCD-4C4D-95ED-A4A83CE4D5E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4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3885" y="1282302"/>
            <a:ext cx="7886700" cy="2139551"/>
          </a:xfrm>
        </p:spPr>
        <p:txBody>
          <a:bodyPr anchor="b"/>
          <a:lstStyle>
            <a:lvl1pPr>
              <a:defRPr lang="ru-RU"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23885" y="3442099"/>
            <a:ext cx="7886700" cy="1125137"/>
          </a:xfrm>
        </p:spPr>
        <p:txBody>
          <a:bodyPr/>
          <a:lstStyle>
            <a:lvl1pPr>
              <a:buNone/>
              <a:defRPr lang="ru-RU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66B5F9-9061-4904-AF10-3FB574116386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652E17-9FA5-4064-951A-0C756EE43B9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56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982659" y="2000253"/>
            <a:ext cx="3775072" cy="2499124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910135" y="2000253"/>
            <a:ext cx="3776664" cy="2499124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414010-9506-4D22-B7D2-437CFDE9DC0A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39FEEF-1BB9-4DCB-B81C-B37CFFBEBEB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3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273847"/>
            <a:ext cx="7886700" cy="994169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30241" y="1260870"/>
            <a:ext cx="3868734" cy="617933"/>
          </a:xfrm>
        </p:spPr>
        <p:txBody>
          <a:bodyPr anchor="b"/>
          <a:lstStyle>
            <a:lvl1pPr>
              <a:buNone/>
              <a:defRPr lang="ru-RU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30241" y="1878804"/>
            <a:ext cx="3868734" cy="2763437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29150" y="1260870"/>
            <a:ext cx="3887791" cy="617933"/>
          </a:xfrm>
        </p:spPr>
        <p:txBody>
          <a:bodyPr anchor="b"/>
          <a:lstStyle>
            <a:lvl1pPr>
              <a:buNone/>
              <a:defRPr lang="ru-RU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29150" y="1878804"/>
            <a:ext cx="3887791" cy="2763437"/>
          </a:xfrm>
        </p:spPr>
        <p:txBody>
          <a:bodyPr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6C5167-F331-4183-A75B-978DB5B61380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850879-7C9C-405E-9A25-98F03988497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52A905-320A-415F-AB94-7FD38764B48B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D1BAE-9F18-49D7-AC9D-9032380F0EE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DF8D92-FCE7-4F48-8FCA-F05771E201F6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601DA0-8EA7-46D7-85A9-0CB7CADFD3C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02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lang="ru-RU"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887792" y="740568"/>
            <a:ext cx="4629149" cy="3655217"/>
          </a:xfrm>
        </p:spPr>
        <p:txBody>
          <a:bodyPr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/>
            </a:lvl3pPr>
            <a:lvl4pPr>
              <a:defRPr lang="ru-RU" sz="2000"/>
            </a:lvl4pPr>
            <a:lvl5pPr>
              <a:defRPr lang="ru-RU"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8688"/>
          </a:xfrm>
        </p:spPr>
        <p:txBody>
          <a:bodyPr/>
          <a:lstStyle>
            <a:lvl1pPr>
              <a:buNone/>
              <a:defRPr lang="ru-RU"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F0A03F-A246-4414-8C6C-E68B027F82C2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0FFFB8-446B-4354-B299-C6216920976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365A34-635E-4EAA-93FC-85E9DAAB558C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C63E48-BBBB-4D7E-9D2D-1E6A06C8567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lang="ru-RU"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3887792" y="740568"/>
            <a:ext cx="4629149" cy="3655217"/>
          </a:xfrm>
        </p:spPr>
        <p:txBody>
          <a:bodyPr/>
          <a:lstStyle>
            <a:lvl1pPr>
              <a:buNone/>
              <a:defRPr lang="ru-RU"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8688"/>
          </a:xfrm>
        </p:spPr>
        <p:txBody>
          <a:bodyPr/>
          <a:lstStyle>
            <a:lvl1pPr>
              <a:buNone/>
              <a:defRPr lang="ru-RU"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9CA808-E7E7-4D4F-909C-980B602A7952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03DBA2-0408-4C8E-BB53-1C369BFC720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4A008A-A471-4FA3-B5DB-4F629F68D318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08429E-A23A-489C-956E-F8FEF38F3BE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761165" y="342900"/>
            <a:ext cx="1925634" cy="4156469"/>
          </a:xfrm>
        </p:spPr>
        <p:txBody>
          <a:bodyPr vert="eaVert"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982659" y="342900"/>
            <a:ext cx="5626102" cy="4156469"/>
          </a:xfrm>
        </p:spPr>
        <p:txBody>
          <a:bodyPr vert="eaVert"/>
          <a:lstStyle>
            <a:lvl1pPr>
              <a:defRPr lang="ru-RU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442D0A-F841-456B-B108-0C8948392D63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19A2E1-6746-49C4-B4D9-CF1A481BA1A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0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23885" y="1282302"/>
            <a:ext cx="7886700" cy="2139551"/>
          </a:xfrm>
        </p:spPr>
        <p:txBody>
          <a:bodyPr/>
          <a:lstStyle>
            <a:lvl1pPr>
              <a:defRPr lang="ru-RU" sz="6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23885" y="3442099"/>
            <a:ext cx="7886700" cy="1125137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6BFFF6-CC6A-48CB-AAFF-B2418CFB744E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A2F95D-8C51-47A7-B1AF-93F794E2498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57201" y="1203724"/>
            <a:ext cx="4038603" cy="3394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4648197" y="1203724"/>
            <a:ext cx="4038603" cy="3394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645B12-43F8-48EE-BE57-B1E12BA4E4A5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D71571-5C89-4164-9DC4-722081D57CF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69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273847"/>
            <a:ext cx="7886700" cy="994169"/>
          </a:xfrm>
        </p:spPr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30241" y="1260870"/>
            <a:ext cx="3868734" cy="617933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30241" y="1878804"/>
            <a:ext cx="3868734" cy="27634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29150" y="1260870"/>
            <a:ext cx="3887791" cy="617933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4629150" y="1878804"/>
            <a:ext cx="3887791" cy="27634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6D9AD1-29E9-4911-9A7B-112EC1A48D6D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9CCF8F-EFD7-4765-AEF6-D6E521B23FA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ru-RU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57534B-CA87-4387-96B9-D294ED8F71E6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4687AA-FC5D-4760-8662-DBB141AAE4B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5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8F2F83-B1B2-49B7-9E41-39C43B1BA83C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3C27B5-E5F8-435C-93E5-EFFC8A346E5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/>
          <a:lstStyle>
            <a:lvl1pPr>
              <a:defRPr lang="ru-RU"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887792" y="740568"/>
            <a:ext cx="4629149" cy="3655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868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B388AF-551C-402B-8BEC-5D5092744F76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13A834-F610-4FC9-90B6-6D9170E7E4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/>
          <a:lstStyle>
            <a:lvl1pPr>
              <a:defRPr lang="ru-RU" sz="32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3887792" y="740568"/>
            <a:ext cx="4629149" cy="3655217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868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7125F3-3934-43A7-B087-3CFC2CB35A17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17F80A-8E6A-4EA5-845C-3C712C92030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1"/>
            <a:ext cx="2131557" cy="5143232"/>
            <a:chOff x="0" y="0"/>
            <a:chExt cx="2131557" cy="6857643"/>
          </a:xfrm>
        </p:grpSpPr>
        <p:sp>
          <p:nvSpPr>
            <p:cNvPr id="3" name="Freeform 6"/>
            <p:cNvSpPr/>
            <p:nvPr/>
          </p:nvSpPr>
          <p:spPr>
            <a:xfrm>
              <a:off x="0" y="0"/>
              <a:ext cx="1072801" cy="52909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6"/>
                <a:gd name="f4" fmla="val 3333"/>
                <a:gd name="f5" fmla="val 3132"/>
                <a:gd name="f6" fmla="val 3312"/>
                <a:gd name="f7" fmla="val 126"/>
                <a:gd name="f8" fmla="val 514"/>
                <a:gd name="f9" fmla="*/ f0 1 676"/>
                <a:gd name="f10" fmla="*/ f1 1 3333"/>
                <a:gd name="f11" fmla="+- f4 0 f2"/>
                <a:gd name="f12" fmla="+- f3 0 f2"/>
                <a:gd name="f13" fmla="*/ f12 1 676"/>
                <a:gd name="f14" fmla="*/ f11 1 333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6" h="3333">
                  <a:moveTo>
                    <a:pt x="f2" y="f5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2"/>
                  </a:lnTo>
                  <a:lnTo>
                    <a:pt x="f8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Freeform 7"/>
            <p:cNvSpPr/>
            <p:nvPr/>
          </p:nvSpPr>
          <p:spPr>
            <a:xfrm>
              <a:off x="0" y="0"/>
              <a:ext cx="758522" cy="4624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8"/>
                <a:gd name="f4" fmla="val 2913"/>
                <a:gd name="f5" fmla="val 318"/>
                <a:gd name="f6" fmla="val 1938"/>
                <a:gd name="f7" fmla="*/ f0 1 478"/>
                <a:gd name="f8" fmla="*/ f1 1 2913"/>
                <a:gd name="f9" fmla="+- f4 0 f2"/>
                <a:gd name="f10" fmla="+- f3 0 f2"/>
                <a:gd name="f11" fmla="*/ f10 1 478"/>
                <a:gd name="f12" fmla="*/ f9 1 2913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78" h="2913">
                  <a:moveTo>
                    <a:pt x="f3" y="f2"/>
                  </a:moveTo>
                  <a:lnTo>
                    <a:pt x="f5" y="f2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8"/>
            <p:cNvSpPr/>
            <p:nvPr/>
          </p:nvSpPr>
          <p:spPr>
            <a:xfrm>
              <a:off x="0" y="5662440"/>
              <a:ext cx="906115" cy="119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1"/>
                <a:gd name="f4" fmla="val 753"/>
                <a:gd name="f5" fmla="val 12"/>
                <a:gd name="f6" fmla="val 538"/>
                <a:gd name="f7" fmla="*/ f0 1 571"/>
                <a:gd name="f8" fmla="*/ f1 1 753"/>
                <a:gd name="f9" fmla="+- f4 0 f2"/>
                <a:gd name="f10" fmla="+- f3 0 f2"/>
                <a:gd name="f11" fmla="*/ f10 1 571"/>
                <a:gd name="f12" fmla="*/ f9 1 753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571" h="753">
                  <a:moveTo>
                    <a:pt x="f2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0" y="5295957"/>
              <a:ext cx="1487161" cy="1561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7"/>
                <a:gd name="f4" fmla="val 984"/>
                <a:gd name="f5" fmla="val 3"/>
                <a:gd name="f6" fmla="val 901"/>
                <a:gd name="f7" fmla="*/ f0 1 937"/>
                <a:gd name="f8" fmla="*/ f1 1 984"/>
                <a:gd name="f9" fmla="+- f4 0 f2"/>
                <a:gd name="f10" fmla="+- f3 0 f2"/>
                <a:gd name="f11" fmla="*/ f10 1 937"/>
                <a:gd name="f12" fmla="*/ f9 1 984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937" h="984">
                  <a:moveTo>
                    <a:pt x="f2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5828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0" y="5257800"/>
              <a:ext cx="2131557" cy="1599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3"/>
                <a:gd name="f4" fmla="val 1008"/>
                <a:gd name="f5" fmla="val 24"/>
                <a:gd name="f6" fmla="val 937"/>
                <a:gd name="f7" fmla="val 126"/>
                <a:gd name="f8" fmla="val 21"/>
                <a:gd name="f9" fmla="*/ f0 1 1343"/>
                <a:gd name="f10" fmla="*/ f1 1 1008"/>
                <a:gd name="f11" fmla="+- f4 0 f2"/>
                <a:gd name="f12" fmla="+- f3 0 f2"/>
                <a:gd name="f13" fmla="*/ f12 1 1343"/>
                <a:gd name="f14" fmla="*/ f11 1 100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43" h="1008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00843C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0" y="5357881"/>
              <a:ext cx="1377717" cy="1499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8"/>
                <a:gd name="f4" fmla="val 945"/>
                <a:gd name="f5" fmla="val 192"/>
                <a:gd name="f6" fmla="val 571"/>
                <a:gd name="f7" fmla="*/ f0 1 868"/>
                <a:gd name="f8" fmla="*/ f1 1 945"/>
                <a:gd name="f9" fmla="+- f4 0 f2"/>
                <a:gd name="f10" fmla="+- f3 0 f2"/>
                <a:gd name="f11" fmla="*/ f10 1 868"/>
                <a:gd name="f12" fmla="*/ f9 1 945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68" h="945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203042" y="1"/>
            <a:ext cx="3778190" cy="5143499"/>
            <a:chOff x="203042" y="0"/>
            <a:chExt cx="3778190" cy="6857999"/>
          </a:xfrm>
        </p:grpSpPr>
        <p:sp>
          <p:nvSpPr>
            <p:cNvPr id="10" name="Freeform 6"/>
            <p:cNvSpPr/>
            <p:nvPr/>
          </p:nvSpPr>
          <p:spPr>
            <a:xfrm>
              <a:off x="641515" y="0"/>
              <a:ext cx="1364760" cy="39715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"/>
                <a:gd name="f4" fmla="val 2502"/>
                <a:gd name="f5" fmla="val 2445"/>
                <a:gd name="f6" fmla="val 228"/>
                <a:gd name="f7" fmla="val 620"/>
                <a:gd name="f8" fmla="*/ f0 1 860"/>
                <a:gd name="f9" fmla="*/ f1 1 2502"/>
                <a:gd name="f10" fmla="+- f4 0 f2"/>
                <a:gd name="f11" fmla="+- f3 0 f2"/>
                <a:gd name="f12" fmla="*/ f11 1 860"/>
                <a:gd name="f13" fmla="*/ f10 1 2502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60" h="2502">
                  <a:moveTo>
                    <a:pt x="f2" y="f5"/>
                  </a:moveTo>
                  <a:lnTo>
                    <a:pt x="f6" y="f4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Freeform 7"/>
            <p:cNvSpPr/>
            <p:nvPr/>
          </p:nvSpPr>
          <p:spPr>
            <a:xfrm>
              <a:off x="203042" y="0"/>
              <a:ext cx="1336322" cy="38620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42"/>
                <a:gd name="f4" fmla="val 2433"/>
                <a:gd name="f5" fmla="val 602"/>
                <a:gd name="f6" fmla="val 2376"/>
                <a:gd name="f7" fmla="val 228"/>
                <a:gd name="f8" fmla="*/ f0 1 842"/>
                <a:gd name="f9" fmla="*/ f1 1 2433"/>
                <a:gd name="f10" fmla="+- f4 0 f2"/>
                <a:gd name="f11" fmla="+- f3 0 f2"/>
                <a:gd name="f12" fmla="*/ f11 1 842"/>
                <a:gd name="f13" fmla="*/ f10 1 2433"/>
                <a:gd name="f14" fmla="*/ f2 1 f12"/>
                <a:gd name="f15" fmla="*/ f3 1 f12"/>
                <a:gd name="f16" fmla="*/ f2 1 f13"/>
                <a:gd name="f17" fmla="*/ f4 1 f13"/>
                <a:gd name="f18" fmla="*/ f14 f8 1"/>
                <a:gd name="f19" fmla="*/ f15 f8 1"/>
                <a:gd name="f20" fmla="*/ f17 f9 1"/>
                <a:gd name="f21" fmla="*/ f16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42" h="2433">
                  <a:moveTo>
                    <a:pt x="f3" y="f2"/>
                  </a:moveTo>
                  <a:lnTo>
                    <a:pt x="f5" y="f2"/>
                  </a:lnTo>
                  <a:lnTo>
                    <a:pt x="f2" y="f6"/>
                  </a:lnTo>
                  <a:lnTo>
                    <a:pt x="f7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Freeform 8"/>
            <p:cNvSpPr/>
            <p:nvPr/>
          </p:nvSpPr>
          <p:spPr>
            <a:xfrm>
              <a:off x="208080" y="3776755"/>
              <a:ext cx="1936443" cy="3080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0"/>
                <a:gd name="f4" fmla="val 1941"/>
                <a:gd name="f5" fmla="val 1166"/>
                <a:gd name="f6" fmla="*/ f0 1 1220"/>
                <a:gd name="f7" fmla="*/ f1 1 1941"/>
                <a:gd name="f8" fmla="+- f4 0 f2"/>
                <a:gd name="f9" fmla="+- f3 0 f2"/>
                <a:gd name="f10" fmla="*/ f9 1 1220"/>
                <a:gd name="f11" fmla="*/ f8 1 1941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20" h="1941">
                  <a:moveTo>
                    <a:pt x="f2" y="f2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Freeform 9"/>
            <p:cNvSpPr/>
            <p:nvPr/>
          </p:nvSpPr>
          <p:spPr>
            <a:xfrm>
              <a:off x="646197" y="3886200"/>
              <a:ext cx="2373124" cy="2971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95"/>
                <a:gd name="f4" fmla="val 1872"/>
                <a:gd name="f5" fmla="val 1442"/>
                <a:gd name="f6" fmla="*/ f0 1 1495"/>
                <a:gd name="f7" fmla="*/ f1 1 1872"/>
                <a:gd name="f8" fmla="+- f4 0 f2"/>
                <a:gd name="f9" fmla="+- f3 0 f2"/>
                <a:gd name="f10" fmla="*/ f9 1 1495"/>
                <a:gd name="f11" fmla="*/ f8 1 1872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495" h="1872">
                  <a:moveTo>
                    <a:pt x="f3" y="f4"/>
                  </a:moveTo>
                  <a:lnTo>
                    <a:pt x="f2" y="f2"/>
                  </a:lnTo>
                  <a:lnTo>
                    <a:pt x="f5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005828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Freeform 10"/>
            <p:cNvSpPr/>
            <p:nvPr/>
          </p:nvSpPr>
          <p:spPr>
            <a:xfrm>
              <a:off x="641515" y="3881518"/>
              <a:ext cx="3339717" cy="29761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04"/>
                <a:gd name="f4" fmla="val 1875"/>
                <a:gd name="f5" fmla="val 3"/>
                <a:gd name="f6" fmla="val 1498"/>
                <a:gd name="f7" fmla="val 228"/>
                <a:gd name="f8" fmla="val 57"/>
                <a:gd name="f9" fmla="*/ f0 1 2104"/>
                <a:gd name="f10" fmla="*/ f1 1 1875"/>
                <a:gd name="f11" fmla="+- f4 0 f2"/>
                <a:gd name="f12" fmla="+- f3 0 f2"/>
                <a:gd name="f13" fmla="*/ f12 1 2104"/>
                <a:gd name="f14" fmla="*/ f11 1 1875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104" h="1875">
                  <a:moveTo>
                    <a:pt x="f2" y="f2"/>
                  </a:moveTo>
                  <a:lnTo>
                    <a:pt x="f5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843C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Freeform 11"/>
            <p:cNvSpPr/>
            <p:nvPr/>
          </p:nvSpPr>
          <p:spPr>
            <a:xfrm>
              <a:off x="203042" y="3772082"/>
              <a:ext cx="2660401" cy="30859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6"/>
                <a:gd name="f4" fmla="val 1944"/>
                <a:gd name="f5" fmla="val 264"/>
                <a:gd name="f6" fmla="val 111"/>
                <a:gd name="f7" fmla="val 225"/>
                <a:gd name="f8" fmla="val 60"/>
                <a:gd name="f9" fmla="val 228"/>
                <a:gd name="f10" fmla="val 234"/>
                <a:gd name="f11" fmla="val 69"/>
                <a:gd name="f12" fmla="val 57"/>
                <a:gd name="f13" fmla="val 222"/>
                <a:gd name="f14" fmla="val 54"/>
                <a:gd name="f15" fmla="val 3"/>
                <a:gd name="f16" fmla="val 1223"/>
                <a:gd name="f17" fmla="*/ f0 1 1676"/>
                <a:gd name="f18" fmla="*/ f1 1 1944"/>
                <a:gd name="f19" fmla="+- f4 0 f2"/>
                <a:gd name="f20" fmla="+- f3 0 f2"/>
                <a:gd name="f21" fmla="*/ f20 1 1676"/>
                <a:gd name="f22" fmla="*/ f19 1 1944"/>
                <a:gd name="f23" fmla="*/ f2 1 f21"/>
                <a:gd name="f24" fmla="*/ f3 1 f21"/>
                <a:gd name="f25" fmla="*/ f2 1 f22"/>
                <a:gd name="f26" fmla="*/ f4 1 f22"/>
                <a:gd name="f27" fmla="*/ f23 f17 1"/>
                <a:gd name="f28" fmla="*/ f24 f17 1"/>
                <a:gd name="f29" fmla="*/ f26 f18 1"/>
                <a:gd name="f30" fmla="*/ f25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676" h="1944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lnTo>
                    <a:pt x="f10" y="f11"/>
                  </a:lnTo>
                  <a:lnTo>
                    <a:pt x="f9" y="f12"/>
                  </a:lnTo>
                  <a:lnTo>
                    <a:pt x="f13" y="f14"/>
                  </a:lnTo>
                  <a:lnTo>
                    <a:pt x="f2" y="f2"/>
                  </a:lnTo>
                  <a:lnTo>
                    <a:pt x="f15" y="f15"/>
                  </a:lnTo>
                  <a:lnTo>
                    <a:pt x="f16" y="f4"/>
                  </a:lnTo>
                  <a:lnTo>
                    <a:pt x="f3" y="f4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1739517" y="685800"/>
            <a:ext cx="6946916" cy="2616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1" compatLnSpc="1"/>
          <a:lstStyle/>
          <a:p>
            <a:pPr lvl="0"/>
            <a:r>
              <a:rPr lang="en-US"/>
              <a:t>Для правки текста заголовка щелкните мышьюОбразец заголовка</a:t>
            </a:r>
          </a:p>
        </p:txBody>
      </p:sp>
      <p:sp>
        <p:nvSpPr>
          <p:cNvPr id="17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325642" y="4588112"/>
            <a:ext cx="857158" cy="27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51CBB94-3701-493A-A860-F14E7F2AC6B6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18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623758" y="4588112"/>
            <a:ext cx="3608999" cy="27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9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275321" y="4588112"/>
            <a:ext cx="411123" cy="27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20DE032-467E-4681-8DC9-75732B2560BE}" type="slidenum">
              <a:t>‹#›</a:t>
            </a:fld>
            <a:endParaRPr lang="ru-RU"/>
          </a:p>
        </p:txBody>
      </p:sp>
      <p:sp>
        <p:nvSpPr>
          <p:cNvPr id="20" name="Freeform 12"/>
          <p:cNvSpPr/>
          <p:nvPr/>
        </p:nvSpPr>
        <p:spPr>
          <a:xfrm>
            <a:off x="203042" y="2829062"/>
            <a:ext cx="361444" cy="67503"/>
          </a:xfrm>
          <a:custGeom>
            <a:avLst/>
            <a:gdLst>
              <a:gd name="f0" fmla="val w"/>
              <a:gd name="f1" fmla="val h"/>
              <a:gd name="f2" fmla="val 0"/>
              <a:gd name="f3" fmla="val 228"/>
              <a:gd name="f4" fmla="val 57"/>
              <a:gd name="f5" fmla="val 222"/>
              <a:gd name="f6" fmla="val 54"/>
              <a:gd name="f7" fmla="*/ f0 1 228"/>
              <a:gd name="f8" fmla="*/ f1 1 57"/>
              <a:gd name="f9" fmla="+- f4 0 f2"/>
              <a:gd name="f10" fmla="+- f3 0 f2"/>
              <a:gd name="f11" fmla="*/ f10 1 228"/>
              <a:gd name="f12" fmla="*/ f9 1 57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228" h="57">
                <a:moveTo>
                  <a:pt x="f3" y="f4"/>
                </a:moveTo>
                <a:lnTo>
                  <a:pt x="f2" y="f2"/>
                </a:lnTo>
                <a:lnTo>
                  <a:pt x="f5" y="f6"/>
                </a:lnTo>
                <a:lnTo>
                  <a:pt x="f3" y="f4"/>
                </a:lnTo>
                <a:close/>
              </a:path>
            </a:pathLst>
          </a:custGeom>
          <a:solidFill>
            <a:srgbClr val="29ABE2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Freeform 13"/>
          <p:cNvSpPr/>
          <p:nvPr/>
        </p:nvSpPr>
        <p:spPr>
          <a:xfrm>
            <a:off x="560519" y="2900337"/>
            <a:ext cx="61557" cy="60480"/>
          </a:xfrm>
          <a:custGeom>
            <a:avLst/>
            <a:gdLst>
              <a:gd name="f0" fmla="val w"/>
              <a:gd name="f1" fmla="val h"/>
              <a:gd name="f2" fmla="val 0"/>
              <a:gd name="f3" fmla="val 39"/>
              <a:gd name="f4" fmla="val 51"/>
              <a:gd name="f5" fmla="val 3"/>
              <a:gd name="f6" fmla="*/ f0 1 39"/>
              <a:gd name="f7" fmla="*/ f1 1 51"/>
              <a:gd name="f8" fmla="+- f4 0 f2"/>
              <a:gd name="f9" fmla="+- f3 0 f2"/>
              <a:gd name="f10" fmla="*/ f9 1 39"/>
              <a:gd name="f11" fmla="*/ f8 1 51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39" h="51">
                <a:moveTo>
                  <a:pt x="f2" y="f2"/>
                </a:moveTo>
                <a:lnTo>
                  <a:pt x="f3" y="f4"/>
                </a:lnTo>
                <a:lnTo>
                  <a:pt x="f5" y="f2"/>
                </a:lnTo>
                <a:lnTo>
                  <a:pt x="f2" y="f2"/>
                </a:lnTo>
                <a:close/>
              </a:path>
            </a:pathLst>
          </a:custGeom>
          <a:solidFill>
            <a:srgbClr val="29ABE2"/>
          </a:solidFill>
          <a:ln>
            <a:noFill/>
            <a:prstDash val="solid"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Текст 21"/>
          <p:cNvSpPr txBox="1">
            <a:spLocks noGrp="1"/>
          </p:cNvSpPr>
          <p:nvPr>
            <p:ph type="body" idx="1"/>
          </p:nvPr>
        </p:nvSpPr>
        <p:spPr>
          <a:xfrm>
            <a:off x="457201" y="1203387"/>
            <a:ext cx="8229243" cy="33944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1"/>
            <a:ext cx="2131557" cy="5143232"/>
            <a:chOff x="0" y="0"/>
            <a:chExt cx="2131557" cy="6857643"/>
          </a:xfrm>
        </p:grpSpPr>
        <p:sp>
          <p:nvSpPr>
            <p:cNvPr id="3" name="Freeform 6"/>
            <p:cNvSpPr/>
            <p:nvPr/>
          </p:nvSpPr>
          <p:spPr>
            <a:xfrm>
              <a:off x="0" y="0"/>
              <a:ext cx="1072801" cy="52909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6"/>
                <a:gd name="f4" fmla="val 3333"/>
                <a:gd name="f5" fmla="val 3132"/>
                <a:gd name="f6" fmla="val 3312"/>
                <a:gd name="f7" fmla="val 126"/>
                <a:gd name="f8" fmla="val 514"/>
                <a:gd name="f9" fmla="*/ f0 1 676"/>
                <a:gd name="f10" fmla="*/ f1 1 3333"/>
                <a:gd name="f11" fmla="+- f4 0 f2"/>
                <a:gd name="f12" fmla="+- f3 0 f2"/>
                <a:gd name="f13" fmla="*/ f12 1 676"/>
                <a:gd name="f14" fmla="*/ f11 1 3333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6" h="3333">
                  <a:moveTo>
                    <a:pt x="f2" y="f5"/>
                  </a:moveTo>
                  <a:lnTo>
                    <a:pt x="f2" y="f6"/>
                  </a:lnTo>
                  <a:lnTo>
                    <a:pt x="f7" y="f4"/>
                  </a:lnTo>
                  <a:lnTo>
                    <a:pt x="f3" y="f2"/>
                  </a:lnTo>
                  <a:lnTo>
                    <a:pt x="f8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Freeform 7"/>
            <p:cNvSpPr/>
            <p:nvPr/>
          </p:nvSpPr>
          <p:spPr>
            <a:xfrm>
              <a:off x="0" y="0"/>
              <a:ext cx="758522" cy="4624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8"/>
                <a:gd name="f4" fmla="val 2913"/>
                <a:gd name="f5" fmla="val 318"/>
                <a:gd name="f6" fmla="val 1938"/>
                <a:gd name="f7" fmla="*/ f0 1 478"/>
                <a:gd name="f8" fmla="*/ f1 1 2913"/>
                <a:gd name="f9" fmla="+- f4 0 f2"/>
                <a:gd name="f10" fmla="+- f3 0 f2"/>
                <a:gd name="f11" fmla="*/ f10 1 478"/>
                <a:gd name="f12" fmla="*/ f9 1 2913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478" h="2913">
                  <a:moveTo>
                    <a:pt x="f3" y="f2"/>
                  </a:moveTo>
                  <a:lnTo>
                    <a:pt x="f5" y="f2"/>
                  </a:lnTo>
                  <a:lnTo>
                    <a:pt x="f2" y="f6"/>
                  </a:lnTo>
                  <a:lnTo>
                    <a:pt x="f2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8"/>
            <p:cNvSpPr/>
            <p:nvPr/>
          </p:nvSpPr>
          <p:spPr>
            <a:xfrm>
              <a:off x="0" y="5662440"/>
              <a:ext cx="906115" cy="11952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1"/>
                <a:gd name="f4" fmla="val 753"/>
                <a:gd name="f5" fmla="val 12"/>
                <a:gd name="f6" fmla="val 538"/>
                <a:gd name="f7" fmla="*/ f0 1 571"/>
                <a:gd name="f8" fmla="*/ f1 1 753"/>
                <a:gd name="f9" fmla="+- f4 0 f2"/>
                <a:gd name="f10" fmla="+- f3 0 f2"/>
                <a:gd name="f11" fmla="*/ f10 1 571"/>
                <a:gd name="f12" fmla="*/ f9 1 753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571" h="753">
                  <a:moveTo>
                    <a:pt x="f2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9"/>
            <p:cNvSpPr/>
            <p:nvPr/>
          </p:nvSpPr>
          <p:spPr>
            <a:xfrm>
              <a:off x="0" y="5295957"/>
              <a:ext cx="1487161" cy="1561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7"/>
                <a:gd name="f4" fmla="val 984"/>
                <a:gd name="f5" fmla="val 3"/>
                <a:gd name="f6" fmla="val 901"/>
                <a:gd name="f7" fmla="*/ f0 1 937"/>
                <a:gd name="f8" fmla="*/ f1 1 984"/>
                <a:gd name="f9" fmla="+- f4 0 f2"/>
                <a:gd name="f10" fmla="+- f3 0 f2"/>
                <a:gd name="f11" fmla="*/ f10 1 937"/>
                <a:gd name="f12" fmla="*/ f9 1 984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937" h="984">
                  <a:moveTo>
                    <a:pt x="f2" y="f2"/>
                  </a:moveTo>
                  <a:lnTo>
                    <a:pt x="f2" y="f5"/>
                  </a:ln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005828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Freeform 10"/>
            <p:cNvSpPr/>
            <p:nvPr/>
          </p:nvSpPr>
          <p:spPr>
            <a:xfrm>
              <a:off x="0" y="5257800"/>
              <a:ext cx="2131557" cy="15998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43"/>
                <a:gd name="f4" fmla="val 1008"/>
                <a:gd name="f5" fmla="val 24"/>
                <a:gd name="f6" fmla="val 937"/>
                <a:gd name="f7" fmla="val 126"/>
                <a:gd name="f8" fmla="val 21"/>
                <a:gd name="f9" fmla="*/ f0 1 1343"/>
                <a:gd name="f10" fmla="*/ f1 1 1008"/>
                <a:gd name="f11" fmla="+- f4 0 f2"/>
                <a:gd name="f12" fmla="+- f3 0 f2"/>
                <a:gd name="f13" fmla="*/ f12 1 1343"/>
                <a:gd name="f14" fmla="*/ f11 1 1008"/>
                <a:gd name="f15" fmla="*/ f2 1 f13"/>
                <a:gd name="f16" fmla="*/ f3 1 f13"/>
                <a:gd name="f17" fmla="*/ f2 1 f14"/>
                <a:gd name="f18" fmla="*/ f4 1 f14"/>
                <a:gd name="f19" fmla="*/ f15 f9 1"/>
                <a:gd name="f20" fmla="*/ f16 f9 1"/>
                <a:gd name="f21" fmla="*/ f18 f10 1"/>
                <a:gd name="f22" fmla="*/ f1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343" h="1008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7" y="f8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00843C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Freeform 11"/>
            <p:cNvSpPr/>
            <p:nvPr/>
          </p:nvSpPr>
          <p:spPr>
            <a:xfrm>
              <a:off x="0" y="5357881"/>
              <a:ext cx="1377717" cy="14997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8"/>
                <a:gd name="f4" fmla="val 945"/>
                <a:gd name="f5" fmla="val 192"/>
                <a:gd name="f6" fmla="val 571"/>
                <a:gd name="f7" fmla="*/ f0 1 868"/>
                <a:gd name="f8" fmla="*/ f1 1 945"/>
                <a:gd name="f9" fmla="+- f4 0 f2"/>
                <a:gd name="f10" fmla="+- f3 0 f2"/>
                <a:gd name="f11" fmla="*/ f10 1 868"/>
                <a:gd name="f12" fmla="*/ f9 1 945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868" h="945">
                  <a:moveTo>
                    <a:pt x="f2" y="f5"/>
                  </a:moveTo>
                  <a:lnTo>
                    <a:pt x="f6" y="f4"/>
                  </a:lnTo>
                  <a:lnTo>
                    <a:pt x="f3" y="f4"/>
                  </a:lnTo>
                  <a:lnTo>
                    <a:pt x="f2" y="f2"/>
                  </a:lnTo>
                  <a:lnTo>
                    <a:pt x="f2" y="f5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  <a:prstDash val="solid"/>
            </a:ln>
          </p:spPr>
          <p:txBody>
            <a:bodyPr vert="horz" wrap="square" lIns="90004" tIns="44997" rIns="90004" bIns="44997" anchor="t" anchorCtr="0" compatLnSpc="0"/>
            <a:lstStyle/>
            <a:p>
              <a:pPr marL="0" marR="0" lvl="0" indent="0" algn="l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982083" y="342900"/>
            <a:ext cx="7704359" cy="148553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/>
          <a:lstStyle/>
          <a:p>
            <a:pPr lvl="0"/>
            <a:r>
              <a:rPr lang="en-US"/>
              <a:t>Для правки текста заголовка щелкните мышьюОбразец заголовка</a:t>
            </a:r>
          </a:p>
        </p:txBody>
      </p:sp>
      <p:sp>
        <p:nvSpPr>
          <p:cNvPr id="1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82083" y="2000163"/>
            <a:ext cx="7704359" cy="249939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ctr" anchorCtr="0" compatLnSpc="1"/>
          <a:lstStyle/>
          <a:p>
            <a:pPr lvl="0"/>
            <a:r>
              <a:rPr lang="en-US"/>
              <a:t>Для правки структуры щелкните мышью</a:t>
            </a:r>
          </a:p>
          <a:p>
            <a:pPr lvl="1"/>
            <a:r>
              <a:rPr lang="en-US"/>
              <a:t>Второй уровень структуры</a:t>
            </a:r>
          </a:p>
          <a:p>
            <a:pPr lvl="2"/>
            <a:r>
              <a:rPr lang="en-US"/>
              <a:t>Третий уровень структуры</a:t>
            </a:r>
          </a:p>
          <a:p>
            <a:pPr lvl="3"/>
            <a:r>
              <a:rPr lang="en-US"/>
              <a:t>Четвёртый уровень структуры</a:t>
            </a:r>
          </a:p>
          <a:p>
            <a:pPr lvl="4"/>
            <a:r>
              <a:rPr lang="en-US"/>
              <a:t>Пятый уровень структуры</a:t>
            </a:r>
          </a:p>
          <a:p>
            <a:pPr lvl="5"/>
            <a:r>
              <a:rPr lang="en-US"/>
              <a:t>Шестой уровень структуры</a:t>
            </a:r>
          </a:p>
          <a:p>
            <a:pPr lvl="6"/>
            <a:r>
              <a:rPr lang="en-US"/>
              <a:t>Седьмой уровень структуры</a:t>
            </a:r>
          </a:p>
          <a:p>
            <a:pPr lvl="7"/>
            <a:r>
              <a:rPr lang="en-US"/>
              <a:t>Восьмой уровень структуры</a:t>
            </a:r>
          </a:p>
          <a:p>
            <a:pPr lvl="0"/>
            <a:r>
              <a:rPr lang="en-US"/>
              <a:t>Девятый уровень структурыОбразец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11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344360" y="4581089"/>
            <a:ext cx="857158" cy="27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12C45A3-400A-4BDD-813D-8004BE76F96E}" type="datetime1">
              <a:rPr lang="ru-RU"/>
              <a:pPr lvl="0"/>
              <a:t>25.11.2021</a:t>
            </a:fld>
            <a:endParaRPr lang="ru-RU"/>
          </a:p>
        </p:txBody>
      </p:sp>
      <p:sp>
        <p:nvSpPr>
          <p:cNvPr id="12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1972799" y="4581089"/>
            <a:ext cx="5314319" cy="27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3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259117" y="4581089"/>
            <a:ext cx="427317" cy="273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3993534-D0AD-46FB-B2B2-49A86E6C118E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0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1pPr>
      <a:lvl2pPr marL="0" marR="0" lvl="1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2pPr>
      <a:lvl3pPr marL="0" marR="0" lvl="2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3pPr>
      <a:lvl4pPr marL="0" marR="0" lvl="3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4pPr>
      <a:lvl5pPr marL="0" marR="0" lvl="4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5pPr>
      <a:lvl6pPr marL="0" marR="0" lvl="5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6pPr>
      <a:lvl7pPr marL="0" marR="0" lvl="6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7pPr>
      <a:lvl8pPr marL="0" marR="0" lvl="7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8pPr>
      <a:lvl9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orbel" pitchFamily="18"/>
          <a:ea typeface="Microsoft YaHei" pitchFamily="2"/>
          <a:cs typeface="Mangal" pitchFamily="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avo.rkomi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755576" y="1131590"/>
            <a:ext cx="8640723" cy="2214002"/>
          </a:xfrm>
        </p:spPr>
        <p:txBody>
          <a:bodyPr anchor="t"/>
          <a:lstStyle/>
          <a:p>
            <a:pPr lvl="0"/>
            <a:r>
              <a:rPr lang="en-US" sz="2800" b="1" dirty="0">
                <a:latin typeface="Century Gothic" pitchFamily="34"/>
              </a:rPr>
              <a:t>Об итогах взаимодействия в рамках проведения процедуры оценки регулирующего воздействия </a:t>
            </a:r>
            <a:r>
              <a:rPr lang="ru-RU" sz="2800" b="1" dirty="0" smtClean="0">
                <a:latin typeface="Century Gothic" pitchFamily="34"/>
              </a:rPr>
              <a:t/>
            </a:r>
            <a:br>
              <a:rPr lang="ru-RU" sz="2800" b="1" dirty="0" smtClean="0">
                <a:latin typeface="Century Gothic" pitchFamily="34"/>
              </a:rPr>
            </a:br>
            <a:r>
              <a:rPr lang="en-US" sz="2800" b="1" dirty="0" smtClean="0">
                <a:latin typeface="Century Gothic" pitchFamily="34"/>
              </a:rPr>
              <a:t>с </a:t>
            </a:r>
            <a:r>
              <a:rPr lang="en-US" sz="2800" b="1" dirty="0">
                <a:latin typeface="Century Gothic" pitchFamily="34"/>
              </a:rPr>
              <a:t>организациями, представляющими интересы предпринимательского сообщества в Республике Коми</a:t>
            </a:r>
          </a:p>
        </p:txBody>
      </p:sp>
      <p:sp>
        <p:nvSpPr>
          <p:cNvPr id="4" name="TextBox 6"/>
          <p:cNvSpPr/>
          <p:nvPr/>
        </p:nvSpPr>
        <p:spPr>
          <a:xfrm>
            <a:off x="2123640" y="3597748"/>
            <a:ext cx="181831" cy="35633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9458" y="141480"/>
            <a:ext cx="717069" cy="77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pev026\Desktop\logo_for_web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4919"/>
            <a:ext cx="2465388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570022" y="4001150"/>
            <a:ext cx="5586400" cy="114235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5400" b="0" i="0" u="none" strike="noStrike" kern="1200" cap="none" spc="0" baseline="0">
                <a:solidFill>
                  <a:srgbClr val="000000"/>
                </a:solidFill>
                <a:uFillTx/>
                <a:latin typeface="Corbel" pitchFamily="18"/>
                <a:ea typeface="Microsoft YaHei" pitchFamily="2"/>
                <a:cs typeface="Mangal" pitchFamily="2"/>
              </a:defRPr>
            </a:lvl1pPr>
          </a:lstStyle>
          <a:p>
            <a:pPr algn="r"/>
            <a:r>
              <a:rPr lang="ru-RU" sz="1800" dirty="0" smtClean="0">
                <a:latin typeface="Century Gothic" pitchFamily="34"/>
              </a:rPr>
              <a:t>Министерство экономического развития </a:t>
            </a:r>
          </a:p>
          <a:p>
            <a:pPr algn="r"/>
            <a:r>
              <a:rPr lang="ru-RU" sz="1800" dirty="0" smtClean="0">
                <a:latin typeface="Century Gothic" pitchFamily="34"/>
              </a:rPr>
              <a:t>и промышленности Республики Коми</a:t>
            </a:r>
          </a:p>
          <a:p>
            <a:pPr algn="r"/>
            <a:r>
              <a:rPr lang="ru-RU" sz="1800" dirty="0" smtClean="0">
                <a:latin typeface="Century Gothic" pitchFamily="34"/>
              </a:rPr>
              <a:t>25.11.2021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/>
          <p:nvPr/>
        </p:nvSpPr>
        <p:spPr>
          <a:xfrm>
            <a:off x="107643" y="87480"/>
            <a:ext cx="9036000" cy="5876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4BCFF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Экспертиза НПА</a:t>
            </a:r>
          </a:p>
        </p:txBody>
      </p:sp>
      <p:sp>
        <p:nvSpPr>
          <p:cNvPr id="4" name="TextBox 14"/>
          <p:cNvSpPr/>
          <p:nvPr/>
        </p:nvSpPr>
        <p:spPr>
          <a:xfrm>
            <a:off x="1136562" y="2482769"/>
            <a:ext cx="1079641" cy="12229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72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1</a:t>
            </a:r>
          </a:p>
        </p:txBody>
      </p:sp>
      <p:sp>
        <p:nvSpPr>
          <p:cNvPr id="6" name="TextBox 16"/>
          <p:cNvSpPr/>
          <p:nvPr/>
        </p:nvSpPr>
        <p:spPr>
          <a:xfrm>
            <a:off x="1172562" y="3705747"/>
            <a:ext cx="1007641" cy="122297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6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7200" b="1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2</a:t>
            </a:r>
            <a:endParaRPr lang="ru-RU" sz="72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Microsoft YaHei" pitchFamily="2"/>
              <a:cs typeface="Mangal" pitchFamily="2"/>
            </a:endParaRPr>
          </a:p>
        </p:txBody>
      </p:sp>
      <p:sp>
        <p:nvSpPr>
          <p:cNvPr id="7" name="TextBox 18"/>
          <p:cNvSpPr/>
          <p:nvPr/>
        </p:nvSpPr>
        <p:spPr>
          <a:xfrm>
            <a:off x="2520004" y="1361138"/>
            <a:ext cx="6623995" cy="56254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0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НПА </a:t>
            </a:r>
            <a:r>
              <a:rPr lang="ru-RU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в </a:t>
            </a:r>
            <a:r>
              <a:rPr lang="ru-RU" sz="30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2020 г.</a:t>
            </a:r>
          </a:p>
        </p:txBody>
      </p:sp>
      <p:sp>
        <p:nvSpPr>
          <p:cNvPr id="9" name="TextBox 20"/>
          <p:cNvSpPr/>
          <p:nvPr/>
        </p:nvSpPr>
        <p:spPr>
          <a:xfrm>
            <a:off x="1007642" y="951479"/>
            <a:ext cx="1279081" cy="134871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8000" b="1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3</a:t>
            </a:r>
          </a:p>
        </p:txBody>
      </p:sp>
      <p:sp>
        <p:nvSpPr>
          <p:cNvPr id="10" name="TextBox 10"/>
          <p:cNvSpPr/>
          <p:nvPr/>
        </p:nvSpPr>
        <p:spPr>
          <a:xfrm>
            <a:off x="2797205" y="2449437"/>
            <a:ext cx="6310795" cy="178903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Принято решение об изменении правового </a:t>
            </a:r>
            <a:r>
              <a:rPr lang="ru-RU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регулирования </a:t>
            </a:r>
            <a:r>
              <a:rPr lang="ru-RU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(постановление </a:t>
            </a:r>
            <a:r>
              <a:rPr lang="ru-RU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Правительства Республики Коми от 02.12.2020 № 584 «О внесении изменений в </a:t>
            </a:r>
            <a:r>
              <a:rPr lang="ru-RU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некоторые постановления </a:t>
            </a:r>
            <a:r>
              <a:rPr lang="ru-RU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Правительства Республики Коми»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Microsoft YaHei" pitchFamily="2"/>
              <a:cs typeface="Mangal" pitchFamily="2"/>
            </a:endParaRPr>
          </a:p>
        </p:txBody>
      </p:sp>
      <p:sp>
        <p:nvSpPr>
          <p:cNvPr id="11" name="TextBox 11"/>
          <p:cNvSpPr/>
          <p:nvPr/>
        </p:nvSpPr>
        <p:spPr>
          <a:xfrm>
            <a:off x="2811789" y="3988773"/>
            <a:ext cx="6310795" cy="65692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Принято решение о сохранении правового регулирования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07642" y="1025943"/>
            <a:ext cx="1337483" cy="119978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/>
          <p:nvPr/>
        </p:nvSpPr>
        <p:spPr>
          <a:xfrm>
            <a:off x="1" y="-22670"/>
            <a:ext cx="9143643" cy="93552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4BCFF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0004" tIns="44997" rIns="90004" bIns="44997" anchor="ctr" anchorCtr="0" compatLnSpc="0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Verdana" pitchFamily="1"/>
                <a:cs typeface="Verdana" pitchFamily="34"/>
              </a:rPr>
              <a:t>Интернет портал для общественного обсуждения </a:t>
            </a: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Verdana" pitchFamily="1"/>
                <a:cs typeface="Verdana" pitchFamily="34"/>
                <a:hlinkClick r:id="rId3"/>
              </a:rPr>
              <a:t>https://pravo.rkomi.ru</a:t>
            </a:r>
          </a:p>
        </p:txBody>
      </p:sp>
      <p:sp>
        <p:nvSpPr>
          <p:cNvPr id="4" name="TextBox 6"/>
          <p:cNvSpPr/>
          <p:nvPr/>
        </p:nvSpPr>
        <p:spPr>
          <a:xfrm rot="10210">
            <a:off x="123115" y="1367762"/>
            <a:ext cx="8933020" cy="71989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1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С 1 января 2018 года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вся информация об ОРВ размещена в открытом доступе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7" y="859280"/>
            <a:ext cx="9143643" cy="58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8874" r="26111" b="56591"/>
          <a:stretch/>
        </p:blipFill>
        <p:spPr bwMode="auto">
          <a:xfrm>
            <a:off x="1603275" y="2100917"/>
            <a:ext cx="6341015" cy="248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/>
          <p:nvPr/>
        </p:nvSpPr>
        <p:spPr>
          <a:xfrm>
            <a:off x="1" y="-92263"/>
            <a:ext cx="9143643" cy="107470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4BCFF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0004" tIns="44997" rIns="90004" bIns="44997" anchor="ctr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Verdana" pitchFamily="1"/>
                <a:cs typeface="Verdana" pitchFamily="34"/>
              </a:rPr>
              <a:t>Привлечение заинтересованных сторон к обсуждению в рамках ОРВ</a:t>
            </a:r>
          </a:p>
        </p:txBody>
      </p:sp>
      <p:sp>
        <p:nvSpPr>
          <p:cNvPr id="3" name="TextBox 6"/>
          <p:cNvSpPr/>
          <p:nvPr/>
        </p:nvSpPr>
        <p:spPr>
          <a:xfrm>
            <a:off x="899641" y="1113479"/>
            <a:ext cx="8136724" cy="71989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Общественная палата Республики Коми, </a:t>
            </a: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 pitchFamily="34"/>
                <a:ea typeface="Times New Roman" pitchFamily="18"/>
                <a:cs typeface="Mangal" pitchFamily="2"/>
              </a:rPr>
              <a:t>Ассоциация </a:t>
            </a: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  <a:ea typeface="Times New Roman" pitchFamily="18"/>
                <a:cs typeface="Mangal" pitchFamily="2"/>
              </a:rPr>
              <a:t>«Совет муниципальных образований</a:t>
            </a: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 pitchFamily="34"/>
                <a:ea typeface="Times New Roman" pitchFamily="18"/>
                <a:cs typeface="Mangal" pitchFamily="2"/>
              </a:rPr>
              <a:t>»;</a:t>
            </a: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Times New Roman" pitchFamily="18"/>
              <a:cs typeface="Mangal" pitchFamily="2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3">
            <a:lum/>
            <a:alphaModFix/>
            <a:biLevel thresh="50000"/>
          </a:blip>
          <a:srcRect/>
          <a:stretch>
            <a:fillRect/>
          </a:stretch>
        </p:blipFill>
        <p:spPr>
          <a:xfrm>
            <a:off x="251642" y="1275922"/>
            <a:ext cx="554044" cy="43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>
            <a:lum/>
            <a:alphaModFix/>
            <a:biLevel thresh="50000"/>
          </a:blip>
          <a:srcRect/>
          <a:stretch>
            <a:fillRect/>
          </a:stretch>
        </p:blipFill>
        <p:spPr>
          <a:xfrm>
            <a:off x="251520" y="1810474"/>
            <a:ext cx="554044" cy="43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10"/>
          <p:cNvPicPr>
            <a:picLocks noChangeAspect="1"/>
          </p:cNvPicPr>
          <p:nvPr/>
        </p:nvPicPr>
        <p:blipFill>
          <a:blip r:embed="rId3">
            <a:lum/>
            <a:alphaModFix/>
            <a:biLevel thresh="50000"/>
          </a:blip>
          <a:srcRect/>
          <a:stretch>
            <a:fillRect/>
          </a:stretch>
        </p:blipFill>
        <p:spPr>
          <a:xfrm>
            <a:off x="251642" y="2316478"/>
            <a:ext cx="554044" cy="431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3">
            <a:lum/>
            <a:alphaModFix/>
            <a:biLevel thresh="50000"/>
          </a:blip>
          <a:srcRect/>
          <a:stretch>
            <a:fillRect/>
          </a:stretch>
        </p:blipFill>
        <p:spPr>
          <a:xfrm>
            <a:off x="251520" y="3193624"/>
            <a:ext cx="554044" cy="4317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6"/>
          <p:cNvSpPr/>
          <p:nvPr/>
        </p:nvSpPr>
        <p:spPr>
          <a:xfrm>
            <a:off x="889645" y="1788616"/>
            <a:ext cx="8136724" cy="40538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Ассоциация наружной рекламы Республики Коми;</a:t>
            </a: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Times New Roman" pitchFamily="18"/>
              <a:cs typeface="Mangal" pitchFamily="2"/>
            </a:endParaRPr>
          </a:p>
        </p:txBody>
      </p:sp>
      <p:sp>
        <p:nvSpPr>
          <p:cNvPr id="16" name="TextBox 6"/>
          <p:cNvSpPr/>
          <p:nvPr/>
        </p:nvSpPr>
        <p:spPr>
          <a:xfrm>
            <a:off x="889645" y="2172399"/>
            <a:ext cx="8126728" cy="71989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Потребительский сельскохозяйственный </a:t>
            </a:r>
            <a:r>
              <a:rPr lang="ru-RU" sz="2000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торгово-снабженческий </a:t>
            </a:r>
            <a:r>
              <a:rPr lang="ru-RU" sz="20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кооператив;</a:t>
            </a: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Times New Roman" pitchFamily="18"/>
              <a:cs typeface="Mangal" pitchFamily="2"/>
            </a:endParaRPr>
          </a:p>
        </p:txBody>
      </p:sp>
      <p:sp>
        <p:nvSpPr>
          <p:cNvPr id="18" name="TextBox 6"/>
          <p:cNvSpPr/>
          <p:nvPr/>
        </p:nvSpPr>
        <p:spPr>
          <a:xfrm>
            <a:off x="894643" y="2892290"/>
            <a:ext cx="8126728" cy="103440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Союз </a:t>
            </a:r>
            <a:r>
              <a:rPr lang="ru-RU" sz="2000" dirty="0" smtClean="0">
                <a:solidFill>
                  <a:srgbClr val="000000"/>
                </a:solidFill>
                <a:latin typeface="Century Gothic" pitchFamily="34"/>
                <a:ea typeface="Times New Roman" pitchFamily="18"/>
                <a:cs typeface="Mangal" pitchFamily="2"/>
              </a:rPr>
              <a:t>«</a:t>
            </a:r>
            <a:r>
              <a:rPr lang="ru-RU" sz="20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Торгово-промышленная </a:t>
            </a:r>
            <a:r>
              <a:rPr lang="ru-RU" sz="2000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палата г. </a:t>
            </a:r>
            <a:r>
              <a:rPr lang="ru-RU" sz="20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Ухты», Государственное </a:t>
            </a:r>
            <a:r>
              <a:rPr lang="ru-RU" sz="2000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унитарное предприятие Республики Коми </a:t>
            </a:r>
            <a:r>
              <a:rPr lang="ru-RU" sz="20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«Республиканское </a:t>
            </a:r>
            <a:r>
              <a:rPr lang="ru-RU" sz="2000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предприятие </a:t>
            </a:r>
            <a:r>
              <a:rPr lang="ru-RU" sz="20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«Бизнес-инкубатор»;</a:t>
            </a: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Times New Roman" pitchFamily="18"/>
              <a:cs typeface="Mangal" pitchFamily="2"/>
            </a:endParaRPr>
          </a:p>
        </p:txBody>
      </p:sp>
      <p:pic>
        <p:nvPicPr>
          <p:cNvPr id="12" name="Рисунок 12"/>
          <p:cNvPicPr>
            <a:picLocks noChangeAspect="1"/>
          </p:cNvPicPr>
          <p:nvPr/>
        </p:nvPicPr>
        <p:blipFill>
          <a:blip r:embed="rId3">
            <a:lum/>
            <a:alphaModFix/>
            <a:biLevel thresh="50000"/>
          </a:blip>
          <a:srcRect/>
          <a:stretch>
            <a:fillRect/>
          </a:stretch>
        </p:blipFill>
        <p:spPr>
          <a:xfrm>
            <a:off x="251642" y="4012226"/>
            <a:ext cx="554044" cy="43173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6"/>
          <p:cNvSpPr/>
          <p:nvPr/>
        </p:nvSpPr>
        <p:spPr>
          <a:xfrm>
            <a:off x="894643" y="3867893"/>
            <a:ext cx="8126728" cy="71989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Предприятия лесопромышленного комплекса Республики Коми.</a:t>
            </a: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Times New Roman" pitchFamily="18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152875"/>
            <a:ext cx="9144000" cy="5847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28C88A"/>
              </a:gs>
            </a:gsLst>
            <a:lin ang="0"/>
          </a:gradFill>
          <a:ln>
            <a:noFill/>
          </a:ln>
          <a:effectLst>
            <a:outerShdw dir="16200000" algn="tl">
              <a:srgbClr val="94E236"/>
            </a:outerShdw>
          </a:effectLst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Verdana" pitchFamily="34"/>
                <a:cs typeface="Verdana" pitchFamily="34"/>
              </a:rPr>
              <a:t>Общественные организации</a:t>
            </a:r>
          </a:p>
        </p:txBody>
      </p:sp>
      <p:sp>
        <p:nvSpPr>
          <p:cNvPr id="3" name="TextBox 6"/>
          <p:cNvSpPr txBox="1"/>
          <p:nvPr/>
        </p:nvSpPr>
        <p:spPr>
          <a:xfrm>
            <a:off x="899596" y="843555"/>
            <a:ext cx="8136907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Уполномоченный по правам предпринимателей в Республике </a:t>
            </a: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 pitchFamily="34"/>
              </a:rPr>
              <a:t>Коми;</a:t>
            </a:r>
            <a:endParaRPr lang="ru-RU" sz="20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51524" y="897561"/>
            <a:ext cx="554428" cy="432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51524" y="1491628"/>
            <a:ext cx="554428" cy="4320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7"/>
          <p:cNvSpPr txBox="1"/>
          <p:nvPr/>
        </p:nvSpPr>
        <p:spPr>
          <a:xfrm>
            <a:off x="899592" y="1491629"/>
            <a:ext cx="8136907" cy="70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Региональное объединение работодателей Союз промышленников и предпринимателей Республики </a:t>
            </a: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 pitchFamily="34"/>
              </a:rPr>
              <a:t>Коми;</a:t>
            </a:r>
            <a:endParaRPr lang="ru-RU" sz="20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59834" y="2503517"/>
            <a:ext cx="554428" cy="4320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9"/>
          <p:cNvSpPr txBox="1"/>
          <p:nvPr/>
        </p:nvSpPr>
        <p:spPr>
          <a:xfrm>
            <a:off x="899592" y="2211710"/>
            <a:ext cx="8136907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Коми республиканское отделение Общероссийской общественной организации малого и среднего предпринимательства «Опора России</a:t>
            </a: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 pitchFamily="34"/>
              </a:rPr>
              <a:t>»;</a:t>
            </a:r>
            <a:endParaRPr lang="ru-RU" sz="20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pic>
        <p:nvPicPr>
          <p:cNvPr id="9" name="Рисунок 10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51524" y="3291830"/>
            <a:ext cx="554428" cy="4320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1"/>
          <p:cNvSpPr txBox="1"/>
          <p:nvPr/>
        </p:nvSpPr>
        <p:spPr>
          <a:xfrm>
            <a:off x="899596" y="3291830"/>
            <a:ext cx="8136907" cy="4001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Торгово-промышленная палата Республики </a:t>
            </a: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 pitchFamily="34"/>
              </a:rPr>
              <a:t>Коми;</a:t>
            </a:r>
            <a:endParaRPr lang="ru-RU" sz="20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pic>
        <p:nvPicPr>
          <p:cNvPr id="11" name="Рисунок 12"/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251524" y="3867894"/>
            <a:ext cx="554428" cy="4320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4"/>
          <p:cNvSpPr txBox="1"/>
          <p:nvPr/>
        </p:nvSpPr>
        <p:spPr>
          <a:xfrm>
            <a:off x="899596" y="3651870"/>
            <a:ext cx="8136907" cy="10156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Коми Республиканское региональное отделение Общероссийской общественной организации «Деловая Россия</a:t>
            </a:r>
            <a:r>
              <a:rPr lang="ru-RU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 pitchFamily="34"/>
              </a:rPr>
              <a:t>».</a:t>
            </a:r>
            <a:endParaRPr lang="ru-RU" sz="28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9553409"/>
              </p:ext>
            </p:extLst>
          </p:nvPr>
        </p:nvGraphicFramePr>
        <p:xfrm>
          <a:off x="1043608" y="1563638"/>
          <a:ext cx="76328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3"/>
          <p:cNvSpPr/>
          <p:nvPr/>
        </p:nvSpPr>
        <p:spPr>
          <a:xfrm>
            <a:off x="107643" y="87481"/>
            <a:ext cx="9036000" cy="121389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4BCFF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Заключения об оценке регулирующего воздействия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5816" y="131269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Количество заключений об ОРВ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465207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- по состоянию на 20.11.2021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/>
          <p:nvPr/>
        </p:nvSpPr>
        <p:spPr>
          <a:xfrm>
            <a:off x="1" y="130679"/>
            <a:ext cx="9143643" cy="107470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4BCFF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Мнения представителей предпринимательского сообщества учитываются при проведении ОРВ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21190398"/>
              </p:ext>
            </p:extLst>
          </p:nvPr>
        </p:nvGraphicFramePr>
        <p:xfrm>
          <a:off x="899592" y="1347614"/>
          <a:ext cx="7776864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13943" y="47006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*- информация за 10 месяцев 2021</a:t>
            </a:r>
            <a:r>
              <a:rPr lang="ru-RU" dirty="0"/>
              <a:t> </a:t>
            </a:r>
            <a:r>
              <a:rPr lang="ru-RU" dirty="0" smtClean="0"/>
              <a:t>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07507" y="87474"/>
            <a:ext cx="9036493" cy="58477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29CA8C"/>
              </a:gs>
            </a:gsLst>
            <a:lin ang="0"/>
          </a:gradFill>
          <a:ln>
            <a:noFill/>
          </a:ln>
          <a:effectLst>
            <a:outerShdw dir="16200000" algn="tl">
              <a:srgbClr val="94E236"/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</a:rPr>
              <a:t>Участие общественных организаций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14618829"/>
              </p:ext>
            </p:extLst>
          </p:nvPr>
        </p:nvGraphicFramePr>
        <p:xfrm>
          <a:off x="611560" y="555526"/>
          <a:ext cx="820891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48064" y="451596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*- информация за 10 месяцев 2021</a:t>
            </a:r>
            <a:r>
              <a:rPr lang="ru-RU" dirty="0"/>
              <a:t> </a:t>
            </a:r>
            <a:r>
              <a:rPr lang="ru-RU" dirty="0" smtClean="0"/>
              <a:t>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48" t="69700" r="9047" b="20705"/>
          <a:stretch/>
        </p:blipFill>
        <p:spPr bwMode="auto">
          <a:xfrm>
            <a:off x="7391628" y="3592800"/>
            <a:ext cx="1088573" cy="4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8" t="79193" r="6828" b="13482"/>
          <a:stretch/>
        </p:blipFill>
        <p:spPr bwMode="auto">
          <a:xfrm>
            <a:off x="7371859" y="4034923"/>
            <a:ext cx="1314310" cy="37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13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/>
          <p:nvPr/>
        </p:nvSpPr>
        <p:spPr>
          <a:xfrm>
            <a:off x="1" y="130679"/>
            <a:ext cx="9143643" cy="107470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4BCFF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Мнения представителей предпринимательского сообщества учитываются при проведении ОРВ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6268" y="2019349"/>
            <a:ext cx="275428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33%</a:t>
            </a:r>
            <a:endParaRPr lang="ru-RU" sz="11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0548" y="2350209"/>
            <a:ext cx="582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 Gothic" panose="020B0502020202020204" pitchFamily="34" charset="0"/>
              </a:rPr>
              <a:t>всех замечаний и предложений учтено разработчиками при разработке проекта акта</a:t>
            </a:r>
            <a:endParaRPr lang="ru-RU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/>
          <p:nvPr/>
        </p:nvSpPr>
        <p:spPr>
          <a:xfrm>
            <a:off x="854847" y="2684051"/>
            <a:ext cx="8303554" cy="310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lvl="0" algn="just"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неполнота административных </a:t>
            </a:r>
            <a:r>
              <a:rPr lang="ru-RU" sz="14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процедур;</a:t>
            </a:r>
            <a:endParaRPr lang="ru-RU" sz="14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Microsoft YaHei" pitchFamily="2"/>
              <a:cs typeface="Mangal" pitchFamily="2"/>
            </a:endParaRPr>
          </a:p>
        </p:txBody>
      </p:sp>
      <p:pic>
        <p:nvPicPr>
          <p:cNvPr id="19" name="Рисунок 2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0442" y="3007783"/>
            <a:ext cx="431642" cy="323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Овал 14"/>
          <p:cNvSpPr/>
          <p:nvPr/>
        </p:nvSpPr>
        <p:spPr>
          <a:xfrm>
            <a:off x="1057240" y="1249648"/>
            <a:ext cx="792088" cy="79208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3"/>
          <p:cNvSpPr/>
          <p:nvPr/>
        </p:nvSpPr>
        <p:spPr>
          <a:xfrm>
            <a:off x="107643" y="87480"/>
            <a:ext cx="9036000" cy="587624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04BCFF"/>
              </a:gs>
            </a:gsLst>
            <a:lin ang="0"/>
          </a:gradFill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Влияние ОРВ на принятие НПА</a:t>
            </a:r>
          </a:p>
        </p:txBody>
      </p:sp>
      <p:sp>
        <p:nvSpPr>
          <p:cNvPr id="5" name="TextBox 18"/>
          <p:cNvSpPr/>
          <p:nvPr/>
        </p:nvSpPr>
        <p:spPr>
          <a:xfrm>
            <a:off x="1979712" y="1399242"/>
            <a:ext cx="6605927" cy="4682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Отрицательных </a:t>
            </a:r>
            <a:r>
              <a:rPr lang="ru-RU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заключений(11 </a:t>
            </a:r>
            <a:r>
              <a:rPr lang="ru-RU" sz="24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мес. </a:t>
            </a:r>
            <a:r>
              <a:rPr lang="ru-RU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2021)</a:t>
            </a:r>
            <a:endParaRPr lang="ru-RU" sz="24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Microsoft YaHei" pitchFamily="2"/>
              <a:cs typeface="Mangal" pitchFamily="2"/>
            </a:endParaRPr>
          </a:p>
        </p:txBody>
      </p:sp>
      <p:sp>
        <p:nvSpPr>
          <p:cNvPr id="7" name="TextBox 20"/>
          <p:cNvSpPr/>
          <p:nvPr/>
        </p:nvSpPr>
        <p:spPr>
          <a:xfrm>
            <a:off x="854847" y="1163377"/>
            <a:ext cx="1196874" cy="93995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Mangal" pitchFamily="2"/>
              </a:rPr>
              <a:t>8</a:t>
            </a:r>
            <a:endParaRPr lang="ru-RU" sz="5400" b="1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Microsoft YaHei" pitchFamily="2"/>
              <a:cs typeface="Mangal" pitchFamily="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4758" y="537207"/>
            <a:ext cx="9143643" cy="58941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6"/>
          <p:cNvSpPr/>
          <p:nvPr/>
        </p:nvSpPr>
        <p:spPr>
          <a:xfrm>
            <a:off x="847120" y="2041736"/>
            <a:ext cx="6029136" cy="310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lvl="0" algn="just"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Основные причины:</a:t>
            </a:r>
            <a:endParaRPr lang="ru-RU" sz="14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Microsoft YaHei" pitchFamily="2"/>
              <a:cs typeface="Mangal" pitchFamily="2"/>
            </a:endParaRPr>
          </a:p>
        </p:txBody>
      </p:sp>
      <p:pic>
        <p:nvPicPr>
          <p:cNvPr id="23" name="Рисунок 2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5894" y="2277162"/>
            <a:ext cx="431642" cy="32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0442" y="2656617"/>
            <a:ext cx="431642" cy="32373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6"/>
          <p:cNvSpPr/>
          <p:nvPr/>
        </p:nvSpPr>
        <p:spPr>
          <a:xfrm>
            <a:off x="847120" y="2308576"/>
            <a:ext cx="8303554" cy="310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lvl="0" algn="just"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наличие </a:t>
            </a:r>
            <a:r>
              <a:rPr lang="ru-RU" sz="14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в проекте акта положений</a:t>
            </a:r>
            <a:r>
              <a:rPr lang="ru-RU" sz="1400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, вводящих избыточные </a:t>
            </a:r>
            <a:r>
              <a:rPr lang="ru-RU" sz="14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ограничения и издержки;</a:t>
            </a:r>
            <a:endParaRPr lang="ru-RU" sz="14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Microsoft YaHei" pitchFamily="2"/>
              <a:cs typeface="Mangal" pitchFamily="2"/>
            </a:endParaRPr>
          </a:p>
        </p:txBody>
      </p:sp>
      <p:sp>
        <p:nvSpPr>
          <p:cNvPr id="21" name="TextBox 6"/>
          <p:cNvSpPr/>
          <p:nvPr/>
        </p:nvSpPr>
        <p:spPr>
          <a:xfrm>
            <a:off x="848095" y="2995049"/>
            <a:ext cx="8303554" cy="310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lvl="0" algn="just"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отсутствие межведомственного </a:t>
            </a:r>
            <a:r>
              <a:rPr lang="ru-RU" sz="14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взаимодействия;</a:t>
            </a:r>
            <a:endParaRPr lang="ru-RU" sz="14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Microsoft YaHei" pitchFamily="2"/>
              <a:cs typeface="Mangal" pitchFamily="2"/>
            </a:endParaRPr>
          </a:p>
        </p:txBody>
      </p:sp>
      <p:pic>
        <p:nvPicPr>
          <p:cNvPr id="30" name="Рисунок 2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5894" y="3356282"/>
            <a:ext cx="431642" cy="32373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6"/>
          <p:cNvSpPr/>
          <p:nvPr/>
        </p:nvSpPr>
        <p:spPr>
          <a:xfrm>
            <a:off x="854847" y="3356282"/>
            <a:ext cx="8303554" cy="310998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lvl="0" algn="just"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установление сроков, несоответствующих федеральным </a:t>
            </a:r>
            <a:r>
              <a:rPr lang="ru-RU" sz="14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требованиям;</a:t>
            </a:r>
            <a:endParaRPr lang="ru-RU" sz="14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Microsoft YaHei" pitchFamily="2"/>
              <a:cs typeface="Mangal" pitchFamily="2"/>
            </a:endParaRPr>
          </a:p>
        </p:txBody>
      </p:sp>
      <p:sp>
        <p:nvSpPr>
          <p:cNvPr id="18" name="TextBox 6"/>
          <p:cNvSpPr/>
          <p:nvPr/>
        </p:nvSpPr>
        <p:spPr>
          <a:xfrm>
            <a:off x="854847" y="3680014"/>
            <a:ext cx="8303554" cy="75124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lvl="0" algn="just"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dirty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отсутствие оценки дополнительных расходов, возникающих у субъектов правового регулирования, их финансовых рисков, а также прогнозируемых доходов бюджетов различных </a:t>
            </a:r>
            <a:r>
              <a:rPr lang="ru-RU" sz="14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уровней.</a:t>
            </a:r>
            <a:endParaRPr lang="ru-RU" sz="14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  <a:ea typeface="Microsoft YaHei" pitchFamily="2"/>
              <a:cs typeface="Mangal" pitchFamily="2"/>
            </a:endParaRPr>
          </a:p>
        </p:txBody>
      </p:sp>
      <p:pic>
        <p:nvPicPr>
          <p:cNvPr id="20" name="Рисунок 2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5894" y="3832414"/>
            <a:ext cx="431642" cy="323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350</Words>
  <Application>Microsoft Office PowerPoint</Application>
  <PresentationFormat>Экран (16:9)</PresentationFormat>
  <Paragraphs>68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Обычный</vt:lpstr>
      <vt:lpstr>Обычный 1</vt:lpstr>
      <vt:lpstr>Об итогах взаимодействия в рамках проведения процедуры оценки регулирующего воздействия  с организациями, представляющими интересы предпринимательского сообщества в Республике Коми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взаимодействия в рамках проведения процедуры оценки регулирующего воздействия с организациями, представляющими интересы предпринимательского сообщества в Республике Коми</dc:title>
  <dc:creator>Попов Евгений Владимирович</dc:creator>
  <cp:lastModifiedBy>Попов Евгений Владимирович</cp:lastModifiedBy>
  <cp:revision>100</cp:revision>
  <cp:lastPrinted>2021-11-23T06:33:19Z</cp:lastPrinted>
  <dcterms:modified xsi:type="dcterms:W3CDTF">2021-11-25T14:09:38Z</dcterms:modified>
</cp:coreProperties>
</file>