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1"/>
  </p:sldMasterIdLst>
  <p:notesMasterIdLst>
    <p:notesMasterId r:id="rId13"/>
  </p:notesMasterIdLst>
  <p:sldIdLst>
    <p:sldId id="406" r:id="rId2"/>
    <p:sldId id="411" r:id="rId3"/>
    <p:sldId id="391" r:id="rId4"/>
    <p:sldId id="401" r:id="rId5"/>
    <p:sldId id="413" r:id="rId6"/>
    <p:sldId id="399" r:id="rId7"/>
    <p:sldId id="407" r:id="rId8"/>
    <p:sldId id="408" r:id="rId9"/>
    <p:sldId id="409" r:id="rId10"/>
    <p:sldId id="412" r:id="rId11"/>
    <p:sldId id="414" r:id="rId12"/>
  </p:sldIdLst>
  <p:sldSz cx="12192000" cy="6858000"/>
  <p:notesSz cx="6819900" cy="9918700"/>
  <p:embeddedFontLst>
    <p:embeddedFont>
      <p:font typeface="Calibri Light" panose="020F0302020204030204" pitchFamily="34" charset="0"/>
      <p:regular r:id="rId14"/>
      <p:italic r:id="rId15"/>
    </p:embeddedFont>
    <p:embeddedFont>
      <p:font typeface="Muller Medium" charset="-52"/>
      <p:regular r:id="rId16"/>
    </p:embeddedFont>
    <p:embeddedFont>
      <p:font typeface="Muller Bold" charset="-52"/>
      <p:bold r:id="rId17"/>
    </p:embeddedFont>
    <p:embeddedFont>
      <p:font typeface="Roboto Light" panose="020B0604020202020204" charset="0"/>
      <p:regular r:id="rId18"/>
      <p:italic r:id="rId19"/>
    </p:embeddedFont>
    <p:embeddedFont>
      <p:font typeface="Muller Black" charset="-52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rebuchet MS" panose="020B0603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ломийцева Ксения Александровна" initials="ККА" lastIdx="1" clrIdx="0">
    <p:extLst>
      <p:ext uri="{19B8F6BF-5375-455C-9EA6-DF929625EA0E}">
        <p15:presenceInfo xmlns:p15="http://schemas.microsoft.com/office/powerpoint/2012/main" userId="S-1-5-21-1108957177-4200575737-3794611028-48026" providerId="AD"/>
      </p:ext>
    </p:extLst>
  </p:cmAuthor>
  <p:cmAuthor id="2" name="Роман Русаков" initials="РР" lastIdx="1" clrIdx="1">
    <p:extLst>
      <p:ext uri="{19B8F6BF-5375-455C-9EA6-DF929625EA0E}">
        <p15:presenceInfo xmlns:p15="http://schemas.microsoft.com/office/powerpoint/2012/main" userId="Роман Русаков" providerId="None"/>
      </p:ext>
    </p:extLst>
  </p:cmAuthor>
  <p:cmAuthor id="3" name="Дорошенко Анастасия Николаевна" initials="ДАН" lastIdx="1" clrIdx="2">
    <p:extLst>
      <p:ext uri="{19B8F6BF-5375-455C-9EA6-DF929625EA0E}">
        <p15:presenceInfo xmlns:p15="http://schemas.microsoft.com/office/powerpoint/2012/main" userId="S-1-5-21-3131311301-2991779649-3226889198-21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9D6"/>
    <a:srgbClr val="F1F1F1"/>
    <a:srgbClr val="00A5BD"/>
    <a:srgbClr val="00A9B6"/>
    <a:srgbClr val="919697"/>
    <a:srgbClr val="007BC8"/>
    <a:srgbClr val="00B2AA"/>
    <a:srgbClr val="00A7B9"/>
    <a:srgbClr val="009AC4"/>
    <a:srgbClr val="B2E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32625-DFA1-4377-B115-C84C2A53DA23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2E4B6-81E2-43DF-AE82-6A83B5C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1pPr>
    <a:lvl2pPr marL="257149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2pPr>
    <a:lvl3pPr marL="514299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3pPr>
    <a:lvl4pPr marL="771448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4pPr>
    <a:lvl5pPr marL="1028597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5pPr>
    <a:lvl6pPr marL="1285746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6pPr>
    <a:lvl7pPr marL="1542896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7pPr>
    <a:lvl8pPr marL="1800045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8pPr>
    <a:lvl9pPr marL="2057194" algn="l" defTabSz="514299" rtl="0" eaLnBrk="1" latinLnBrk="0" hangingPunct="1">
      <a:defRPr sz="6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470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2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7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">
  <p:cSld name="1_Титу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" y="2212327"/>
            <a:ext cx="12191999" cy="4645675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75" tIns="35438" rIns="70875" bIns="3543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647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3809665" y="5014035"/>
            <a:ext cx="3346395" cy="36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3809668" y="2284376"/>
            <a:ext cx="7172768" cy="2387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98" lvl="0" indent="-304799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sz="4267"/>
            </a:lvl1pPr>
            <a:lvl2pPr marL="1219197" lvl="1" indent="-304799" algn="l">
              <a:spcBef>
                <a:spcPts val="1692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  <a:defRPr/>
            </a:lvl2pPr>
            <a:lvl3pPr marL="1828794" lvl="2" indent="-304799" algn="l">
              <a:spcBef>
                <a:spcPts val="847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marL="2438392" lvl="3" indent="-304799" algn="l">
              <a:spcBef>
                <a:spcPts val="847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marL="3047991" lvl="4" indent="-304799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3657588" lvl="5" indent="-45719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186" lvl="6" indent="-45719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784" lvl="7" indent="-45719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382" lvl="8" indent="-45719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" name="Google Shape;18;p3" descr="head_ground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858" y="0"/>
            <a:ext cx="12188145" cy="221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;p3" descr="for_ppt_mineconom.pdf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533669" y="672290"/>
            <a:ext cx="4801717" cy="1152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695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34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0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03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4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2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5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2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AF944-67FE-4026-8510-BC3962FA1626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906BD-3879-40FE-97E2-0F9BE157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6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creativecommons.org/" TargetMode="External"/><Relationship Id="rId2" Type="http://schemas.openxmlformats.org/officeDocument/2006/relationships/hyperlink" Target="https://stock.adobe.com/ru/fre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stocks.im/" TargetMode="External"/><Relationship Id="rId5" Type="http://schemas.openxmlformats.org/officeDocument/2006/relationships/hyperlink" Target="https://ru.freepik.com/" TargetMode="External"/><Relationship Id="rId4" Type="http://schemas.openxmlformats.org/officeDocument/2006/relationships/hyperlink" Target="https://loon.sit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3;p49">
            <a:extLst>
              <a:ext uri="{FF2B5EF4-FFF2-40B4-BE49-F238E27FC236}">
                <a16:creationId xmlns:a16="http://schemas.microsoft.com/office/drawing/2014/main" id="{498D4324-993B-C24A-B7AA-488BAA41A5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" y="3344186"/>
            <a:ext cx="12191999" cy="11006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lnSpc>
                <a:spcPct val="107000"/>
              </a:lnSpc>
            </a:pPr>
            <a:r>
              <a:rPr lang="ru-RU" sz="3068" b="1" dirty="0" smtClean="0">
                <a:solidFill>
                  <a:schemeClr val="bg1"/>
                </a:solidFill>
                <a:latin typeface="Muller Black" pitchFamily="50" charset="-52"/>
                <a:cs typeface="Trebuchet MS"/>
              </a:rPr>
              <a:t>ТРЕБОВАНИЯ К КОНТЕНТУ </a:t>
            </a:r>
            <a:br>
              <a:rPr lang="ru-RU" sz="3068" b="1" dirty="0" smtClean="0">
                <a:solidFill>
                  <a:schemeClr val="bg1"/>
                </a:solidFill>
                <a:latin typeface="Muller Black" pitchFamily="50" charset="-52"/>
                <a:cs typeface="Trebuchet MS"/>
              </a:rPr>
            </a:br>
            <a:r>
              <a:rPr lang="ru-RU" sz="3068" b="1" dirty="0" smtClean="0">
                <a:solidFill>
                  <a:schemeClr val="bg1"/>
                </a:solidFill>
                <a:latin typeface="Muller Black" pitchFamily="50" charset="-52"/>
                <a:cs typeface="Trebuchet MS"/>
              </a:rPr>
              <a:t>НА ПОРТАЛЕ ORV.GOV.RU</a:t>
            </a:r>
            <a:endParaRPr lang="ru-RU" sz="3068" b="1" dirty="0">
              <a:solidFill>
                <a:schemeClr val="bg1"/>
              </a:solidFill>
              <a:latin typeface="Muller Black" pitchFamily="50" charset="-52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907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6"/>
            <a:ext cx="12191999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302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РАЗДЕЛЫ </a:t>
            </a:r>
            <a:r>
              <a:rPr lang="ru-RU" sz="2302" b="1" dirty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«ОРВ В ЛИЦАХ» И «ЭКСПЕРТНОЕ СООБЩЕСТВО»</a:t>
            </a:r>
            <a:endParaRPr lang="ru-RU" sz="2302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16148" r="20291"/>
          <a:stretch>
            <a:fillRect/>
          </a:stretch>
        </p:blipFill>
        <p:spPr bwMode="auto">
          <a:xfrm>
            <a:off x="87117" y="1078468"/>
            <a:ext cx="5722270" cy="51947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"/>
          <p:cNvSpPr/>
          <p:nvPr/>
        </p:nvSpPr>
        <p:spPr>
          <a:xfrm>
            <a:off x="0" y="698638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519749" y="1078468"/>
            <a:ext cx="74392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В разделе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«ОРВ в лицах»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 публикуется информация о персонах, являющихся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лидерами мнений в регионе, продвигающих институт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 оценки регулирующего воздействия и содействующих развитию системы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ОРВ, ОФВ, экспертизы, ОТ и </a:t>
            </a:r>
            <a:r>
              <a:rPr lang="ru-RU" sz="1600" b="1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ОПОТ</a:t>
            </a:r>
            <a:endParaRPr lang="ru-RU" sz="1600" b="1" dirty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 algn="r">
              <a:buClr>
                <a:srgbClr val="000000"/>
              </a:buClr>
            </a:pPr>
            <a:r>
              <a:rPr lang="ru-RU" sz="1600" i="1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(кол-во </a:t>
            </a:r>
            <a:r>
              <a:rPr lang="ru-RU" sz="1600" i="1" dirty="0">
                <a:latin typeface="Muller Medium" charset="-52"/>
                <a:ea typeface="Calibri"/>
                <a:cs typeface="Times New Roman" panose="02020603050405020304" pitchFamily="18" charset="0"/>
              </a:rPr>
              <a:t>персон до 4-х</a:t>
            </a:r>
            <a:r>
              <a:rPr lang="ru-RU" sz="1600" i="1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. от региона)</a:t>
            </a:r>
            <a:endParaRPr lang="ru-RU" sz="1600" i="1" dirty="0">
              <a:latin typeface="Muller Medium" charset="-52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9749" y="2983733"/>
            <a:ext cx="7439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В разделе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«Экспертное сообщество»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публикуется информация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о всех экспертах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принимающих активное участие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в работе по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ОРВ, ОФВ, экспертизе, ОТ и ОПОТ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 algn="r">
              <a:buClr>
                <a:srgbClr val="000000"/>
              </a:buClr>
            </a:pPr>
            <a:r>
              <a:rPr lang="ru-RU" sz="1600" i="1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(кол-во </a:t>
            </a:r>
            <a:r>
              <a:rPr lang="ru-RU" sz="1600" i="1" dirty="0">
                <a:latin typeface="Muller Medium" charset="-52"/>
                <a:ea typeface="Calibri"/>
                <a:cs typeface="Times New Roman" panose="02020603050405020304" pitchFamily="18" charset="0"/>
              </a:rPr>
              <a:t>персон не </a:t>
            </a:r>
            <a:r>
              <a:rPr lang="ru-RU" sz="1600" i="1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ограничено)</a:t>
            </a:r>
            <a:endParaRPr lang="ru-RU" sz="1600" i="1" dirty="0">
              <a:latin typeface="Muller Medium" charset="-52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0019" y="4873293"/>
            <a:ext cx="6358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О персонах 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сообщаются сведения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: </a:t>
            </a:r>
            <a:endParaRPr lang="ru-RU" sz="1600" dirty="0" smtClean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ФИО;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должность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и название 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организации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;</a:t>
            </a:r>
            <a:endParaRPr lang="ru-RU" sz="1600" dirty="0" smtClean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иография;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описание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заслуг в сфере </a:t>
            </a:r>
            <a:r>
              <a:rPr lang="ru-RU" sz="1600" dirty="0" err="1" smtClean="0">
                <a:latin typeface="Muller Medium" charset="-52"/>
                <a:ea typeface="Calibri"/>
                <a:cs typeface="Times New Roman" panose="02020603050405020304" pitchFamily="18" charset="0"/>
              </a:rPr>
              <a:t>регуляторики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размещение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портрета (поясной план, четкое изображение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)</a:t>
            </a:r>
            <a:endParaRPr lang="ru-RU" sz="1600" dirty="0">
              <a:latin typeface="Muller Medium" charset="-52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10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5702596" y="5238318"/>
            <a:ext cx="86159" cy="1156711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4412958" y="2778841"/>
            <a:ext cx="86159" cy="1156711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4369878" y="1049546"/>
            <a:ext cx="86159" cy="11567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3;p49">
            <a:extLst>
              <a:ext uri="{FF2B5EF4-FFF2-40B4-BE49-F238E27FC236}">
                <a16:creationId xmlns:a16="http://schemas.microsoft.com/office/drawing/2014/main" id="{498D4324-993B-C24A-B7AA-488BAA41A5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144375" y="2189155"/>
            <a:ext cx="12191999" cy="9230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 algn="ctr">
              <a:lnSpc>
                <a:spcPct val="107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Muller Black" pitchFamily="50" charset="-52"/>
                <a:cs typeface="Trebuchet MS"/>
              </a:rPr>
              <a:t>СПАСИБО ЗА ВНИМАНИЕ!</a:t>
            </a:r>
          </a:p>
          <a:p>
            <a:pPr marL="0" indent="0" algn="ctr">
              <a:lnSpc>
                <a:spcPct val="107000"/>
              </a:lnSpc>
            </a:pPr>
            <a:endParaRPr lang="ru-RU" sz="1400" b="1" dirty="0" smtClean="0">
              <a:solidFill>
                <a:schemeClr val="bg1"/>
              </a:solidFill>
              <a:latin typeface="Muller Black" pitchFamily="50" charset="-52"/>
              <a:cs typeface="Trebuchet MS"/>
            </a:endParaRPr>
          </a:p>
          <a:p>
            <a:pPr marL="0" indent="0" algn="ctr">
              <a:lnSpc>
                <a:spcPct val="107000"/>
              </a:lnSpc>
            </a:pPr>
            <a:r>
              <a:rPr lang="ru-RU" sz="2400" dirty="0" smtClean="0">
                <a:solidFill>
                  <a:schemeClr val="bg1"/>
                </a:solidFill>
                <a:latin typeface="Muller Medium" charset="-52"/>
                <a:cs typeface="Trebuchet MS"/>
              </a:rPr>
              <a:t>В случае возникновения трудностей,</a:t>
            </a:r>
            <a:br>
              <a:rPr lang="ru-RU" sz="2400" dirty="0" smtClean="0">
                <a:solidFill>
                  <a:schemeClr val="bg1"/>
                </a:solidFill>
                <a:latin typeface="Muller Medium" charset="-52"/>
                <a:cs typeface="Trebuchet MS"/>
              </a:rPr>
            </a:br>
            <a:r>
              <a:rPr lang="ru-RU" sz="2400" dirty="0" smtClean="0">
                <a:solidFill>
                  <a:schemeClr val="bg1"/>
                </a:solidFill>
                <a:latin typeface="Muller Medium" charset="-52"/>
                <a:cs typeface="Trebuchet MS"/>
              </a:rPr>
              <a:t> на ваши вопросы всегда готов ответить ответственный сотрудник Минэкономразвития России</a:t>
            </a:r>
          </a:p>
          <a:p>
            <a:pPr marL="0" indent="0" algn="ctr">
              <a:lnSpc>
                <a:spcPct val="107000"/>
              </a:lnSpc>
            </a:pPr>
            <a:endParaRPr lang="ru-RU" sz="2400" dirty="0">
              <a:solidFill>
                <a:schemeClr val="bg1"/>
              </a:solidFill>
              <a:latin typeface="Muller Medium" charset="-52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5624" y="4677191"/>
            <a:ext cx="6079958" cy="189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68" b="1" dirty="0">
                <a:solidFill>
                  <a:schemeClr val="bg1"/>
                </a:solidFill>
                <a:latin typeface="Muller Medium" charset="-52"/>
                <a:cs typeface="Trebuchet MS"/>
              </a:rPr>
              <a:t>Цивун Ольга </a:t>
            </a:r>
            <a:r>
              <a:rPr lang="ru-RU" sz="3068" b="1" dirty="0" smtClean="0">
                <a:solidFill>
                  <a:schemeClr val="bg1"/>
                </a:solidFill>
                <a:latin typeface="Muller Medium" charset="-52"/>
                <a:cs typeface="Trebuchet MS"/>
              </a:rPr>
              <a:t>Валерьевна</a:t>
            </a:r>
          </a:p>
          <a:p>
            <a:pPr algn="ctr"/>
            <a:endParaRPr lang="ru-RU" sz="3068" dirty="0">
              <a:solidFill>
                <a:schemeClr val="bg1"/>
              </a:solidFill>
              <a:latin typeface="Muller Medium" charset="-52"/>
              <a:cs typeface="Trebuchet MS"/>
            </a:endParaRP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Muller Medium" charset="-52"/>
                <a:cs typeface="Trebuchet MS"/>
              </a:rPr>
              <a:t>8 (495) 870-87-00 доб. 2635</a:t>
            </a:r>
          </a:p>
          <a:p>
            <a:pPr algn="ctr"/>
            <a:r>
              <a:rPr lang="en-US" sz="2800" dirty="0" err="1">
                <a:solidFill>
                  <a:schemeClr val="bg1"/>
                </a:solidFill>
                <a:latin typeface="Muller Medium" charset="-52"/>
                <a:cs typeface="Trebuchet MS"/>
              </a:rPr>
              <a:t>TsivunOV@economy</a:t>
            </a:r>
            <a:r>
              <a:rPr lang="ru-RU" sz="2800" dirty="0">
                <a:solidFill>
                  <a:schemeClr val="bg1"/>
                </a:solidFill>
                <a:latin typeface="Muller Medium" charset="-52"/>
                <a:cs typeface="Trebuchet MS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Muller Medium" charset="-52"/>
                <a:cs typeface="Trebuchet MS"/>
              </a:rPr>
              <a:t>gov</a:t>
            </a:r>
            <a:r>
              <a:rPr lang="ru-RU" sz="2800" dirty="0">
                <a:solidFill>
                  <a:schemeClr val="bg1"/>
                </a:solidFill>
                <a:latin typeface="Muller Medium" charset="-52"/>
                <a:cs typeface="Trebuchet MS"/>
              </a:rPr>
              <a:t>.</a:t>
            </a:r>
            <a:r>
              <a:rPr lang="en-US" sz="2800" dirty="0">
                <a:solidFill>
                  <a:schemeClr val="bg1"/>
                </a:solidFill>
                <a:latin typeface="Muller Medium" charset="-52"/>
                <a:cs typeface="Trebuchet MS"/>
              </a:rPr>
              <a:t>ru</a:t>
            </a:r>
            <a:endParaRPr lang="ru-RU" sz="2800" dirty="0">
              <a:solidFill>
                <a:schemeClr val="bg1"/>
              </a:solidFill>
              <a:latin typeface="Muller Medium" charset="-52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162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6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400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ОБЩИЕ ТРЕБОВАНИЯ</a:t>
            </a:r>
            <a:endParaRPr lang="ru-RU" sz="2400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sp>
        <p:nvSpPr>
          <p:cNvPr id="5" name="Прямоугольник"/>
          <p:cNvSpPr/>
          <p:nvPr/>
        </p:nvSpPr>
        <p:spPr>
          <a:xfrm>
            <a:off x="0" y="698638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2789" y="1813903"/>
            <a:ext cx="4650120" cy="18374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При подготовке публикации на портале рекомендуется использовать </a:t>
            </a:r>
            <a:r>
              <a:rPr lang="ru-RU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публицистический и деловой стили изложения </a:t>
            </a:r>
            <a:r>
              <a:rPr lang="ru-RU" b="1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информации</a:t>
            </a:r>
            <a:endParaRPr lang="ru-RU" b="1" dirty="0" smtClean="0">
              <a:solidFill>
                <a:schemeClr val="tx1"/>
              </a:solidFill>
              <a:latin typeface="Muller Medium" charset="-52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tx1"/>
              </a:solidFill>
              <a:latin typeface="Muller Medium" charset="-52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Muller Medium" charset="-52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Тон </a:t>
            </a:r>
            <a:r>
              <a:rPr lang="ru-RU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публикаций должен быть </a:t>
            </a:r>
            <a:r>
              <a:rPr lang="ru-RU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нейтральный, содержание не содержать критических </a:t>
            </a:r>
            <a:r>
              <a:rPr lang="ru-RU" b="1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суждений</a:t>
            </a:r>
            <a:endParaRPr lang="ru-RU" b="1" dirty="0">
              <a:solidFill>
                <a:schemeClr val="tx1"/>
              </a:solidFill>
              <a:latin typeface="Muller Medium" charset="-52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17323" y="4457355"/>
            <a:ext cx="5451383" cy="13467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Не допускается опубликование текста со стилистическими, грамматическими и пунктуационными ошибками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2789" y="4456270"/>
            <a:ext cx="4650120" cy="13239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Информация, размещаемая в тексте публикации, должна быть </a:t>
            </a:r>
            <a:r>
              <a:rPr lang="ru-RU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понятной, актуальной, полной и </a:t>
            </a:r>
            <a:r>
              <a:rPr lang="ru-RU" b="1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достоверной</a:t>
            </a:r>
            <a:endParaRPr lang="ru-RU" b="1" dirty="0">
              <a:solidFill>
                <a:schemeClr val="tx1"/>
              </a:solidFill>
              <a:latin typeface="Muller Medium" charset="-52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89939" y="1295878"/>
            <a:ext cx="6223854" cy="217630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5000">
                <a:schemeClr val="accent1">
                  <a:lumMod val="45000"/>
                  <a:lumOff val="5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При повторном </a:t>
            </a:r>
            <a:r>
              <a:rPr lang="ru-RU" sz="20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опубликовании контента без учета замечаний модератора публикация </a:t>
            </a:r>
            <a:r>
              <a:rPr lang="ru-RU" sz="20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может быть удалена</a:t>
            </a:r>
          </a:p>
        </p:txBody>
      </p:sp>
      <p:sp>
        <p:nvSpPr>
          <p:cNvPr id="12" name="Пятиугольник 11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2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" t="6794" r="73151" b="83902"/>
          <a:stretch/>
        </p:blipFill>
        <p:spPr>
          <a:xfrm>
            <a:off x="6017115" y="3017582"/>
            <a:ext cx="5251798" cy="11211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5729031" y="4626166"/>
            <a:ext cx="84673" cy="966628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81966" y="4626166"/>
            <a:ext cx="83611" cy="966628"/>
          </a:xfrm>
          <a:prstGeom prst="rect">
            <a:avLst/>
          </a:prstGeom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81265" y="1561311"/>
            <a:ext cx="72000" cy="966628"/>
          </a:xfrm>
          <a:prstGeom prst="rect">
            <a:avLst/>
          </a:prstGeom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88449" y="3173508"/>
            <a:ext cx="77127" cy="809282"/>
          </a:xfrm>
          <a:prstGeom prst="rect">
            <a:avLst/>
          </a:prstGeom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7285301" y="3457558"/>
            <a:ext cx="2433129" cy="666531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357779" y="1162546"/>
            <a:ext cx="356889" cy="2031325"/>
          </a:xfrm>
          <a:prstGeom prst="roundRect">
            <a:avLst/>
          </a:prstGeom>
          <a:solidFill>
            <a:srgbClr val="0070C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780788" y="1162545"/>
            <a:ext cx="343560" cy="2031325"/>
          </a:xfrm>
          <a:prstGeom prst="round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6"/>
            <a:ext cx="12191999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494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ТРЕБОВАНИЯ К ТЕКСТУ</a:t>
            </a:r>
            <a:endParaRPr lang="ru-RU" sz="2494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sp>
        <p:nvSpPr>
          <p:cNvPr id="17" name="Прямоугольник"/>
          <p:cNvSpPr/>
          <p:nvPr/>
        </p:nvSpPr>
        <p:spPr>
          <a:xfrm>
            <a:off x="0" y="698638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4785318" y="1319358"/>
            <a:ext cx="37190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Д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ля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форматирования и выделения текста должны использоваться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средства редактора,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 а не включение режима «CAPS LOCK» и специальные символы, написанные </a:t>
            </a:r>
            <a:r>
              <a:rPr lang="en-US" sz="1600" dirty="0" smtClean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/>
            </a:r>
            <a:br>
              <a:rPr lang="en-US" sz="1600" dirty="0" smtClean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</a:b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«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в р а з р я д к у»</a:t>
            </a:r>
            <a:endParaRPr lang="ru-RU" sz="1600" dirty="0">
              <a:latin typeface="Muller Medium" charset="-52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0386" y="4222102"/>
            <a:ext cx="32311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Н</a:t>
            </a:r>
            <a:r>
              <a:rPr lang="ru-RU" sz="1600" b="1" dirty="0" smtClean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едопустимость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повторяющихся, засоряющих и не относящихся </a:t>
            </a:r>
          </a:p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к разделу тем контента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5549" y="1319358"/>
            <a:ext cx="3082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Полезность и уместность контента для целевых аудиторий, его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соответствие лексике целевой аудитории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, а также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  <a:sym typeface="Open Sans"/>
              </a:rPr>
              <a:t>адекватная объемность и понятность</a:t>
            </a:r>
            <a:endParaRPr lang="ru-RU" sz="1600" b="1" dirty="0">
              <a:latin typeface="Muller Medium" charset="-52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3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8720" y="1174794"/>
            <a:ext cx="356889" cy="2031325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8720" y="3868164"/>
            <a:ext cx="356889" cy="2031325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70841" y="3868163"/>
            <a:ext cx="356889" cy="2031325"/>
          </a:xfrm>
          <a:prstGeom prst="roundRect">
            <a:avLst/>
          </a:prstGeom>
          <a:solidFill>
            <a:srgbClr val="0070C0">
              <a:alpha val="1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776508" y="3868160"/>
            <a:ext cx="343560" cy="2031325"/>
          </a:xfrm>
          <a:prstGeom prst="roundRect">
            <a:avLst/>
          </a:prstGeom>
          <a:solidFill>
            <a:srgbClr val="4BACC6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297795" y="4145160"/>
            <a:ext cx="2563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оответствие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материалов законодательству 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РФ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, использование понятий</a:t>
            </a:r>
            <a:endParaRPr lang="ru-RU" sz="1600" dirty="0">
              <a:latin typeface="Muller Medium" charset="-52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3749" y="4140319"/>
            <a:ext cx="3560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Недопустимость высказываний,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 оскорбляющих честь и достоинство (страны, организации, человека) и ненормативной лексики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179863" y="1305424"/>
            <a:ext cx="2921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ри 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оформлении контента следует придерживаться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единого стиля форматирования и цветовой гаммы</a:t>
            </a:r>
          </a:p>
        </p:txBody>
      </p:sp>
    </p:spTree>
    <p:extLst>
      <p:ext uri="{BB962C8B-B14F-4D97-AF65-F5344CB8AC3E}">
        <p14:creationId xmlns:p14="http://schemas.microsoft.com/office/powerpoint/2010/main" val="7878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6"/>
            <a:ext cx="12191999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494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ТРЕБОВАНИЯ К ИЗОБРАЖЕНИЯМ</a:t>
            </a:r>
            <a:endParaRPr lang="ru-RU" sz="2494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sp>
        <p:nvSpPr>
          <p:cNvPr id="17" name="object 49">
            <a:extLst>
              <a:ext uri="{FF2B5EF4-FFF2-40B4-BE49-F238E27FC236}">
                <a16:creationId xmlns:a16="http://schemas.microsoft.com/office/drawing/2014/main" id="{A85EA27F-7F23-468F-8BA4-A09F5BAFD49D}"/>
              </a:ext>
            </a:extLst>
          </p:cNvPr>
          <p:cNvSpPr/>
          <p:nvPr/>
        </p:nvSpPr>
        <p:spPr>
          <a:xfrm>
            <a:off x="598704" y="1727625"/>
            <a:ext cx="5383170" cy="473321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Разрешение фотографии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не менее 300 </a:t>
            </a:r>
            <a:r>
              <a:rPr lang="ru-RU" sz="1600" b="1" dirty="0" err="1" smtClean="0">
                <a:latin typeface="Muller Medium" charset="-52"/>
                <a:ea typeface="Calibri"/>
                <a:cs typeface="Times New Roman" panose="02020603050405020304" pitchFamily="18" charset="0"/>
              </a:rPr>
              <a:t>dpi</a:t>
            </a:r>
            <a:endParaRPr lang="ru-RU" sz="1600" b="1" dirty="0" smtClean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endParaRPr lang="ru-RU" sz="1600" dirty="0" smtClean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Фотография на обложке (главная)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должна соответствовать данным</a:t>
            </a: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, указанным в 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карточке</a:t>
            </a:r>
          </a:p>
          <a:p>
            <a:pPr>
              <a:buClr>
                <a:srgbClr val="000000"/>
              </a:buClr>
            </a:pPr>
            <a:endParaRPr lang="ru-RU" sz="1600" dirty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Фотографии должны быть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четкие, цветные и высокого качества </a:t>
            </a:r>
            <a:endParaRPr lang="ru-RU" sz="1600" b="1" dirty="0" smtClean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endParaRPr lang="ru-RU" sz="1600" dirty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Избегайте схематических </a:t>
            </a:r>
            <a:r>
              <a:rPr lang="ru-RU" sz="1600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изображений</a:t>
            </a:r>
          </a:p>
          <a:p>
            <a:pPr>
              <a:buClr>
                <a:srgbClr val="000000"/>
              </a:buClr>
            </a:pPr>
            <a:endParaRPr lang="ru-RU" sz="1600" dirty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Используемое изображение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не должно нарушать авторских </a:t>
            </a:r>
            <a:r>
              <a:rPr lang="ru-RU" sz="1600" b="1" dirty="0" smtClean="0">
                <a:latin typeface="Muller Medium" charset="-52"/>
                <a:ea typeface="Calibri"/>
                <a:cs typeface="Times New Roman" panose="02020603050405020304" pitchFamily="18" charset="0"/>
              </a:rPr>
              <a:t>прав</a:t>
            </a:r>
          </a:p>
          <a:p>
            <a:pPr>
              <a:buClr>
                <a:srgbClr val="000000"/>
              </a:buClr>
            </a:pPr>
            <a:endParaRPr lang="ru-RU" sz="1600" dirty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r>
              <a:rPr lang="ru-RU" sz="1600" dirty="0">
                <a:latin typeface="Muller Medium" charset="-52"/>
                <a:ea typeface="Calibri"/>
                <a:cs typeface="Times New Roman" panose="02020603050405020304" pitchFamily="18" charset="0"/>
              </a:rPr>
              <a:t>Следите за тем, чтобы изображения </a:t>
            </a:r>
            <a:r>
              <a:rPr lang="ru-RU" sz="1600" b="1" dirty="0">
                <a:latin typeface="Muller Medium" charset="-52"/>
                <a:ea typeface="Calibri"/>
                <a:cs typeface="Times New Roman" panose="02020603050405020304" pitchFamily="18" charset="0"/>
              </a:rPr>
              <a:t>соответствовали общей стилистике портала</a:t>
            </a:r>
            <a:endParaRPr lang="en-US" sz="1600" b="1" dirty="0">
              <a:latin typeface="Muller Medium" charset="-52"/>
              <a:ea typeface="Calibri"/>
              <a:cs typeface="Times New Roman" panose="02020603050405020304" pitchFamily="18" charset="0"/>
            </a:endParaRPr>
          </a:p>
          <a:p>
            <a:pPr>
              <a:buClr>
                <a:srgbClr val="000000"/>
              </a:buClr>
            </a:pPr>
            <a:endParaRPr lang="en-US" sz="1600" dirty="0">
              <a:latin typeface="Muller Medium" charset="-52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"/>
          <p:cNvSpPr/>
          <p:nvPr/>
        </p:nvSpPr>
        <p:spPr>
          <a:xfrm>
            <a:off x="-2" y="710696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4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77" y="945724"/>
            <a:ext cx="1649146" cy="103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27" y="2148785"/>
            <a:ext cx="1690045" cy="10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27" y="3303171"/>
            <a:ext cx="1723574" cy="11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398" y="5739164"/>
            <a:ext cx="1632582" cy="92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27" y="4626859"/>
            <a:ext cx="1703124" cy="92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10" y="2127596"/>
            <a:ext cx="1609334" cy="102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76" y="3216183"/>
            <a:ext cx="1868090" cy="124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25" y="928285"/>
            <a:ext cx="1420432" cy="105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3642" r="3500" b="1656"/>
          <a:stretch>
            <a:fillRect/>
          </a:stretch>
        </p:blipFill>
        <p:spPr bwMode="auto">
          <a:xfrm>
            <a:off x="6579819" y="5820506"/>
            <a:ext cx="1488647" cy="100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" r="-2046" b="9125"/>
          <a:stretch>
            <a:fillRect/>
          </a:stretch>
        </p:blipFill>
        <p:spPr bwMode="auto">
          <a:xfrm>
            <a:off x="6579819" y="4712915"/>
            <a:ext cx="1313038" cy="83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241815" y="2127596"/>
            <a:ext cx="356889" cy="3611568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 rot="5400000" flipH="1">
            <a:off x="8752749" y="2143619"/>
            <a:ext cx="57972" cy="989529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 rot="5400000" flipH="1">
            <a:off x="8752748" y="1006679"/>
            <a:ext cx="57972" cy="989529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 rot="5400000" flipH="1">
            <a:off x="8752747" y="3412505"/>
            <a:ext cx="57972" cy="989529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 rot="5400000" flipH="1">
            <a:off x="8752747" y="4637750"/>
            <a:ext cx="57972" cy="989529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 rot="5400000" flipH="1">
            <a:off x="8752746" y="5818330"/>
            <a:ext cx="57972" cy="989529"/>
          </a:xfrm>
          <a:prstGeom prst="roundRect">
            <a:avLst/>
          </a:prstGeom>
          <a:solidFill>
            <a:srgbClr val="B2E7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4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49">
            <a:extLst>
              <a:ext uri="{FF2B5EF4-FFF2-40B4-BE49-F238E27FC236}">
                <a16:creationId xmlns:a16="http://schemas.microsoft.com/office/drawing/2014/main" id="{A85EA27F-7F23-468F-8BA4-A09F5BAFD49D}"/>
              </a:ext>
            </a:extLst>
          </p:cNvPr>
          <p:cNvSpPr/>
          <p:nvPr/>
        </p:nvSpPr>
        <p:spPr>
          <a:xfrm>
            <a:off x="8211822" y="1601200"/>
            <a:ext cx="3640855" cy="2849565"/>
          </a:xfrm>
          <a:custGeom>
            <a:avLst/>
            <a:gdLst/>
            <a:ahLst/>
            <a:cxnLst/>
            <a:rect l="l" t="t" r="r" b="b"/>
            <a:pathLst>
              <a:path w="3427729" h="2936875">
                <a:moveTo>
                  <a:pt x="0" y="2936747"/>
                </a:moveTo>
                <a:lnTo>
                  <a:pt x="3427476" y="2936747"/>
                </a:lnTo>
                <a:lnTo>
                  <a:pt x="3427476" y="0"/>
                </a:lnTo>
                <a:lnTo>
                  <a:pt x="0" y="0"/>
                </a:lnTo>
                <a:lnTo>
                  <a:pt x="0" y="293674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647"/>
          </a:p>
        </p:txBody>
      </p:sp>
      <p:sp>
        <p:nvSpPr>
          <p:cNvPr id="21" name="object 27"/>
          <p:cNvSpPr/>
          <p:nvPr/>
        </p:nvSpPr>
        <p:spPr>
          <a:xfrm>
            <a:off x="8184805" y="1187426"/>
            <a:ext cx="3694888" cy="452690"/>
          </a:xfrm>
          <a:prstGeom prst="roundRect">
            <a:avLst/>
          </a:prstGeom>
          <a:solidFill>
            <a:srgbClr val="4489D6"/>
          </a:solidFill>
        </p:spPr>
        <p:txBody>
          <a:bodyPr wrap="square" lIns="0" tIns="0" rIns="0" bIns="0" rtlCol="0"/>
          <a:lstStyle/>
          <a:p>
            <a:endParaRPr sz="1150" dirty="0"/>
          </a:p>
        </p:txBody>
      </p:sp>
      <p:sp>
        <p:nvSpPr>
          <p:cNvPr id="80" name="object 49">
            <a:extLst>
              <a:ext uri="{FF2B5EF4-FFF2-40B4-BE49-F238E27FC236}">
                <a16:creationId xmlns:a16="http://schemas.microsoft.com/office/drawing/2014/main" id="{A85EA27F-7F23-468F-8BA4-A09F5BAFD49D}"/>
              </a:ext>
            </a:extLst>
          </p:cNvPr>
          <p:cNvSpPr/>
          <p:nvPr/>
        </p:nvSpPr>
        <p:spPr>
          <a:xfrm>
            <a:off x="4320680" y="1578126"/>
            <a:ext cx="3640855" cy="3174338"/>
          </a:xfrm>
          <a:custGeom>
            <a:avLst/>
            <a:gdLst/>
            <a:ahLst/>
            <a:cxnLst/>
            <a:rect l="l" t="t" r="r" b="b"/>
            <a:pathLst>
              <a:path w="3427729" h="2936875">
                <a:moveTo>
                  <a:pt x="0" y="2936747"/>
                </a:moveTo>
                <a:lnTo>
                  <a:pt x="3427476" y="2936747"/>
                </a:lnTo>
                <a:lnTo>
                  <a:pt x="3427476" y="0"/>
                </a:lnTo>
                <a:lnTo>
                  <a:pt x="0" y="0"/>
                </a:lnTo>
                <a:lnTo>
                  <a:pt x="0" y="293674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647"/>
          </a:p>
        </p:txBody>
      </p:sp>
      <p:sp>
        <p:nvSpPr>
          <p:cNvPr id="20" name="object 27"/>
          <p:cNvSpPr/>
          <p:nvPr/>
        </p:nvSpPr>
        <p:spPr>
          <a:xfrm>
            <a:off x="4286788" y="1191139"/>
            <a:ext cx="3694888" cy="452690"/>
          </a:xfrm>
          <a:prstGeom prst="roundRect">
            <a:avLst/>
          </a:prstGeom>
          <a:solidFill>
            <a:srgbClr val="4489D6"/>
          </a:solidFill>
        </p:spPr>
        <p:txBody>
          <a:bodyPr wrap="square" lIns="0" tIns="0" rIns="0" bIns="0" rtlCol="0"/>
          <a:lstStyle/>
          <a:p>
            <a:endParaRPr sz="115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6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400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ИСТОЧНИКИ ИЗОБРАЖЕНИЙ</a:t>
            </a:r>
            <a:endParaRPr lang="ru-RU" sz="2400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sp>
        <p:nvSpPr>
          <p:cNvPr id="5" name="Прямоугольник"/>
          <p:cNvSpPr/>
          <p:nvPr/>
        </p:nvSpPr>
        <p:spPr>
          <a:xfrm>
            <a:off x="4" y="717361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" name="object 49">
            <a:extLst>
              <a:ext uri="{FF2B5EF4-FFF2-40B4-BE49-F238E27FC236}">
                <a16:creationId xmlns:a16="http://schemas.microsoft.com/office/drawing/2014/main" id="{A85EA27F-7F23-468F-8BA4-A09F5BAFD49D}"/>
              </a:ext>
            </a:extLst>
          </p:cNvPr>
          <p:cNvSpPr/>
          <p:nvPr/>
        </p:nvSpPr>
        <p:spPr>
          <a:xfrm>
            <a:off x="404810" y="1491705"/>
            <a:ext cx="3593522" cy="4073509"/>
          </a:xfrm>
          <a:custGeom>
            <a:avLst/>
            <a:gdLst/>
            <a:ahLst/>
            <a:cxnLst/>
            <a:rect l="l" t="t" r="r" b="b"/>
            <a:pathLst>
              <a:path w="3427729" h="2936875">
                <a:moveTo>
                  <a:pt x="0" y="2936747"/>
                </a:moveTo>
                <a:lnTo>
                  <a:pt x="3427476" y="2936747"/>
                </a:lnTo>
                <a:lnTo>
                  <a:pt x="3427476" y="0"/>
                </a:lnTo>
                <a:lnTo>
                  <a:pt x="0" y="0"/>
                </a:lnTo>
                <a:lnTo>
                  <a:pt x="0" y="293674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647"/>
          </a:p>
        </p:txBody>
      </p:sp>
      <p:sp>
        <p:nvSpPr>
          <p:cNvPr id="44" name="object 27"/>
          <p:cNvSpPr/>
          <p:nvPr/>
        </p:nvSpPr>
        <p:spPr>
          <a:xfrm>
            <a:off x="361754" y="1179774"/>
            <a:ext cx="3694888" cy="452690"/>
          </a:xfrm>
          <a:prstGeom prst="roundRect">
            <a:avLst/>
          </a:prstGeom>
          <a:solidFill>
            <a:srgbClr val="4489D6"/>
          </a:solidFill>
        </p:spPr>
        <p:txBody>
          <a:bodyPr wrap="square" lIns="0" tIns="0" rIns="0" bIns="0" rtlCol="0"/>
          <a:lstStyle/>
          <a:p>
            <a:endParaRPr sz="115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25311" y="1232284"/>
            <a:ext cx="2167775" cy="27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4"/>
              </a:spcAft>
              <a:buClr>
                <a:srgbClr val="0060A2"/>
              </a:buClr>
            </a:pPr>
            <a:r>
              <a:rPr lang="en-US" b="1" spc="-20" dirty="0" smtClean="0">
                <a:solidFill>
                  <a:schemeClr val="bg1"/>
                </a:solidFill>
                <a:latin typeface="Muller Bold" charset="-52"/>
                <a:cs typeface="Arial" panose="020B0604020202020204" pitchFamily="34" charset="0"/>
              </a:rPr>
              <a:t>Adobe Stock</a:t>
            </a:r>
            <a:r>
              <a:rPr lang="ru-RU" b="1" spc="-20" dirty="0" smtClean="0">
                <a:solidFill>
                  <a:schemeClr val="bg1"/>
                </a:solidFill>
                <a:latin typeface="Muller Bold" charset="-52"/>
                <a:cs typeface="Arial" panose="020B0604020202020204" pitchFamily="34" charset="0"/>
              </a:rPr>
              <a:t> </a:t>
            </a:r>
            <a:endParaRPr lang="ru-RU" b="1" spc="-20" dirty="0">
              <a:solidFill>
                <a:schemeClr val="bg1"/>
              </a:solidFill>
              <a:latin typeface="Muller Bold" charset="-52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810" y="1707504"/>
            <a:ext cx="357654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uller Medium" charset="-52"/>
              </a:rPr>
              <a:t>Официальный </a:t>
            </a:r>
            <a:r>
              <a:rPr lang="ru-RU" sz="1400" dirty="0" smtClean="0">
                <a:latin typeface="Muller Medium" charset="-52"/>
              </a:rPr>
              <a:t>фотобанк </a:t>
            </a:r>
            <a:r>
              <a:rPr lang="ru-RU" sz="1400" dirty="0" err="1" smtClean="0">
                <a:latin typeface="Muller Medium" charset="-52"/>
              </a:rPr>
              <a:t>Адоба</a:t>
            </a:r>
            <a:r>
              <a:rPr lang="ru-RU" sz="1400" dirty="0" smtClean="0">
                <a:latin typeface="Muller Medium" charset="-52"/>
              </a:rPr>
              <a:t> позволяет найти современные изображения  бесплатно! Сервис работает в том числе и на русском </a:t>
            </a:r>
            <a:r>
              <a:rPr lang="ru-RU" sz="1400" dirty="0" smtClean="0">
                <a:latin typeface="Muller Medium" charset="-52"/>
              </a:rPr>
              <a:t>языке</a:t>
            </a:r>
            <a:endParaRPr lang="ru-RU" sz="1400" dirty="0">
              <a:latin typeface="Muller Medium" charset="-52"/>
              <a:hlinkClick r:id="rId2"/>
            </a:endParaRPr>
          </a:p>
          <a:p>
            <a:endParaRPr lang="ru-RU" sz="1400" dirty="0" smtClean="0">
              <a:latin typeface="Muller Medium" charset="-52"/>
              <a:hlinkClick r:id="rId2"/>
            </a:endParaRPr>
          </a:p>
          <a:p>
            <a:pPr algn="ctr"/>
            <a:r>
              <a:rPr lang="ru-RU" b="1" u="sng" dirty="0">
                <a:hlinkClick r:id="rId2"/>
              </a:rPr>
              <a:t>https://stock.adobe.com/ru/free</a:t>
            </a:r>
            <a:endParaRPr lang="ru-RU" b="1" u="sng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5010075" y="1241300"/>
            <a:ext cx="2167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4"/>
              </a:spcAft>
              <a:buClr>
                <a:srgbClr val="0060A2"/>
              </a:buClr>
            </a:pPr>
            <a:r>
              <a:rPr lang="en-US" b="1" spc="-20" dirty="0">
                <a:solidFill>
                  <a:schemeClr val="bg1"/>
                </a:solidFill>
                <a:latin typeface="Muller Bold" charset="-52"/>
                <a:cs typeface="Arial" panose="020B0604020202020204" pitchFamily="34" charset="0"/>
              </a:rPr>
              <a:t>CC Search </a:t>
            </a:r>
            <a:endParaRPr lang="ru-RU" b="1" spc="-20" dirty="0">
              <a:solidFill>
                <a:schemeClr val="bg1"/>
              </a:solidFill>
              <a:latin typeface="Muller Bold" charset="-52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211503" y="1707504"/>
            <a:ext cx="39048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uller Medium" charset="-52"/>
              </a:rPr>
              <a:t>Официальный поисковик </a:t>
            </a:r>
            <a:r>
              <a:rPr lang="ru-RU" sz="1400" dirty="0" smtClean="0">
                <a:latin typeface="Muller Medium" charset="-52"/>
              </a:rPr>
              <a:t>организации, </a:t>
            </a:r>
            <a:r>
              <a:rPr lang="ru-RU" sz="1400" dirty="0">
                <a:latin typeface="Muller Medium" charset="-52"/>
              </a:rPr>
              <a:t>которая разрабатывает открытые лицензии для </a:t>
            </a:r>
            <a:r>
              <a:rPr lang="ru-RU" sz="1400" dirty="0" smtClean="0">
                <a:latin typeface="Muller Medium" charset="-52"/>
              </a:rPr>
              <a:t>изображений</a:t>
            </a:r>
          </a:p>
          <a:p>
            <a:pPr algn="ctr"/>
            <a:endParaRPr lang="ru-RU" sz="1400" dirty="0">
              <a:latin typeface="Muller Medium" charset="-52"/>
            </a:endParaRPr>
          </a:p>
          <a:p>
            <a:pPr algn="ctr"/>
            <a:endParaRPr lang="ru-RU" sz="1400" dirty="0" smtClean="0">
              <a:latin typeface="Muller Medium" charset="-52"/>
            </a:endParaRPr>
          </a:p>
          <a:p>
            <a:pPr algn="ctr"/>
            <a:endParaRPr lang="ru-RU" sz="1400" dirty="0" smtClean="0">
              <a:latin typeface="Muller Medium" charset="-52"/>
            </a:endParaRPr>
          </a:p>
          <a:p>
            <a:pPr algn="ctr"/>
            <a:r>
              <a:rPr lang="ru-RU" b="1" u="sng" dirty="0">
                <a:hlinkClick r:id="rId3"/>
              </a:rPr>
              <a:t>https://search.creativecommons.org/</a:t>
            </a:r>
            <a:endParaRPr lang="ru-RU" b="1" u="sng" dirty="0"/>
          </a:p>
          <a:p>
            <a:pPr algn="ctr"/>
            <a:endParaRPr lang="ru-RU" sz="1400" dirty="0">
              <a:latin typeface="Muller Medium" charset="-52"/>
            </a:endParaRPr>
          </a:p>
        </p:txBody>
      </p:sp>
      <p:sp>
        <p:nvSpPr>
          <p:cNvPr id="93" name="Прямоугольный треугольник 92"/>
          <p:cNvSpPr/>
          <p:nvPr/>
        </p:nvSpPr>
        <p:spPr>
          <a:xfrm flipH="1">
            <a:off x="3" y="3091541"/>
            <a:ext cx="11838208" cy="249374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ятиугольник 94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5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30537" y="4625384"/>
            <a:ext cx="5721532" cy="2008137"/>
          </a:xfrm>
          <a:prstGeom prst="roundRect">
            <a:avLst/>
          </a:prstGeom>
          <a:solidFill>
            <a:srgbClr val="F1F1F1">
              <a:alpha val="21961"/>
            </a:srgbClr>
          </a:solidFill>
          <a:ln w="57150">
            <a:solidFill>
              <a:srgbClr val="448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2348" y="4870182"/>
            <a:ext cx="67996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Muller Medium" charset="-52"/>
              </a:rPr>
              <a:t>Также </a:t>
            </a:r>
            <a:r>
              <a:rPr lang="ru-RU" sz="1600" dirty="0">
                <a:latin typeface="Muller Medium" charset="-52"/>
              </a:rPr>
              <a:t>рекомендуем обратить внимание </a:t>
            </a:r>
            <a:r>
              <a:rPr lang="ru-RU" sz="1600" dirty="0" smtClean="0">
                <a:latin typeface="Muller Medium" charset="-52"/>
              </a:rPr>
              <a:t>на фотобанки</a:t>
            </a:r>
            <a:r>
              <a:rPr lang="ru-RU" sz="1600" dirty="0" smtClean="0">
                <a:latin typeface="Muller Medium" charset="-52"/>
              </a:rPr>
              <a:t>:</a:t>
            </a:r>
          </a:p>
          <a:p>
            <a:pPr algn="ctr"/>
            <a:r>
              <a:rPr lang="ru-RU" sz="1600" dirty="0" smtClean="0">
                <a:latin typeface="Muller Medium" charset="-52"/>
              </a:rPr>
              <a:t> </a:t>
            </a:r>
            <a:endParaRPr lang="ru-RU" sz="1600" dirty="0">
              <a:latin typeface="Muller Medium" charset="-52"/>
            </a:endParaRPr>
          </a:p>
          <a:p>
            <a:pPr algn="ctr"/>
            <a:r>
              <a:rPr lang="ru-RU" b="1" u="sng" dirty="0">
                <a:hlinkClick r:id="rId4"/>
              </a:rPr>
              <a:t>https</a:t>
            </a:r>
            <a:r>
              <a:rPr lang="ru-RU" b="1" u="sng" dirty="0">
                <a:hlinkClick r:id="rId4"/>
              </a:rPr>
              <a:t>://loon.site</a:t>
            </a:r>
            <a:r>
              <a:rPr lang="ru-RU" b="1" u="sng" dirty="0">
                <a:hlinkClick r:id="rId4"/>
              </a:rPr>
              <a:t>/</a:t>
            </a:r>
            <a:endParaRPr lang="ru-RU" b="1" u="sng" dirty="0"/>
          </a:p>
          <a:p>
            <a:pPr algn="ctr"/>
            <a:endParaRPr lang="ru-RU" b="1" u="sng" dirty="0"/>
          </a:p>
          <a:p>
            <a:pPr algn="ctr"/>
            <a:r>
              <a:rPr lang="ru-RU" b="1" u="sng" dirty="0">
                <a:hlinkClick r:id="rId5"/>
              </a:rPr>
              <a:t>https://ru.freepik.com/</a:t>
            </a:r>
            <a:endParaRPr lang="ru-RU" b="1" u="sng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8914968" y="1238428"/>
            <a:ext cx="2167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Aft>
                <a:spcPts val="64"/>
              </a:spcAft>
              <a:buClr>
                <a:srgbClr val="0060A2"/>
              </a:buClr>
            </a:pPr>
            <a:r>
              <a:rPr lang="en-US" b="1" spc="-20" dirty="0">
                <a:solidFill>
                  <a:schemeClr val="bg1"/>
                </a:solidFill>
                <a:latin typeface="Muller Bold" charset="-52"/>
                <a:cs typeface="Arial" panose="020B0604020202020204" pitchFamily="34" charset="0"/>
              </a:rPr>
              <a:t>The Stocks </a:t>
            </a:r>
            <a:endParaRPr lang="ru-RU" b="1" spc="-20" dirty="0">
              <a:solidFill>
                <a:schemeClr val="bg1"/>
              </a:solidFill>
              <a:latin typeface="Muller Bold" charset="-52"/>
              <a:cs typeface="Arial" panose="020B060402020202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211822" y="1660185"/>
            <a:ext cx="364085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Muller Medium" charset="-52"/>
              </a:rPr>
              <a:t>Сервис ищет бесплатные картинки одновременно на 30 разных </a:t>
            </a:r>
            <a:r>
              <a:rPr lang="ru-RU" sz="1400" dirty="0" err="1" smtClean="0">
                <a:latin typeface="Muller Medium" charset="-52"/>
              </a:rPr>
              <a:t>фотостоках</a:t>
            </a:r>
            <a:r>
              <a:rPr lang="ru-RU" sz="1400" dirty="0" smtClean="0">
                <a:latin typeface="Muller Medium" charset="-52"/>
              </a:rPr>
              <a:t> </a:t>
            </a:r>
            <a:endParaRPr lang="ru-RU" sz="1400" dirty="0" smtClean="0">
              <a:latin typeface="Muller Medium" charset="-52"/>
            </a:endParaRPr>
          </a:p>
          <a:p>
            <a:pPr algn="ctr"/>
            <a:endParaRPr lang="ru-RU" sz="1400" u="sng" dirty="0">
              <a:latin typeface="Muller Medium" charset="-52"/>
              <a:hlinkClick r:id="rId6"/>
            </a:endParaRPr>
          </a:p>
          <a:p>
            <a:pPr algn="ctr"/>
            <a:endParaRPr lang="ru-RU" sz="1400" u="sng" dirty="0" smtClean="0">
              <a:latin typeface="Muller Medium" charset="-52"/>
              <a:hlinkClick r:id="rId6"/>
            </a:endParaRPr>
          </a:p>
          <a:p>
            <a:pPr algn="ctr"/>
            <a:endParaRPr lang="ru-RU" sz="1400" u="sng" dirty="0">
              <a:latin typeface="Muller Medium" charset="-52"/>
              <a:hlinkClick r:id="rId6"/>
            </a:endParaRPr>
          </a:p>
          <a:p>
            <a:pPr algn="ctr"/>
            <a:r>
              <a:rPr lang="ru-RU" b="1" u="sng" dirty="0" smtClean="0">
                <a:hlinkClick r:id="rId6"/>
              </a:rPr>
              <a:t>https</a:t>
            </a:r>
            <a:r>
              <a:rPr lang="ru-RU" b="1" u="sng" dirty="0">
                <a:hlinkClick r:id="rId6"/>
              </a:rPr>
              <a:t>://thestocks.im</a:t>
            </a:r>
            <a:r>
              <a:rPr lang="ru-RU" b="1" u="sng" dirty="0" smtClean="0">
                <a:hlinkClick r:id="rId6"/>
              </a:rPr>
              <a:t>/</a:t>
            </a:r>
            <a:endParaRPr lang="ru-RU" sz="1400" dirty="0">
              <a:latin typeface="Muller Medium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10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Box 317"/>
          <p:cNvSpPr txBox="1"/>
          <p:nvPr/>
        </p:nvSpPr>
        <p:spPr>
          <a:xfrm>
            <a:off x="634645" y="5087422"/>
            <a:ext cx="2137556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>
                <a:latin typeface="Muller Medium" pitchFamily="50" charset="-52"/>
              </a:defRPr>
            </a:lvl1pPr>
          </a:lstStyle>
          <a:p>
            <a:pPr algn="l"/>
            <a:r>
              <a:rPr lang="ru-RU" sz="1535" b="1" dirty="0">
                <a:solidFill>
                  <a:schemeClr val="bg1"/>
                </a:solidFill>
                <a:latin typeface="Muller Black" pitchFamily="50" charset="-52"/>
                <a:cs typeface="Trebuchet MS"/>
              </a:rPr>
              <a:t>Регуляторный цикл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2"/>
            <a:ext cx="12191999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302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ТРЕБОВАНИЯ К ССЫЛКАМ</a:t>
            </a:r>
            <a:endParaRPr lang="ru-RU" sz="2302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38033" r="16999" b="20423"/>
          <a:stretch/>
        </p:blipFill>
        <p:spPr bwMode="auto">
          <a:xfrm>
            <a:off x="442639" y="3014380"/>
            <a:ext cx="10670346" cy="390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84246" y="1112763"/>
            <a:ext cx="11067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uller Medium" charset="-52"/>
              </a:rPr>
              <a:t>Ссылки </a:t>
            </a:r>
            <a:r>
              <a:rPr lang="ru-RU" b="1" dirty="0" smtClean="0">
                <a:latin typeface="Muller Medium" charset="-52"/>
              </a:rPr>
              <a:t>не должны вести</a:t>
            </a:r>
            <a:r>
              <a:rPr lang="ru-RU" dirty="0" smtClean="0">
                <a:latin typeface="Muller Medium" charset="-52"/>
              </a:rPr>
              <a:t> </a:t>
            </a:r>
            <a:r>
              <a:rPr lang="ru-RU" b="1" dirty="0">
                <a:latin typeface="Muller Medium" charset="-52"/>
              </a:rPr>
              <a:t>на закрытые сообщества, группы или личные сообщения </a:t>
            </a:r>
            <a:r>
              <a:rPr lang="ru-RU" b="1" dirty="0" smtClean="0">
                <a:latin typeface="Muller Medium" charset="-52"/>
              </a:rPr>
              <a:t/>
            </a:r>
            <a:br>
              <a:rPr lang="ru-RU" b="1" dirty="0" smtClean="0">
                <a:latin typeface="Muller Medium" charset="-52"/>
              </a:rPr>
            </a:br>
            <a:r>
              <a:rPr lang="ru-RU" b="1" dirty="0" smtClean="0">
                <a:latin typeface="Muller Medium" charset="-52"/>
              </a:rPr>
              <a:t>и </a:t>
            </a:r>
            <a:r>
              <a:rPr lang="ru-RU" b="1" dirty="0">
                <a:latin typeface="Muller Medium" charset="-52"/>
              </a:rPr>
              <a:t>переписку </a:t>
            </a:r>
            <a:r>
              <a:rPr lang="ru-RU" dirty="0" smtClean="0">
                <a:latin typeface="Muller Medium" charset="-52"/>
              </a:rPr>
              <a:t>пользователей</a:t>
            </a:r>
            <a:endParaRPr lang="ru-RU" dirty="0">
              <a:latin typeface="Muller Medium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4246" y="1879528"/>
            <a:ext cx="8093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uller Medium" charset="-52"/>
              </a:rPr>
              <a:t>Ссылки </a:t>
            </a:r>
            <a:r>
              <a:rPr lang="ru-RU" b="1" dirty="0">
                <a:latin typeface="Muller Medium" charset="-52"/>
              </a:rPr>
              <a:t>не должны вести на пустые или несуществующие </a:t>
            </a:r>
            <a:r>
              <a:rPr lang="ru-RU" dirty="0" smtClean="0">
                <a:latin typeface="Muller Medium" charset="-52"/>
              </a:rPr>
              <a:t>страницы</a:t>
            </a:r>
            <a:endParaRPr lang="ru-RU" dirty="0">
              <a:latin typeface="Muller Medium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4246" y="2456196"/>
            <a:ext cx="8419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uller Medium" charset="-52"/>
              </a:rPr>
              <a:t>Для </a:t>
            </a:r>
            <a:r>
              <a:rPr lang="ru-RU" b="1" dirty="0">
                <a:latin typeface="Muller Medium" charset="-52"/>
              </a:rPr>
              <a:t>вставки ссылки в текст </a:t>
            </a:r>
            <a:r>
              <a:rPr lang="ru-RU" dirty="0">
                <a:latin typeface="Muller Medium" charset="-52"/>
              </a:rPr>
              <a:t>следует использовать </a:t>
            </a:r>
            <a:r>
              <a:rPr lang="ru-RU" b="1" dirty="0">
                <a:latin typeface="Muller Medium" charset="-52"/>
              </a:rPr>
              <a:t>средства редактора</a:t>
            </a:r>
          </a:p>
        </p:txBody>
      </p:sp>
      <p:sp>
        <p:nvSpPr>
          <p:cNvPr id="17" name="Прямоугольник"/>
          <p:cNvSpPr/>
          <p:nvPr/>
        </p:nvSpPr>
        <p:spPr>
          <a:xfrm>
            <a:off x="0" y="698638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6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00087" y="4193189"/>
            <a:ext cx="2422358" cy="946485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V="1">
            <a:off x="442640" y="1881608"/>
            <a:ext cx="328653" cy="354612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V="1">
            <a:off x="442639" y="2450404"/>
            <a:ext cx="328653" cy="354612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V="1">
            <a:off x="429576" y="1240124"/>
            <a:ext cx="328653" cy="35461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5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14">
            <a:extLst>
              <a:ext uri="{FF2B5EF4-FFF2-40B4-BE49-F238E27FC236}">
                <a16:creationId xmlns:a16="http://schemas.microsoft.com/office/drawing/2014/main" id="{207D91A4-C650-4E7E-A24F-ED14072DD318}"/>
              </a:ext>
            </a:extLst>
          </p:cNvPr>
          <p:cNvSpPr/>
          <p:nvPr/>
        </p:nvSpPr>
        <p:spPr>
          <a:xfrm>
            <a:off x="153965" y="901974"/>
            <a:ext cx="11895538" cy="1176101"/>
          </a:xfrm>
          <a:prstGeom prst="roundRect">
            <a:avLst>
              <a:gd name="adj" fmla="val 6257"/>
            </a:avLst>
          </a:prstGeom>
          <a:solidFill>
            <a:srgbClr val="00A9C1">
              <a:alpha val="2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Информация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о событиях, </a:t>
            </a:r>
            <a:r>
              <a:rPr lang="ru-RU" sz="1400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происшедших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субъекте Российской Федерации в области проведения или развития института регулирующего воздействия: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информация о нормативно-правовых актах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внесение изменений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в действующее региональное законодательство, информация о </a:t>
            </a:r>
            <a:r>
              <a:rPr lang="ru-RU" sz="1400" b="1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мероприятиях, в том числе обучениях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 их участниках,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итоги применения ОРВ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в субъекте и на муниципальном уровне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5"/>
            <a:ext cx="12191999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302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НОВОСТИ РЕГИОНА</a:t>
            </a:r>
            <a:endParaRPr lang="ru-RU" sz="2302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6" t="28383" r="21631" b="4167"/>
          <a:stretch/>
        </p:blipFill>
        <p:spPr bwMode="auto">
          <a:xfrm>
            <a:off x="3213173" y="2078075"/>
            <a:ext cx="5667984" cy="4734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: скругленные углы 14">
            <a:extLst>
              <a:ext uri="{FF2B5EF4-FFF2-40B4-BE49-F238E27FC236}">
                <a16:creationId xmlns:a16="http://schemas.microsoft.com/office/drawing/2014/main" id="{207D91A4-C650-4E7E-A24F-ED14072DD318}"/>
              </a:ext>
            </a:extLst>
          </p:cNvPr>
          <p:cNvSpPr/>
          <p:nvPr/>
        </p:nvSpPr>
        <p:spPr>
          <a:xfrm>
            <a:off x="421948" y="5445848"/>
            <a:ext cx="2638867" cy="1116616"/>
          </a:xfrm>
          <a:prstGeom prst="roundRect">
            <a:avLst>
              <a:gd name="adj" fmla="val 625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Наименование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региональной новости должно быть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лаконичное и понятное</a:t>
            </a:r>
          </a:p>
        </p:txBody>
      </p:sp>
      <p:sp>
        <p:nvSpPr>
          <p:cNvPr id="11" name="Прямоугольник: скругленные углы 14">
            <a:extLst>
              <a:ext uri="{FF2B5EF4-FFF2-40B4-BE49-F238E27FC236}">
                <a16:creationId xmlns:a16="http://schemas.microsoft.com/office/drawing/2014/main" id="{207D91A4-C650-4E7E-A24F-ED14072DD318}"/>
              </a:ext>
            </a:extLst>
          </p:cNvPr>
          <p:cNvSpPr/>
          <p:nvPr/>
        </p:nvSpPr>
        <p:spPr>
          <a:xfrm>
            <a:off x="416338" y="2184218"/>
            <a:ext cx="2520224" cy="1085855"/>
          </a:xfrm>
          <a:prstGeom prst="roundRect">
            <a:avLst>
              <a:gd name="adj" fmla="val 625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Поле «Описание» является обязательным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для заполнения карточки Новости</a:t>
            </a:r>
          </a:p>
        </p:txBody>
      </p:sp>
      <p:sp>
        <p:nvSpPr>
          <p:cNvPr id="13" name="Прямоугольник: скругленные углы 14">
            <a:extLst>
              <a:ext uri="{FF2B5EF4-FFF2-40B4-BE49-F238E27FC236}">
                <a16:creationId xmlns:a16="http://schemas.microsoft.com/office/drawing/2014/main" id="{207D91A4-C650-4E7E-A24F-ED14072DD318}"/>
              </a:ext>
            </a:extLst>
          </p:cNvPr>
          <p:cNvSpPr/>
          <p:nvPr/>
        </p:nvSpPr>
        <p:spPr>
          <a:xfrm>
            <a:off x="9300089" y="2614064"/>
            <a:ext cx="2828088" cy="1597261"/>
          </a:xfrm>
          <a:prstGeom prst="roundRect">
            <a:avLst>
              <a:gd name="adj" fmla="val 625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Если содержание основного текста новостного и ссылочного контента является </a:t>
            </a:r>
            <a:r>
              <a:rPr lang="ru-RU" sz="1400" b="1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объемным,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требует размещения таблиц, схем, графиков и изображений, то такой контент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рекомендовано размещать во вкладке «Контент»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 карточки Новости</a:t>
            </a:r>
          </a:p>
        </p:txBody>
      </p:sp>
      <p:sp>
        <p:nvSpPr>
          <p:cNvPr id="14" name="Прямоугольник: скругленные углы 14">
            <a:extLst>
              <a:ext uri="{FF2B5EF4-FFF2-40B4-BE49-F238E27FC236}">
                <a16:creationId xmlns:a16="http://schemas.microsoft.com/office/drawing/2014/main" id="{207D91A4-C650-4E7E-A24F-ED14072DD318}"/>
              </a:ext>
            </a:extLst>
          </p:cNvPr>
          <p:cNvSpPr/>
          <p:nvPr/>
        </p:nvSpPr>
        <p:spPr>
          <a:xfrm>
            <a:off x="9300089" y="5341288"/>
            <a:ext cx="2749414" cy="1023341"/>
          </a:xfrm>
          <a:prstGeom prst="roundRect">
            <a:avLst>
              <a:gd name="adj" fmla="val 625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Вкладка «Контент» имеет настройки разметки страницы и </a:t>
            </a:r>
            <a:r>
              <a:rPr lang="ru-RU" sz="1400" b="1" dirty="0" err="1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виджеты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для формирования требуемой структуры новостного </a:t>
            </a:r>
            <a:r>
              <a:rPr lang="ru-RU" sz="1400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контента</a:t>
            </a:r>
            <a:endParaRPr lang="ru-RU" sz="1400" dirty="0">
              <a:solidFill>
                <a:schemeClr val="tx1"/>
              </a:solidFill>
              <a:latin typeface="Muller Medium" charset="-52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"/>
          <p:cNvSpPr/>
          <p:nvPr/>
        </p:nvSpPr>
        <p:spPr>
          <a:xfrm>
            <a:off x="0" y="698638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7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24956" y="2237814"/>
            <a:ext cx="72000" cy="966628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30147" y="5520842"/>
            <a:ext cx="72000" cy="966628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24259" y="2341488"/>
            <a:ext cx="83289" cy="2073757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9155237" y="5248542"/>
            <a:ext cx="88967" cy="1194411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2465" y="3570335"/>
            <a:ext cx="2851452" cy="16004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Термин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ОРВ, ОФВ, экспертиза, обязательные требования либо оценка обязательных требований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, должен упоминаться в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каждом материал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е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являться лейтмотивом каждой новости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24955" y="3592410"/>
            <a:ext cx="79227" cy="14688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4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495"/>
          <p:cNvSpPr/>
          <p:nvPr/>
        </p:nvSpPr>
        <p:spPr>
          <a:xfrm>
            <a:off x="6304126" y="6177105"/>
            <a:ext cx="86938" cy="869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58444" tIns="29214" rIns="58444" bIns="29214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997">
              <a:solidFill>
                <a:schemeClr val="lt1"/>
              </a:solidFill>
              <a:latin typeface="Muller Bold" charset="-52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5"/>
            <a:ext cx="12191999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302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АНОНСЫ МЕРОПРИЯТИЙ</a:t>
            </a:r>
            <a:endParaRPr lang="ru-RU" sz="2302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sp>
        <p:nvSpPr>
          <p:cNvPr id="98" name="Прямоугольник: скругленные углы 14">
            <a:extLst>
              <a:ext uri="{FF2B5EF4-FFF2-40B4-BE49-F238E27FC236}">
                <a16:creationId xmlns:a16="http://schemas.microsoft.com/office/drawing/2014/main" id="{207D91A4-C650-4E7E-A24F-ED14072DD318}"/>
              </a:ext>
            </a:extLst>
          </p:cNvPr>
          <p:cNvSpPr/>
          <p:nvPr/>
        </p:nvSpPr>
        <p:spPr>
          <a:xfrm>
            <a:off x="1571905" y="2124512"/>
            <a:ext cx="2890581" cy="729952"/>
          </a:xfrm>
          <a:prstGeom prst="roundRect">
            <a:avLst>
              <a:gd name="adj" fmla="val 625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ru-RU" sz="2000" b="1" dirty="0">
                <a:solidFill>
                  <a:srgbClr val="FFFFFF"/>
                </a:solidFill>
                <a:latin typeface="Muller Medium" charset="-52"/>
                <a:ea typeface="Roboto Light" panose="02000000000000000000" pitchFamily="2" charset="0"/>
              </a:rPr>
              <a:t>Профилактические мероприятия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6293" y="5592330"/>
            <a:ext cx="5049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Muller Medium" charset="-52"/>
              </a:rPr>
              <a:t>Рекомендовано </a:t>
            </a:r>
            <a:r>
              <a:rPr lang="ru-RU" sz="1600" dirty="0">
                <a:latin typeface="Muller Medium" charset="-52"/>
              </a:rPr>
              <a:t>указывать </a:t>
            </a:r>
            <a:r>
              <a:rPr lang="ru-RU" sz="1600" b="1" dirty="0">
                <a:latin typeface="Muller Medium" charset="-52"/>
              </a:rPr>
              <a:t>все возможные контентные данные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0" t="30728" r="17795" b="5809"/>
          <a:stretch/>
        </p:blipFill>
        <p:spPr bwMode="auto">
          <a:xfrm>
            <a:off x="5948016" y="2322392"/>
            <a:ext cx="5956437" cy="423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6293" y="2491927"/>
            <a:ext cx="5049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uller Medium" charset="-52"/>
              </a:rPr>
              <a:t>Наименование анонса </a:t>
            </a:r>
            <a:r>
              <a:rPr lang="ru-RU" sz="1600" dirty="0">
                <a:latin typeface="Muller Medium" charset="-52"/>
              </a:rPr>
              <a:t>должно в первую очередь содержать </a:t>
            </a:r>
            <a:r>
              <a:rPr lang="ru-RU" sz="1600" b="1" dirty="0">
                <a:latin typeface="Muller Medium" charset="-52"/>
              </a:rPr>
              <a:t>информацию о дате проведения</a:t>
            </a:r>
            <a:r>
              <a:rPr lang="ru-RU" sz="1600" dirty="0">
                <a:latin typeface="Muller Medium" charset="-52"/>
              </a:rPr>
              <a:t> мероприятия или </a:t>
            </a:r>
            <a:r>
              <a:rPr lang="ru-RU" sz="1600" b="1" dirty="0" smtClean="0">
                <a:latin typeface="Muller Medium" charset="-52"/>
              </a:rPr>
              <a:t>периоде </a:t>
            </a:r>
            <a:r>
              <a:rPr lang="ru-RU" sz="1600" b="1" dirty="0">
                <a:latin typeface="Muller Medium" charset="-52"/>
              </a:rPr>
              <a:t>времени </a:t>
            </a:r>
            <a:r>
              <a:rPr lang="ru-RU" sz="1600" b="1" dirty="0" smtClean="0">
                <a:latin typeface="Muller Medium" charset="-52"/>
              </a:rPr>
              <a:t>проведения публичных консультаций</a:t>
            </a:r>
            <a:r>
              <a:rPr lang="ru-RU" sz="1600" dirty="0">
                <a:latin typeface="Muller Medium" charset="-52"/>
              </a:rPr>
              <a:t>, а также </a:t>
            </a:r>
            <a:r>
              <a:rPr lang="ru-RU" sz="1600" b="1" dirty="0">
                <a:latin typeface="Muller Medium" charset="-52"/>
              </a:rPr>
              <a:t>короткое </a:t>
            </a:r>
            <a:r>
              <a:rPr lang="ru-RU" sz="1600" b="1" dirty="0" smtClean="0">
                <a:latin typeface="Muller Medium" charset="-52"/>
              </a:rPr>
              <a:t>наименование </a:t>
            </a:r>
            <a:r>
              <a:rPr lang="ru-RU" sz="1600" dirty="0">
                <a:latin typeface="Muller Medium" charset="-52"/>
              </a:rPr>
              <a:t>самого события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021" y="4209971"/>
            <a:ext cx="5049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uller Medium" charset="-52"/>
              </a:rPr>
              <a:t>Подробная информация </a:t>
            </a:r>
            <a:r>
              <a:rPr lang="ru-RU" sz="1600" dirty="0">
                <a:latin typeface="Muller Medium" charset="-52"/>
              </a:rPr>
              <a:t>о грядущем событии </a:t>
            </a:r>
            <a:r>
              <a:rPr lang="ru-RU" sz="1600" b="1" dirty="0">
                <a:latin typeface="Muller Medium" charset="-52"/>
              </a:rPr>
              <a:t>может быть размещена в любом удобном разделе</a:t>
            </a:r>
            <a:r>
              <a:rPr lang="ru-RU" sz="1600" dirty="0">
                <a:latin typeface="Muller Medium" charset="-52"/>
              </a:rPr>
              <a:t> для размещения текста</a:t>
            </a:r>
          </a:p>
        </p:txBody>
      </p:sp>
      <p:sp>
        <p:nvSpPr>
          <p:cNvPr id="22" name="Прямоугольник"/>
          <p:cNvSpPr/>
          <p:nvPr/>
        </p:nvSpPr>
        <p:spPr>
          <a:xfrm>
            <a:off x="0" y="698638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8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sp>
        <p:nvSpPr>
          <p:cNvPr id="24" name="Прямоугольник: скругленные углы 14">
            <a:extLst>
              <a:ext uri="{FF2B5EF4-FFF2-40B4-BE49-F238E27FC236}">
                <a16:creationId xmlns:a16="http://schemas.microsoft.com/office/drawing/2014/main" id="{207D91A4-C650-4E7E-A24F-ED14072DD318}"/>
              </a:ext>
            </a:extLst>
          </p:cNvPr>
          <p:cNvSpPr/>
          <p:nvPr/>
        </p:nvSpPr>
        <p:spPr>
          <a:xfrm>
            <a:off x="153965" y="949486"/>
            <a:ext cx="11750488" cy="1258842"/>
          </a:xfrm>
          <a:prstGeom prst="roundRect">
            <a:avLst>
              <a:gd name="adj" fmla="val 6257"/>
            </a:avLst>
          </a:prstGeom>
          <a:solidFill>
            <a:srgbClr val="00A9C1">
              <a:alpha val="27843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Информация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о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планируемых событиях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 мероприятиях в субъекте Российской Федерации в области проведения или развития института регулирующего воздействия, данный раздел также может быть </a:t>
            </a:r>
            <a:r>
              <a:rPr lang="ru-RU" sz="1400" b="1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использован для размещения информации о проведении публичных консультациях по проектам НПА </a:t>
            </a:r>
            <a:r>
              <a:rPr lang="ru-RU" sz="1400" dirty="0">
                <a:solidFill>
                  <a:schemeClr val="tx1"/>
                </a:solidFill>
                <a:latin typeface="Muller Medium" charset="-52"/>
                <a:cs typeface="Times New Roman" panose="02020603050405020304" pitchFamily="18" charset="0"/>
              </a:rPr>
              <a:t>в субъекте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70521" y="2602814"/>
            <a:ext cx="72000" cy="966628"/>
          </a:xfrm>
          <a:prstGeom prst="rect">
            <a:avLst/>
          </a:prstGeom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382885" y="4144726"/>
            <a:ext cx="72000" cy="966628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flipH="1">
            <a:off x="407584" y="5586972"/>
            <a:ext cx="72000" cy="9666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40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49651" y="4196809"/>
            <a:ext cx="1534968" cy="19347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291" y="1054539"/>
            <a:ext cx="1534968" cy="1934712"/>
          </a:xfrm>
          <a:prstGeom prst="rect">
            <a:avLst/>
          </a:prstGeom>
        </p:spPr>
      </p:pic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82C76DA8-3D8A-4D93-A89A-858E4966E9F7}"/>
              </a:ext>
            </a:extLst>
          </p:cNvPr>
          <p:cNvSpPr/>
          <p:nvPr/>
        </p:nvSpPr>
        <p:spPr>
          <a:xfrm>
            <a:off x="4" y="249335"/>
            <a:ext cx="12191999" cy="44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268" algn="ctr">
              <a:spcBef>
                <a:spcPts val="64"/>
              </a:spcBef>
            </a:pPr>
            <a:r>
              <a:rPr lang="ru-RU" sz="2302" b="1" dirty="0" smtClean="0">
                <a:solidFill>
                  <a:srgbClr val="254478"/>
                </a:solidFill>
                <a:latin typeface="Muller Black" pitchFamily="50" charset="-52"/>
                <a:cs typeface="Trebuchet MS"/>
              </a:rPr>
              <a:t>ЛУЧШИЕ ПРАКТИКИ</a:t>
            </a:r>
            <a:endParaRPr lang="ru-RU" sz="2302" b="1" dirty="0">
              <a:solidFill>
                <a:srgbClr val="254478"/>
              </a:solidFill>
              <a:latin typeface="Muller Black" pitchFamily="50" charset="-52"/>
              <a:cs typeface="Trebuchet M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0" t="18234" r="21497" b="25191"/>
          <a:stretch>
            <a:fillRect/>
          </a:stretch>
        </p:blipFill>
        <p:spPr bwMode="auto">
          <a:xfrm>
            <a:off x="3862224" y="880158"/>
            <a:ext cx="4423089" cy="274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t="20334" r="22226" b="20580"/>
          <a:stretch>
            <a:fillRect/>
          </a:stretch>
        </p:blipFill>
        <p:spPr bwMode="auto">
          <a:xfrm>
            <a:off x="3862226" y="3626805"/>
            <a:ext cx="4423087" cy="317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"/>
          <p:cNvSpPr/>
          <p:nvPr/>
        </p:nvSpPr>
        <p:spPr>
          <a:xfrm>
            <a:off x="0" y="698638"/>
            <a:ext cx="12192000" cy="111358"/>
          </a:xfrm>
          <a:prstGeom prst="rect">
            <a:avLst/>
          </a:prstGeom>
          <a:gradFill>
            <a:gsLst>
              <a:gs pos="0">
                <a:srgbClr val="0077C8"/>
              </a:gs>
              <a:gs pos="47598">
                <a:srgbClr val="00A0C3"/>
              </a:gs>
              <a:gs pos="100000">
                <a:srgbClr val="00B3A9"/>
              </a:gs>
            </a:gsLst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11484427" y="6442953"/>
            <a:ext cx="707571" cy="365186"/>
          </a:xfrm>
          <a:prstGeom prst="homePlate">
            <a:avLst/>
          </a:prstGeom>
          <a:solidFill>
            <a:srgbClr val="00A9C1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fld id="{CEE2952D-294D-48BF-9BE8-F236792C0FED}" type="slidenum">
              <a:rPr lang="en-US" sz="2000" b="1" smtClean="0">
                <a:solidFill>
                  <a:schemeClr val="bg1"/>
                </a:solidFill>
                <a:latin typeface="Muller Medium" charset="-52"/>
              </a:rPr>
              <a:pPr algn="ctr"/>
              <a:t>9</a:t>
            </a:fld>
            <a:endParaRPr lang="ru-RU" sz="2000" b="1" dirty="0">
              <a:solidFill>
                <a:schemeClr val="bg1"/>
              </a:solidFill>
              <a:latin typeface="Muller Medium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5112" y="1494959"/>
            <a:ext cx="3246686" cy="427749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Muller Medium" charset="-52"/>
              </a:rPr>
              <a:t>Лучшие практики:</a:t>
            </a:r>
          </a:p>
          <a:p>
            <a:pPr algn="ctr"/>
            <a:r>
              <a:rPr lang="ru-RU" sz="1400" b="1" dirty="0" smtClean="0">
                <a:latin typeface="Muller Medium" charset="-52"/>
              </a:rPr>
              <a:t>отрицательные </a:t>
            </a:r>
            <a:r>
              <a:rPr lang="ru-RU" sz="1400" b="1" dirty="0">
                <a:latin typeface="Muller Medium" charset="-52"/>
              </a:rPr>
              <a:t>заключения об ОРВ/экспертизе</a:t>
            </a:r>
            <a:r>
              <a:rPr lang="ru-RU" sz="1400" dirty="0">
                <a:latin typeface="Muller Medium" charset="-52"/>
              </a:rPr>
              <a:t>, содержащие расчеты </a:t>
            </a:r>
            <a:r>
              <a:rPr lang="ru-RU" sz="1400" b="1" dirty="0">
                <a:latin typeface="Muller Medium" charset="-52"/>
              </a:rPr>
              <a:t>издержек</a:t>
            </a:r>
            <a:r>
              <a:rPr lang="ru-RU" sz="1400" dirty="0">
                <a:latin typeface="Muller Medium" charset="-52"/>
              </a:rPr>
              <a:t>, или углубленную </a:t>
            </a:r>
            <a:r>
              <a:rPr lang="ru-RU" sz="1400" b="1" dirty="0">
                <a:latin typeface="Muller Medium" charset="-52"/>
              </a:rPr>
              <a:t>оценку альтернатив </a:t>
            </a:r>
            <a:r>
              <a:rPr lang="ru-RU" sz="1400" dirty="0">
                <a:latin typeface="Muller Medium" charset="-52"/>
              </a:rPr>
              <a:t>предлагаемого регулирования, а также примеры </a:t>
            </a:r>
            <a:r>
              <a:rPr lang="ru-RU" sz="1400" b="1" dirty="0">
                <a:latin typeface="Muller Medium" charset="-52"/>
              </a:rPr>
              <a:t>доработанного по результатам ОРВ/экспертизы</a:t>
            </a:r>
            <a:r>
              <a:rPr lang="ru-RU" sz="1400" dirty="0">
                <a:latin typeface="Muller Medium" charset="-52"/>
              </a:rPr>
              <a:t> проекта НПА, в результате доработки которого удалось исключить положения, необоснованно затрудняющие ведение предпринимательской деятельности </a:t>
            </a:r>
            <a:r>
              <a:rPr lang="ru-RU" sz="1400" b="1" dirty="0">
                <a:latin typeface="Muller Medium" charset="-52"/>
              </a:rPr>
              <a:t>(необходимо дать количественную оценку эффекту от ОРВ</a:t>
            </a:r>
            <a:r>
              <a:rPr lang="ru-RU" sz="1400" b="1" dirty="0" smtClean="0">
                <a:latin typeface="Muller Medium" charset="-52"/>
              </a:rPr>
              <a:t>)</a:t>
            </a:r>
            <a:endParaRPr lang="ru-RU" sz="1400" b="1" dirty="0">
              <a:latin typeface="Muller Medium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884745" y="1867975"/>
            <a:ext cx="3167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ru-RU" sz="1400" dirty="0">
                <a:latin typeface="Muller Medium" charset="-52"/>
                <a:cs typeface="Times New Roman" panose="02020603050405020304" pitchFamily="18" charset="0"/>
                <a:sym typeface="Calibri"/>
              </a:rPr>
              <a:t>Информация </a:t>
            </a:r>
            <a:r>
              <a:rPr lang="ru-RU" sz="1400" b="1" dirty="0">
                <a:latin typeface="Muller Medium" charset="-52"/>
                <a:cs typeface="Times New Roman" panose="02020603050405020304" pitchFamily="18" charset="0"/>
                <a:sym typeface="Calibri"/>
              </a:rPr>
              <a:t>об эффекте от проведения </a:t>
            </a:r>
            <a:r>
              <a:rPr lang="ru-RU" sz="1400" b="1" dirty="0" smtClean="0">
                <a:latin typeface="Muller Medium" charset="-52"/>
                <a:cs typeface="Times New Roman" panose="02020603050405020304" pitchFamily="18" charset="0"/>
                <a:sym typeface="Calibri"/>
              </a:rPr>
              <a:t>процедуры </a:t>
            </a:r>
            <a:r>
              <a:rPr lang="ru-RU" sz="1400" b="1" dirty="0">
                <a:latin typeface="Muller Medium" charset="-52"/>
                <a:cs typeface="Times New Roman" panose="02020603050405020304" pitchFamily="18" charset="0"/>
                <a:sym typeface="Calibri"/>
              </a:rPr>
              <a:t>ОРВ </a:t>
            </a:r>
            <a:r>
              <a:rPr lang="ru-RU" sz="1400" dirty="0">
                <a:latin typeface="Muller Medium" charset="-52"/>
                <a:cs typeface="Times New Roman" panose="02020603050405020304" pitchFamily="18" charset="0"/>
                <a:sym typeface="Calibri"/>
              </a:rPr>
              <a:t>или </a:t>
            </a:r>
            <a:r>
              <a:rPr lang="ru-RU" sz="1400" b="1" dirty="0">
                <a:latin typeface="Muller Medium" charset="-52"/>
                <a:cs typeface="Times New Roman" panose="02020603050405020304" pitchFamily="18" charset="0"/>
                <a:sym typeface="Calibri"/>
              </a:rPr>
              <a:t>экспертизы</a:t>
            </a:r>
            <a:r>
              <a:rPr lang="en-US" sz="1400" dirty="0">
                <a:latin typeface="Muller Medium" charset="-52"/>
                <a:cs typeface="Times New Roman" panose="02020603050405020304" pitchFamily="18" charset="0"/>
                <a:sym typeface="Calibri"/>
              </a:rPr>
              <a:t> </a:t>
            </a:r>
            <a:r>
              <a:rPr lang="ru-RU" sz="1400" dirty="0" smtClean="0">
                <a:latin typeface="Muller Medium" charset="-52"/>
                <a:cs typeface="Times New Roman" panose="02020603050405020304" pitchFamily="18" charset="0"/>
                <a:sym typeface="Calibri"/>
              </a:rPr>
              <a:t>в </a:t>
            </a:r>
            <a:r>
              <a:rPr lang="ru-RU" sz="1400" dirty="0">
                <a:latin typeface="Muller Medium" charset="-52"/>
                <a:cs typeface="Times New Roman" panose="02020603050405020304" pitchFamily="18" charset="0"/>
                <a:sym typeface="Calibri"/>
              </a:rPr>
              <a:t>субъектах </a:t>
            </a:r>
            <a:r>
              <a:rPr lang="ru-RU" sz="1400" dirty="0" smtClean="0">
                <a:latin typeface="Muller Medium" charset="-52"/>
                <a:cs typeface="Times New Roman" panose="02020603050405020304" pitchFamily="18" charset="0"/>
                <a:sym typeface="Calibri"/>
              </a:rPr>
              <a:t>РФ</a:t>
            </a:r>
            <a:endParaRPr lang="ru-RU" sz="1400" dirty="0">
              <a:latin typeface="Muller Medium" charset="-52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84745" y="2984085"/>
            <a:ext cx="3167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latin typeface="Muller Medium" charset="-52"/>
                <a:cs typeface="Times New Roman" panose="02020603050405020304" pitchFamily="18" charset="0"/>
                <a:sym typeface="Calibri"/>
              </a:rPr>
              <a:t>Рекомендовано размещать </a:t>
            </a:r>
            <a:r>
              <a:rPr lang="ru-RU" sz="1400" b="1" dirty="0">
                <a:latin typeface="Muller Medium" charset="-52"/>
                <a:cs typeface="Times New Roman" panose="02020603050405020304" pitchFamily="18" charset="0"/>
                <a:sym typeface="Calibri"/>
              </a:rPr>
              <a:t>заключение либо размещать ссылку на заключение об ОРВ/экспертизе</a:t>
            </a:r>
            <a:r>
              <a:rPr lang="ru-RU" sz="1400" dirty="0">
                <a:latin typeface="Muller Medium" charset="-52"/>
                <a:cs typeface="Times New Roman" panose="02020603050405020304" pitchFamily="18" charset="0"/>
                <a:sym typeface="Calibri"/>
              </a:rPr>
              <a:t> проекта НПА который является примером описываемой лучшей практики</a:t>
            </a:r>
            <a:endParaRPr lang="ru-RU" sz="1400" dirty="0">
              <a:latin typeface="Muller Medium" charset="-52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84745" y="4746526"/>
            <a:ext cx="3167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400" dirty="0">
                <a:latin typeface="Muller Medium" charset="-52"/>
                <a:cs typeface="Times New Roman" panose="02020603050405020304" pitchFamily="18" charset="0"/>
              </a:rPr>
              <a:t>Заключения на </a:t>
            </a:r>
            <a:r>
              <a:rPr lang="ru-RU" sz="1400" b="1" dirty="0">
                <a:latin typeface="Muller Medium" charset="-52"/>
                <a:cs typeface="Times New Roman" panose="02020603050405020304" pitchFamily="18" charset="0"/>
              </a:rPr>
              <a:t>выделение субсидий</a:t>
            </a:r>
            <a:r>
              <a:rPr lang="ru-RU" sz="1400" dirty="0">
                <a:latin typeface="Muller Medium" charset="-52"/>
                <a:cs typeface="Times New Roman" panose="02020603050405020304" pitchFamily="18" charset="0"/>
              </a:rPr>
              <a:t>, а также заключения, содержащие </a:t>
            </a:r>
            <a:r>
              <a:rPr lang="ru-RU" sz="1400" b="1" dirty="0">
                <a:latin typeface="Muller Medium" charset="-52"/>
                <a:cs typeface="Times New Roman" panose="02020603050405020304" pitchFamily="18" charset="0"/>
              </a:rPr>
              <a:t>информацию о возврате документов на доработку</a:t>
            </a:r>
            <a:r>
              <a:rPr lang="ru-RU" sz="1400" dirty="0">
                <a:latin typeface="Muller Medium" charset="-52"/>
                <a:cs typeface="Times New Roman" panose="02020603050405020304" pitchFamily="18" charset="0"/>
              </a:rPr>
              <a:t>, </a:t>
            </a:r>
            <a:r>
              <a:rPr lang="ru-RU" sz="1400" b="1" dirty="0">
                <a:latin typeface="Muller Medium" charset="-52"/>
                <a:cs typeface="Times New Roman" panose="02020603050405020304" pitchFamily="18" charset="0"/>
              </a:rPr>
              <a:t>не являются </a:t>
            </a:r>
            <a:r>
              <a:rPr lang="ru-RU" sz="1400" dirty="0">
                <a:latin typeface="Muller Medium" charset="-52"/>
                <a:cs typeface="Times New Roman" panose="02020603050405020304" pitchFamily="18" charset="0"/>
              </a:rPr>
              <a:t>лучшими практиками ОРВ</a:t>
            </a:r>
            <a:endParaRPr lang="ru-RU" sz="1400" dirty="0">
              <a:latin typeface="Muller Medium" charset="-52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67749" y="1927357"/>
            <a:ext cx="79989" cy="613795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61579" y="3040098"/>
            <a:ext cx="86159" cy="1156711"/>
          </a:xfrm>
          <a:prstGeom prst="rect">
            <a:avLst/>
          </a:prstGeom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1DCBDF-EF97-4751-8297-58B7BEE79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8682669" y="4805830"/>
            <a:ext cx="89613" cy="12030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5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8582</TotalTime>
  <Words>837</Words>
  <Application>Microsoft Office PowerPoint</Application>
  <PresentationFormat>Широкоэкранный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Wingdings</vt:lpstr>
      <vt:lpstr>Open Sans</vt:lpstr>
      <vt:lpstr>Times New Roman</vt:lpstr>
      <vt:lpstr>Calibri Light</vt:lpstr>
      <vt:lpstr>Muller Medium</vt:lpstr>
      <vt:lpstr>Muller Bold</vt:lpstr>
      <vt:lpstr>Arial</vt:lpstr>
      <vt:lpstr>Roboto Light</vt:lpstr>
      <vt:lpstr>Muller Black</vt:lpstr>
      <vt:lpstr>Helvetica Neue Medium</vt:lpstr>
      <vt:lpstr>Calibri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Ritum Anna</dc:creator>
  <cp:lastModifiedBy>Сорокина Наталья Владимировна</cp:lastModifiedBy>
  <cp:revision>509</cp:revision>
  <cp:lastPrinted>2023-08-16T14:35:49Z</cp:lastPrinted>
  <dcterms:created xsi:type="dcterms:W3CDTF">2020-03-26T05:53:58Z</dcterms:created>
  <dcterms:modified xsi:type="dcterms:W3CDTF">2023-08-17T16:21:45Z</dcterms:modified>
</cp:coreProperties>
</file>