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59" r:id="rId7"/>
    <p:sldId id="268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>
        <p:scale>
          <a:sx n="73" d="100"/>
          <a:sy n="73" d="100"/>
        </p:scale>
        <p:origin x="-28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772637795276"/>
          <c:y val="0.12178714801998353"/>
          <c:w val="0.88952977362204733"/>
          <c:h val="0.79641210651992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6-44A2-A492-D2D2A14A9FB8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16-44A2-A492-D2D2A14A9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C16-44A2-A492-D2D2A14A9FB8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16-44A2-A492-D2D2A14A9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03424"/>
        <c:axId val="130905216"/>
      </c:barChart>
      <c:catAx>
        <c:axId val="1309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0905216"/>
        <c:crosses val="autoZero"/>
        <c:auto val="1"/>
        <c:lblAlgn val="ctr"/>
        <c:lblOffset val="100"/>
        <c:noMultiLvlLbl val="0"/>
      </c:catAx>
      <c:valAx>
        <c:axId val="1309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4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9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3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3DA6-DE20-480E-89EC-8A6247B327E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30E6-E4B0-4EED-9B8A-065FE389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8" y="307468"/>
            <a:ext cx="2173228" cy="381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3217" y="337469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МИНИСТЕРСТВО</a:t>
            </a:r>
          </a:p>
          <a:p>
            <a:r>
              <a:rPr lang="ru-RU" sz="500" dirty="0" smtClean="0"/>
              <a:t>ЭКОНОМИЧЕСКОГО</a:t>
            </a:r>
          </a:p>
          <a:p>
            <a:r>
              <a:rPr lang="ru-RU" sz="500" dirty="0" smtClean="0"/>
              <a:t>РАЗВИТИЯ</a:t>
            </a:r>
            <a:endParaRPr lang="ru-RU" sz="500" dirty="0"/>
          </a:p>
        </p:txBody>
      </p:sp>
      <p:sp>
        <p:nvSpPr>
          <p:cNvPr id="7" name="TextBox 6"/>
          <p:cNvSpPr txBox="1"/>
          <p:nvPr/>
        </p:nvSpPr>
        <p:spPr>
          <a:xfrm>
            <a:off x="6005158" y="348095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ПРАВИТЕЛЬСТВО</a:t>
            </a:r>
          </a:p>
          <a:p>
            <a:r>
              <a:rPr lang="ru-RU" sz="500" dirty="0" smtClean="0"/>
              <a:t>МОСКОВСКОЙ</a:t>
            </a:r>
          </a:p>
          <a:p>
            <a:r>
              <a:rPr lang="ru-RU" sz="500" dirty="0" smtClean="0"/>
              <a:t>ОБЛАСТИ</a:t>
            </a:r>
            <a:endParaRPr lang="ru-RU" sz="500" dirty="0"/>
          </a:p>
        </p:txBody>
      </p:sp>
      <p:sp>
        <p:nvSpPr>
          <p:cNvPr id="8" name="TextBox 7"/>
          <p:cNvSpPr txBox="1"/>
          <p:nvPr/>
        </p:nvSpPr>
        <p:spPr>
          <a:xfrm>
            <a:off x="6854870" y="34809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ГОРОДСКОЙ</a:t>
            </a:r>
          </a:p>
          <a:p>
            <a:r>
              <a:rPr lang="ru-RU" sz="500" dirty="0" smtClean="0"/>
              <a:t>ОКРУГ</a:t>
            </a:r>
          </a:p>
          <a:p>
            <a:r>
              <a:rPr lang="ru-RU" sz="500" dirty="0" smtClean="0"/>
              <a:t>СОЛНЕЧНОГОРСК</a:t>
            </a:r>
            <a:endParaRPr lang="ru-RU" sz="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9523" y="5643578"/>
            <a:ext cx="1143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Козин Игорь Владимирович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Первый заместитель Главы администрации городского округа Солнечногорск</a:t>
            </a:r>
            <a:endParaRPr lang="ru-RU" sz="1600" b="1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42227"/>
              </p:ext>
            </p:extLst>
          </p:nvPr>
        </p:nvGraphicFramePr>
        <p:xfrm>
          <a:off x="523837" y="5643578"/>
          <a:ext cx="11001452" cy="7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5" imgW="6936120" imgH="34560" progId="">
                  <p:embed/>
                </p:oleObj>
              </mc:Choice>
              <mc:Fallback>
                <p:oleObj name="CorelDRAW" r:id="rId5" imgW="6936120" imgH="34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37" y="5643578"/>
                        <a:ext cx="11001452" cy="7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98" y="995937"/>
            <a:ext cx="6408712" cy="30604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0960" y="4640283"/>
            <a:ext cx="11430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ОРВ в городском округе Солнечногорск.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Итоги работы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9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3514" y="1372744"/>
            <a:ext cx="7716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entury Gothic" pitchFamily="34" charset="0"/>
              </a:rPr>
              <a:t>Строительство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завода по выпуску легковых автомобилей компании «Мерседес-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Бенц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Рус», </a:t>
            </a:r>
            <a:r>
              <a:rPr lang="ru-RU" dirty="0">
                <a:latin typeface="Century Gothic" pitchFamily="34" charset="0"/>
              </a:rPr>
              <a:t>что привлекло на территорию округа более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15 млрд рублей инвестиций </a:t>
            </a:r>
            <a:r>
              <a:rPr lang="ru-RU" dirty="0">
                <a:latin typeface="Century Gothic" pitchFamily="34" charset="0"/>
              </a:rPr>
              <a:t>и позволило создать почти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1000 рабочих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мест.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1536" y="3125617"/>
            <a:ext cx="7708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Открытие 3 линии дистрибьюторского центра 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Икеа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в деревне </a:t>
            </a:r>
            <a:r>
              <a:rPr lang="ru-RU" dirty="0" err="1">
                <a:latin typeface="Century Gothic" pitchFamily="34" charset="0"/>
              </a:rPr>
              <a:t>Есипово</a:t>
            </a:r>
            <a:r>
              <a:rPr lang="ru-RU" dirty="0">
                <a:latin typeface="Century Gothic" pitchFamily="34" charset="0"/>
              </a:rPr>
              <a:t>, которая обеспечивает деятельность всех магазинов на территории страны, в рамках которого было привлечено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11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миллиардов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рублей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инвестиций.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9557" y="4830364"/>
            <a:ext cx="7700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Расширение производственной линии на заводе «</a:t>
            </a:r>
            <a:r>
              <a:rPr lang="ru-RU" dirty="0" err="1">
                <a:solidFill>
                  <a:srgbClr val="002060"/>
                </a:solidFill>
                <a:latin typeface="Century Gothic" pitchFamily="34" charset="0"/>
              </a:rPr>
              <a:t>Барилла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</a:rPr>
              <a:t> Рус» </a:t>
            </a:r>
            <a:r>
              <a:rPr lang="ru-RU" dirty="0">
                <a:latin typeface="Century Gothic" pitchFamily="34" charset="0"/>
              </a:rPr>
              <a:t>дало округу еще более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1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миллиарда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рублей инвестиций.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756" y="483222"/>
            <a:ext cx="1015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Ввод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эксплуатацию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Century Gothic" pitchFamily="34" charset="0"/>
              </a:rPr>
              <a:t>этом году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знаковых проектов: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32368" y="1176794"/>
            <a:ext cx="1682495" cy="1744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72472" y="2889520"/>
            <a:ext cx="1682495" cy="17448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72471" y="4570162"/>
            <a:ext cx="1682495" cy="17448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9" y="1680699"/>
            <a:ext cx="705712" cy="704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53" y="3517262"/>
            <a:ext cx="735932" cy="4047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0" y="5150160"/>
            <a:ext cx="1301616" cy="5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7451" y="2325051"/>
            <a:ext cx="651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entury Gothic" pitchFamily="34" charset="0"/>
              </a:rPr>
              <a:t>СПАСИБО ЗА ВНИМАНИЕ!</a:t>
            </a:r>
            <a:endParaRPr lang="ru-RU" sz="3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0" y="3429000"/>
            <a:ext cx="5057839" cy="24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5682" y="2151727"/>
            <a:ext cx="100231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В городском округе Солнечногорск на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регулярной</a:t>
            </a:r>
            <a:r>
              <a:rPr lang="ru-RU" sz="2400" dirty="0">
                <a:latin typeface="Century Gothic" panose="020B0502020202020204" pitchFamily="34" charset="0"/>
              </a:rPr>
              <a:t> основе ведется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активная работа в части проведения процедуры оценки регулирующего воздействия </a:t>
            </a:r>
            <a:r>
              <a:rPr lang="ru-RU" sz="2400" dirty="0">
                <a:latin typeface="Century Gothic" panose="020B0502020202020204" pitchFamily="34" charset="0"/>
              </a:rPr>
              <a:t>(далее – ОРВ)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проектов муниципальных нормативных правовых актов</a:t>
            </a:r>
            <a:r>
              <a:rPr lang="ru-RU" sz="2400" dirty="0">
                <a:latin typeface="Century Gothic" panose="020B0502020202020204" pitchFamily="34" charset="0"/>
              </a:rPr>
              <a:t> (далее – НПА), </a:t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>а также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оценки фактического воздействия </a:t>
            </a:r>
            <a:r>
              <a:rPr lang="ru-RU" sz="2400" dirty="0">
                <a:latin typeface="Century Gothic" panose="020B0502020202020204" pitchFamily="34" charset="0"/>
              </a:rPr>
              <a:t>(далее – ОФВ) </a:t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>и экспертизы муниципальных НПА.</a:t>
            </a:r>
          </a:p>
          <a:p>
            <a:pPr algn="ctr"/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1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854" y="713868"/>
            <a:ext cx="11421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При проведении ОРВ в муниципалитете особо важный упор делается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на обратную связь с представителями предпринимательского и экспертного сообщества 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в рамках публичных обсуждений проектов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муниципальных НПА.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3" y="2604368"/>
            <a:ext cx="5613657" cy="3932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27" y="2604368"/>
            <a:ext cx="5619532" cy="39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0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966" y="724885"/>
            <a:ext cx="11421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Администрация Солнечногорска в рамках ОРВ осуществляет тесное взаимодействие с Союзом «Промышленников </a:t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>и предпринимателей» </a:t>
            </a:r>
            <a:r>
              <a:rPr lang="ru-RU" sz="2400" dirty="0" err="1">
                <a:latin typeface="Century Gothic" panose="020B0502020202020204" pitchFamily="34" charset="0"/>
              </a:rPr>
              <a:t>г.о</a:t>
            </a:r>
            <a:r>
              <a:rPr lang="ru-RU" sz="2400" dirty="0">
                <a:latin typeface="Century Gothic" panose="020B0502020202020204" pitchFamily="34" charset="0"/>
              </a:rPr>
              <a:t> Солнечногорск, </a:t>
            </a:r>
            <a:r>
              <a:rPr lang="ru-RU" sz="2400" dirty="0" err="1">
                <a:latin typeface="Century Gothic" panose="020B0502020202020204" pitchFamily="34" charset="0"/>
              </a:rPr>
              <a:t>Солнечногорской</a:t>
            </a:r>
            <a:r>
              <a:rPr lang="ru-RU" sz="2400" dirty="0">
                <a:latin typeface="Century Gothic" panose="020B0502020202020204" pitchFamily="34" charset="0"/>
              </a:rPr>
              <a:t> ТПП, </a:t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>а также с представителями бизнеса в целом. (подписаны соответствующие соглашения).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98" y="2716227"/>
            <a:ext cx="5546564" cy="3696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2" y="2716227"/>
            <a:ext cx="4993106" cy="37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097508" y="2266087"/>
            <a:ext cx="749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entury Gothic" pitchFamily="34" charset="0"/>
              </a:rPr>
              <a:t>Подготовка </a:t>
            </a:r>
            <a:r>
              <a:rPr lang="ru-RU" dirty="0">
                <a:latin typeface="Century Gothic" pitchFamily="34" charset="0"/>
              </a:rPr>
              <a:t>предложений по вопросам совершенствования о</a:t>
            </a:r>
            <a:r>
              <a:rPr lang="ru-RU" dirty="0" smtClean="0">
                <a:latin typeface="Century Gothic" pitchFamily="34" charset="0"/>
              </a:rPr>
              <a:t>ценки </a:t>
            </a:r>
            <a:r>
              <a:rPr lang="ru-RU" dirty="0">
                <a:latin typeface="Century Gothic" pitchFamily="34" charset="0"/>
              </a:rPr>
              <a:t>регулирующего </a:t>
            </a:r>
            <a:r>
              <a:rPr lang="ru-RU" dirty="0" smtClean="0">
                <a:latin typeface="Century Gothic" pitchFamily="34" charset="0"/>
              </a:rPr>
              <a:t>воздействия в муниципалитете.</a:t>
            </a:r>
          </a:p>
          <a:p>
            <a:pPr lvl="0"/>
            <a:endParaRPr lang="ru-RU" dirty="0" smtClean="0">
              <a:latin typeface="Century Gothic" pitchFamily="34" charset="0"/>
            </a:endParaRPr>
          </a:p>
          <a:p>
            <a:pPr lvl="0"/>
            <a:endParaRPr lang="ru-RU" dirty="0" smtClean="0">
              <a:latin typeface="Century Gothic" pitchFamily="34" charset="0"/>
            </a:endParaRPr>
          </a:p>
          <a:p>
            <a:pPr lvl="0"/>
            <a:endParaRPr lang="ru-RU" dirty="0">
              <a:latin typeface="Century Gothic" pitchFamily="34" charset="0"/>
            </a:endParaRPr>
          </a:p>
          <a:p>
            <a:pPr lvl="0"/>
            <a:r>
              <a:rPr lang="ru-RU" dirty="0" smtClean="0">
                <a:latin typeface="Century Gothic" pitchFamily="34" charset="0"/>
              </a:rPr>
              <a:t>Утверждение планов по оценке фактического воздействия и экспертизе на следующий календарный год.</a:t>
            </a:r>
          </a:p>
          <a:p>
            <a:pPr lvl="0"/>
            <a:endParaRPr lang="ru-RU" dirty="0" smtClean="0">
              <a:latin typeface="Century Gothic" pitchFamily="34" charset="0"/>
            </a:endParaRPr>
          </a:p>
          <a:p>
            <a:pPr lvl="0"/>
            <a:endParaRPr lang="ru-RU" dirty="0" smtClean="0">
              <a:latin typeface="Century Gothic" pitchFamily="34" charset="0"/>
            </a:endParaRPr>
          </a:p>
          <a:p>
            <a:pPr lvl="0"/>
            <a:endParaRPr lang="ru-RU" dirty="0">
              <a:latin typeface="Century Gothic" pitchFamily="34" charset="0"/>
            </a:endParaRPr>
          </a:p>
          <a:p>
            <a:pPr lvl="0"/>
            <a:r>
              <a:rPr lang="ru-RU" dirty="0" smtClean="0">
                <a:latin typeface="Century Gothic" pitchFamily="34" charset="0"/>
              </a:rPr>
              <a:t>Проведение согласительных совещаний в рамках Рабочей группы по спорным вопросам, возникающим между разработчиком и уполномоченным органом по ОРВ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 r="33309" b="71416"/>
          <a:stretch/>
        </p:blipFill>
        <p:spPr>
          <a:xfrm>
            <a:off x="1491292" y="2069434"/>
            <a:ext cx="1419726" cy="1279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8" t="34498" b="35663"/>
          <a:stretch/>
        </p:blipFill>
        <p:spPr>
          <a:xfrm>
            <a:off x="1518039" y="3336707"/>
            <a:ext cx="1366232" cy="13355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t="72312" r="32816"/>
          <a:stretch/>
        </p:blipFill>
        <p:spPr>
          <a:xfrm>
            <a:off x="1518039" y="4916854"/>
            <a:ext cx="1403684" cy="12392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179" y="1350526"/>
            <a:ext cx="270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Задачи рабочей группы: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79" y="444164"/>
            <a:ext cx="1175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Создана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Рабочая группа по ОРВ проектов муниципальных НПА и экспертизы муниципальных НПА, </a:t>
            </a:r>
            <a:endParaRPr lang="ru-RU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представители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администрации 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Солнечногорска и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представители 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предпринимательского</a:t>
            </a:r>
          </a:p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сообщества</a:t>
            </a:r>
            <a:r>
              <a:rPr lang="ru-RU" sz="1400" dirty="0" smtClean="0">
                <a:solidFill>
                  <a:srgbClr val="FF0000"/>
                </a:solidFill>
                <a:latin typeface="Century Gothic" pitchFamily="34" charset="0"/>
              </a:rPr>
              <a:t>:</a:t>
            </a:r>
            <a:endParaRPr lang="ru-RU" sz="14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8" name="Picture 2" descr="D:\Users\наташа\Downloads\2093771-01.png"/>
          <p:cNvPicPr>
            <a:picLocks noChangeAspect="1" noChangeArrowheads="1"/>
          </p:cNvPicPr>
          <p:nvPr/>
        </p:nvPicPr>
        <p:blipFill>
          <a:blip r:embed="rId3"/>
          <a:srcRect t="21588" b="25111"/>
          <a:stretch>
            <a:fillRect/>
          </a:stretch>
        </p:blipFill>
        <p:spPr bwMode="auto">
          <a:xfrm>
            <a:off x="521569" y="573288"/>
            <a:ext cx="10516546" cy="560544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57568" y="2991475"/>
            <a:ext cx="202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Проводится оценка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Фактического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воздействия актов 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4088" y="4683291"/>
            <a:ext cx="26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Специализированный раздел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по ОРВ на 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официальном сайте администрации</a:t>
            </a:r>
          </a:p>
          <a:p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</a:rPr>
              <a:t>г</a:t>
            </a:r>
            <a:r>
              <a:rPr lang="ru-RU" sz="1200" dirty="0" err="1" smtClean="0">
                <a:solidFill>
                  <a:schemeClr val="bg1"/>
                </a:solidFill>
                <a:latin typeface="Century Gothic" pitchFamily="34" charset="0"/>
              </a:rPr>
              <a:t>.о</a:t>
            </a:r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. Солнечногорск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5693" y="1145726"/>
            <a:ext cx="253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Проводится 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экспертиза </a:t>
            </a:r>
            <a:endParaRPr lang="ru-R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муниципальных НПА 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утвержден план 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проведения </a:t>
            </a:r>
            <a:endParaRPr lang="ru-R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экспертизы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63306" b="14901"/>
          <a:stretch>
            <a:fillRect/>
          </a:stretch>
        </p:blipFill>
        <p:spPr>
          <a:xfrm>
            <a:off x="809896" y="1031965"/>
            <a:ext cx="4666868" cy="50814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8402" y="3220252"/>
            <a:ext cx="35956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www.solreg.ru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271" y="501507"/>
            <a:ext cx="1008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Взаимодействие  администрации г.о. Солнечногорск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с </a:t>
            </a:r>
            <a:r>
              <a:rPr lang="ru-RU" sz="1600" dirty="0">
                <a:solidFill>
                  <a:srgbClr val="FF0000"/>
                </a:solidFill>
                <a:latin typeface="Century Gothic" pitchFamily="34" charset="0"/>
              </a:rPr>
              <a:t>Министерством инвестиций и </a:t>
            </a:r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инноваций Московской </a:t>
            </a:r>
            <a:r>
              <a:rPr lang="ru-RU" sz="1600" dirty="0">
                <a:solidFill>
                  <a:srgbClr val="FF0000"/>
                </a:solidFill>
                <a:latin typeface="Century Gothic" pitchFamily="34" charset="0"/>
              </a:rPr>
              <a:t>области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214844" y="1636320"/>
            <a:ext cx="3715407" cy="3853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6"/>
          <a:stretch/>
        </p:blipFill>
        <p:spPr>
          <a:xfrm>
            <a:off x="2265230" y="2760521"/>
            <a:ext cx="1340116" cy="1613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932021" y="1645028"/>
            <a:ext cx="3715407" cy="3853015"/>
          </a:xfrm>
          <a:prstGeom prst="rect">
            <a:avLst/>
          </a:prstGeom>
        </p:spPr>
      </p:pic>
      <p:pic>
        <p:nvPicPr>
          <p:cNvPr id="10" name="Рисунок 9" descr="Без назван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657" y="2689758"/>
            <a:ext cx="1202599" cy="1611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8616" y="5408023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Городской округ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Солнечногорск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3721" y="5416731"/>
            <a:ext cx="2661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Правительство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Московской области</a:t>
            </a:r>
          </a:p>
        </p:txBody>
      </p:sp>
      <p:pic>
        <p:nvPicPr>
          <p:cNvPr id="13" name="Рисунок 12" descr="red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80364">
            <a:off x="5101121" y="3303099"/>
            <a:ext cx="1432503" cy="1261025"/>
          </a:xfrm>
          <a:prstGeom prst="rect">
            <a:avLst/>
          </a:prstGeom>
        </p:spPr>
      </p:pic>
      <p:pic>
        <p:nvPicPr>
          <p:cNvPr id="14" name="Рисунок 13" descr="red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09685">
            <a:off x="5345239" y="2656928"/>
            <a:ext cx="1409921" cy="12411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966" y="614161"/>
            <a:ext cx="1000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Успешный пример деятельности по оценке регулирующего воздействия в городском округе Солнечногорск: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6941" y="2023436"/>
            <a:ext cx="823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Постановление </a:t>
            </a:r>
            <a:r>
              <a:rPr lang="ru-RU" dirty="0">
                <a:latin typeface="Century Gothic" pitchFamily="34" charset="0"/>
              </a:rPr>
              <a:t>Главы об утверждении положения о порядке установки и эксплуатации рекламных конструкций и средств размещения информации на территории городского округа Солнечногорск Московской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06298" y="1322812"/>
            <a:ext cx="2508664" cy="2601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6"/>
          <a:stretch/>
        </p:blipFill>
        <p:spPr>
          <a:xfrm>
            <a:off x="1834158" y="2251070"/>
            <a:ext cx="572733" cy="6894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590" y="5500663"/>
            <a:ext cx="414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Деятельность </a:t>
            </a:r>
            <a:r>
              <a:rPr lang="ru-RU" sz="1200" dirty="0">
                <a:latin typeface="Century Gothic" pitchFamily="34" charset="0"/>
              </a:rPr>
              <a:t>по </a:t>
            </a:r>
            <a:r>
              <a:rPr lang="ru-RU" sz="1200" dirty="0" smtClean="0">
                <a:latin typeface="Century Gothic" pitchFamily="34" charset="0"/>
              </a:rPr>
              <a:t>ОРВ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позволила </a:t>
            </a:r>
            <a:r>
              <a:rPr lang="ru-RU" sz="1200" dirty="0">
                <a:latin typeface="Century Gothic" pitchFamily="34" charset="0"/>
              </a:rPr>
              <a:t>предпринимателям </a:t>
            </a:r>
            <a:r>
              <a:rPr lang="ru-RU" sz="1200" dirty="0" smtClean="0">
                <a:latin typeface="Century Gothic" pitchFamily="34" charset="0"/>
              </a:rPr>
              <a:t>сэкономить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2947229" y="3672265"/>
            <a:ext cx="1852924" cy="19215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27996" y="4065766"/>
            <a:ext cx="1291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60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млн </a:t>
            </a:r>
            <a:r>
              <a:rPr lang="ru-RU" dirty="0" err="1" smtClean="0">
                <a:solidFill>
                  <a:srgbClr val="FF0000"/>
                </a:solidFill>
                <a:latin typeface="Century Gothic" pitchFamily="34" charset="0"/>
              </a:rPr>
              <a:t>руб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9998" y="5527560"/>
            <a:ext cx="414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С 2016 года деятельность </a:t>
            </a:r>
            <a:r>
              <a:rPr lang="ru-RU" sz="1200" dirty="0">
                <a:latin typeface="Century Gothic" pitchFamily="34" charset="0"/>
              </a:rPr>
              <a:t>по </a:t>
            </a:r>
            <a:r>
              <a:rPr lang="ru-RU" sz="1200" dirty="0" smtClean="0">
                <a:latin typeface="Century Gothic" pitchFamily="34" charset="0"/>
              </a:rPr>
              <a:t>ОРВ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позволила </a:t>
            </a:r>
            <a:r>
              <a:rPr lang="ru-RU" sz="1200" dirty="0">
                <a:latin typeface="Century Gothic" pitchFamily="34" charset="0"/>
              </a:rPr>
              <a:t>предпринимателям </a:t>
            </a:r>
            <a:r>
              <a:rPr lang="ru-RU" sz="1200" dirty="0" smtClean="0">
                <a:latin typeface="Century Gothic" pitchFamily="34" charset="0"/>
              </a:rPr>
              <a:t>сэкономить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824504" y="3708890"/>
            <a:ext cx="1852924" cy="19215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05271" y="4102391"/>
            <a:ext cx="1291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400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млн </a:t>
            </a:r>
            <a:r>
              <a:rPr lang="ru-RU" dirty="0" err="1" smtClean="0">
                <a:solidFill>
                  <a:srgbClr val="FF0000"/>
                </a:solidFill>
                <a:latin typeface="Century Gothic" pitchFamily="34" charset="0"/>
              </a:rPr>
              <a:t>руб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11602542" cy="273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10123" y="2430119"/>
            <a:ext cx="411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latin typeface="Century Gothic" pitchFamily="34" charset="0"/>
              </a:rPr>
              <a:t>Проинвестировано</a:t>
            </a:r>
            <a:endParaRPr lang="ru-RU" sz="1200" dirty="0">
              <a:latin typeface="Century Gothic" pitchFamily="34" charset="0"/>
            </a:endParaRPr>
          </a:p>
          <a:p>
            <a:pPr algn="ctr"/>
            <a:r>
              <a:rPr lang="ru-RU" sz="1200" dirty="0" smtClean="0">
                <a:latin typeface="Century Gothic" pitchFamily="34" charset="0"/>
              </a:rPr>
              <a:t>за </a:t>
            </a:r>
            <a:r>
              <a:rPr lang="ru-RU" sz="1200" dirty="0">
                <a:latin typeface="Century Gothic" pitchFamily="34" charset="0"/>
              </a:rPr>
              <a:t>2018 </a:t>
            </a:r>
            <a:r>
              <a:rPr lang="ru-RU" sz="1200" dirty="0" smtClean="0">
                <a:latin typeface="Century Gothic" pitchFamily="34" charset="0"/>
              </a:rPr>
              <a:t>год </a:t>
            </a:r>
            <a:r>
              <a:rPr lang="ru-RU" sz="1200" dirty="0">
                <a:latin typeface="Century Gothic" pitchFamily="34" charset="0"/>
              </a:rPr>
              <a:t>в </a:t>
            </a:r>
            <a:r>
              <a:rPr lang="ru-RU" sz="1200" dirty="0" smtClean="0">
                <a:latin typeface="Century Gothic" pitchFamily="34" charset="0"/>
              </a:rPr>
              <a:t>экономику</a:t>
            </a:r>
          </a:p>
          <a:p>
            <a:pPr algn="ctr"/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60885" y="560381"/>
            <a:ext cx="1912867" cy="19837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36726" y="981402"/>
            <a:ext cx="152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28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млрд </a:t>
            </a:r>
            <a:r>
              <a:rPr lang="ru-RU" dirty="0" err="1" smtClean="0">
                <a:solidFill>
                  <a:srgbClr val="FF0000"/>
                </a:solidFill>
                <a:latin typeface="Century Gothic" pitchFamily="34" charset="0"/>
              </a:rPr>
              <a:t>руб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78541" y="2409296"/>
            <a:ext cx="393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Создано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рабочих мест за </a:t>
            </a:r>
            <a:r>
              <a:rPr lang="ru-RU" sz="1200" dirty="0">
                <a:latin typeface="Century Gothic" pitchFamily="34" charset="0"/>
              </a:rPr>
              <a:t>2018 </a:t>
            </a:r>
            <a:r>
              <a:rPr lang="ru-RU" sz="1200" dirty="0" smtClean="0">
                <a:latin typeface="Century Gothic" pitchFamily="34" charset="0"/>
              </a:rPr>
              <a:t>год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817582" y="622543"/>
            <a:ext cx="1946587" cy="20186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88557" y="1258401"/>
            <a:ext cx="129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60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17750" y="2426575"/>
            <a:ext cx="344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Проектов в </a:t>
            </a:r>
            <a:r>
              <a:rPr lang="ru-RU" sz="1200" dirty="0">
                <a:latin typeface="Century Gothic" pitchFamily="34" charset="0"/>
              </a:rPr>
              <a:t>данный </a:t>
            </a:r>
            <a:r>
              <a:rPr lang="ru-RU" sz="1200" dirty="0" smtClean="0">
                <a:latin typeface="Century Gothic" pitchFamily="34" charset="0"/>
              </a:rPr>
              <a:t>момент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реализуется на территории</a:t>
            </a:r>
          </a:p>
          <a:p>
            <a:pPr algn="ctr"/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59938" y="5130690"/>
            <a:ext cx="4267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Суммарный объем инвестиций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на </a:t>
            </a:r>
            <a:r>
              <a:rPr lang="ru-RU" sz="1200" dirty="0">
                <a:latin typeface="Century Gothic" pitchFamily="34" charset="0"/>
              </a:rPr>
              <a:t>данный </a:t>
            </a:r>
            <a:r>
              <a:rPr lang="ru-RU" sz="1200" dirty="0" smtClean="0">
                <a:latin typeface="Century Gothic" pitchFamily="34" charset="0"/>
              </a:rPr>
              <a:t>момент</a:t>
            </a:r>
          </a:p>
          <a:p>
            <a:pPr algn="ctr"/>
            <a:r>
              <a:rPr lang="ru-RU" sz="1200" dirty="0">
                <a:latin typeface="Century Gothic" pitchFamily="34" charset="0"/>
              </a:rPr>
              <a:t>на территории </a:t>
            </a:r>
            <a:r>
              <a:rPr lang="ru-RU" sz="1200" dirty="0" err="1">
                <a:latin typeface="Century Gothic" pitchFamily="34" charset="0"/>
              </a:rPr>
              <a:t>г.о</a:t>
            </a:r>
            <a:r>
              <a:rPr lang="ru-RU" sz="1200" dirty="0">
                <a:latin typeface="Century Gothic" pitchFamily="34" charset="0"/>
              </a:rPr>
              <a:t>. Солнечногорск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69586" y="5078837"/>
            <a:ext cx="393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Создано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рабочих мест на данный момент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в </a:t>
            </a:r>
            <a:r>
              <a:rPr lang="ru-RU" sz="1200" dirty="0" err="1" smtClean="0">
                <a:latin typeface="Century Gothic" pitchFamily="34" charset="0"/>
              </a:rPr>
              <a:t>г.о</a:t>
            </a:r>
            <a:r>
              <a:rPr lang="ru-RU" sz="1200" dirty="0" smtClean="0">
                <a:latin typeface="Century Gothic" pitchFamily="34" charset="0"/>
              </a:rPr>
              <a:t>. Солнечногорск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105104" y="560381"/>
            <a:ext cx="1912867" cy="198371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99536" y="1190640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2290</a:t>
            </a:r>
            <a:endParaRPr lang="ru-RU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108006" y="3265712"/>
            <a:ext cx="1852924" cy="192155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68320" y="3621417"/>
            <a:ext cx="152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42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млрд </a:t>
            </a:r>
            <a:r>
              <a:rPr lang="ru-RU" dirty="0" err="1" smtClean="0">
                <a:solidFill>
                  <a:srgbClr val="FF0000"/>
                </a:solidFill>
                <a:latin typeface="Century Gothic" pitchFamily="34" charset="0"/>
              </a:rPr>
              <a:t>руб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877274" y="3237426"/>
            <a:ext cx="1852924" cy="192155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047105" y="3815124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entury Gothic" pitchFamily="34" charset="0"/>
              </a:rPr>
              <a:t>4500</a:t>
            </a:r>
            <a:endParaRPr lang="ru-RU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78951815"/>
              </p:ext>
            </p:extLst>
          </p:nvPr>
        </p:nvGraphicFramePr>
        <p:xfrm>
          <a:off x="7875719" y="2808293"/>
          <a:ext cx="2904505" cy="312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6790876" y="5914430"/>
            <a:ext cx="583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оличество </a:t>
            </a:r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субъектов малого и среднего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бизнеса за 2019 год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839131" y="3736536"/>
            <a:ext cx="869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6006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33919" y="3289775"/>
            <a:ext cx="108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7717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432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 2</dc:creator>
  <cp:lastModifiedBy>Кашежев Инал Абубекирович</cp:lastModifiedBy>
  <cp:revision>30</cp:revision>
  <dcterms:created xsi:type="dcterms:W3CDTF">2019-12-03T10:33:15Z</dcterms:created>
  <dcterms:modified xsi:type="dcterms:W3CDTF">2019-12-05T11:50:06Z</dcterms:modified>
</cp:coreProperties>
</file>