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BCFF"/>
    <a:srgbClr val="5DD5FF"/>
    <a:srgbClr val="00759E"/>
    <a:srgbClr val="21FF85"/>
    <a:srgbClr val="FF2F2F"/>
    <a:srgbClr val="008BBC"/>
    <a:srgbClr val="5D8533"/>
    <a:srgbClr val="DDE212"/>
    <a:srgbClr val="DE0000"/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  <a:bevelB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B/>
        </a:sp3d>
      </c:spPr>
    </c:backWall>
    <c:plotArea>
      <c:layout>
        <c:manualLayout>
          <c:layoutTarget val="inner"/>
          <c:xMode val="edge"/>
          <c:yMode val="edge"/>
          <c:x val="6.0301290335265829E-2"/>
          <c:y val="0.10520122784633316"/>
          <c:w val="0.92258079663412584"/>
          <c:h val="0.7168484671463843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Сосногорск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266-4D35-957A-00171A089123}"/>
              </c:ext>
            </c:extLst>
          </c:dPt>
          <c:dLbls>
            <c:dLbl>
              <c:idx val="0"/>
              <c:layout>
                <c:manualLayout>
                  <c:x val="1.1589812878032608E-2"/>
                  <c:y val="1.9240016325229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0E-4DC1-ACB3-2147BB14FB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Сыктывкар</c:v>
                </c:pt>
              </c:strCache>
            </c:strRef>
          </c:tx>
          <c:spPr>
            <a:solidFill>
              <a:srgbClr val="21FF8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contourW="12700">
              <a:bevelT/>
              <a:contourClr>
                <a:schemeClr val="tx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 contourW="12700">
                <a:bevelT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62A-4E1E-8E4A-5D99EA4FF5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</c:v>
                </c:pt>
                <c:pt idx="1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0E-4DC1-ACB3-2147BB14FB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1FF8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66-4D35-957A-00171A089123}"/>
              </c:ext>
            </c:extLst>
          </c:dPt>
          <c:dLbls>
            <c:dLbl>
              <c:idx val="0"/>
              <c:layout>
                <c:manualLayout>
                  <c:x val="7.37533546783893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80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0E-4DC1-ACB3-2147BB14FB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Усинск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4BCFF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62A-4E1E-8E4A-5D99EA4FF5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79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0E-4DC1-ACB3-2147BB14FB7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Инта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DD5FF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266-4D35-957A-00171A089123}"/>
              </c:ext>
            </c:extLst>
          </c:dPt>
          <c:dLbls>
            <c:dLbl>
              <c:idx val="0"/>
              <c:layout>
                <c:manualLayout>
                  <c:x val="-1.0536193525484191E-3"/>
                  <c:y val="-2.207834390633872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70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90E-4DC1-ACB3-2147BB14FB7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Воркута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4BC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266-4D35-957A-00171A089123}"/>
              </c:ext>
            </c:extLst>
          </c:dPt>
          <c:dLbls>
            <c:dLbl>
              <c:idx val="0"/>
              <c:layout>
                <c:manualLayout>
                  <c:x val="-7.72645266204793E-17"/>
                  <c:y val="-9.914541926529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266-4D35-957A-00171A089123}"/>
                </c:ext>
              </c:extLst>
            </c:dLbl>
            <c:dLbl>
              <c:idx val="1"/>
              <c:layout>
                <c:manualLayout>
                  <c:x val="1.1589812878032532E-2"/>
                  <c:y val="3.57228285095506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67</c:v>
                </c:pt>
                <c:pt idx="1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0E-4DC1-ACB3-2147BB14FB7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Печора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266-4D35-957A-00171A089123}"/>
              </c:ext>
            </c:extLst>
          </c:dPt>
          <c:dLbls>
            <c:dLbl>
              <c:idx val="0"/>
              <c:layout>
                <c:manualLayout>
                  <c:x val="2.0018767698419961E-2"/>
                  <c:y val="-1.9240016325229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47</c:v>
                </c:pt>
                <c:pt idx="1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90E-4DC1-ACB3-2147BB14FB7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Сыктывдинский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266-4D35-957A-00171A089123}"/>
              </c:ext>
            </c:extLst>
          </c:dPt>
          <c:dLbls>
            <c:dLbl>
              <c:idx val="0"/>
              <c:layout>
                <c:manualLayout>
                  <c:x val="3.266219992900099E-2"/>
                  <c:y val="-1.9240016325230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266-4D35-957A-00171A08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45</c:v>
                </c:pt>
                <c:pt idx="1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0E-4DC1-ACB3-2147BB14F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80"/>
        <c:shape val="box"/>
        <c:axId val="40723968"/>
        <c:axId val="40725504"/>
        <c:axId val="40730624"/>
      </c:bar3DChart>
      <c:catAx>
        <c:axId val="4072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0725504"/>
        <c:crosses val="autoZero"/>
        <c:auto val="1"/>
        <c:lblAlgn val="ctr"/>
        <c:lblOffset val="100"/>
        <c:noMultiLvlLbl val="0"/>
      </c:catAx>
      <c:valAx>
        <c:axId val="40725504"/>
        <c:scaling>
          <c:orientation val="minMax"/>
          <c:max val="93"/>
          <c:min val="3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723968"/>
        <c:crosses val="autoZero"/>
        <c:crossBetween val="between"/>
      </c:valAx>
      <c:serAx>
        <c:axId val="407306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40725504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415664633933242E-2"/>
          <c:y val="0.86601888915114567"/>
          <c:w val="0.97750936707385416"/>
          <c:h val="0.12071534683689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4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5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3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5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23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2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4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9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0302-8421-4C86-ADFD-0282895ABE1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2B49-6A7F-49D8-A327-81A2B09A7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5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6" y="0"/>
            <a:ext cx="10096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728" y="166736"/>
            <a:ext cx="9820405" cy="523220"/>
          </a:xfrm>
          <a:prstGeom prst="snip1Rect">
            <a:avLst>
              <a:gd name="adj" fmla="val 0"/>
            </a:avLst>
          </a:prstGeom>
          <a:gradFill>
            <a:gsLst>
              <a:gs pos="33000">
                <a:schemeClr val="bg1"/>
              </a:gs>
              <a:gs pos="64000">
                <a:srgbClr val="21A371">
                  <a:lumMod val="85000"/>
                  <a:lumOff val="15000"/>
                </a:srgbClr>
              </a:gs>
              <a:gs pos="100000">
                <a:srgbClr val="00B0F0">
                  <a:lumMod val="93000"/>
                  <a:lumOff val="7000"/>
                </a:srgbClr>
              </a:gs>
            </a:gsLst>
            <a:lin ang="0" scaled="0"/>
          </a:gradFill>
          <a:effectLst>
            <a:outerShdw blurRad="177800" dir="4200000" sx="14000" sy="14000" algn="ctr" rotWithShape="0">
              <a:srgbClr val="94E236"/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Century Gothic" pitchFamily="34" charset="0"/>
              </a:rPr>
              <a:t>Рейтинг МО по качеству проведения ОРВ </a:t>
            </a:r>
            <a:r>
              <a:rPr lang="ru-RU" sz="2800" b="1" smtClean="0">
                <a:latin typeface="Century Gothic" pitchFamily="34" charset="0"/>
              </a:rPr>
              <a:t>за </a:t>
            </a:r>
            <a:r>
              <a:rPr lang="ru-RU" sz="2800" b="1" smtClean="0">
                <a:latin typeface="Century Gothic" pitchFamily="34" charset="0"/>
              </a:rPr>
              <a:t>2020 </a:t>
            </a:r>
            <a:r>
              <a:rPr lang="ru-RU" sz="2800" b="1" dirty="0" smtClean="0">
                <a:latin typeface="Century Gothic" pitchFamily="34" charset="0"/>
              </a:rPr>
              <a:t>год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44" t="5762" r="9097" b="87746"/>
          <a:stretch>
            <a:fillRect/>
          </a:stretch>
        </p:blipFill>
        <p:spPr bwMode="auto">
          <a:xfrm>
            <a:off x="10300928" y="188640"/>
            <a:ext cx="15121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02342"/>
              </p:ext>
            </p:extLst>
          </p:nvPr>
        </p:nvGraphicFramePr>
        <p:xfrm>
          <a:off x="6724011" y="1691330"/>
          <a:ext cx="5467989" cy="3920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7013">
                  <a:extLst>
                    <a:ext uri="{9D8B030D-6E8A-4147-A177-3AD203B41FA5}">
                      <a16:colId xmlns:a16="http://schemas.microsoft.com/office/drawing/2014/main" xmlns="" val="2284485562"/>
                    </a:ext>
                  </a:extLst>
                </a:gridCol>
                <a:gridCol w="1130976">
                  <a:extLst>
                    <a:ext uri="{9D8B030D-6E8A-4147-A177-3AD203B41FA5}">
                      <a16:colId xmlns:a16="http://schemas.microsoft.com/office/drawing/2014/main" xmlns="" val="3108310584"/>
                    </a:ext>
                  </a:extLst>
                </a:gridCol>
              </a:tblGrid>
              <a:tr h="312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Муниципальное 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64000">
                          <a:srgbClr val="29CA8C"/>
                        </a:gs>
                        <a:gs pos="100000">
                          <a:srgbClr val="04BCF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Баллы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64000">
                          <a:srgbClr val="29CA8C"/>
                        </a:gs>
                        <a:gs pos="100000">
                          <a:srgbClr val="04BCFF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59308433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ГО «Сыктывкар»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617425613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МР «Печора»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21401756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МР «Сыктывдинский»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80975019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ГО «Воркута»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78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29CA8C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75367989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ГО «Ухта»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22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50734527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ГО «Инта»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165571870"/>
                  </a:ext>
                </a:extLst>
              </a:tr>
              <a:tr h="39838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ГО «Усинск»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71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877845848"/>
                  </a:ext>
                </a:extLst>
              </a:tr>
              <a:tr h="312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МО МР «Сосногорск»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3300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1748921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69702" y="1459684"/>
            <a:ext cx="18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ГО «Усинск»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0997" y="1761688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ГО «Инта»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2116" y="872455"/>
            <a:ext cx="1976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ГО «Воркута»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2649" y="2558642"/>
            <a:ext cx="193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МР «Печора»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5360" y="3372374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МР «Сосногорск»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968" y="3755024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ГО «Ухта»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3731" y="4857226"/>
            <a:ext cx="2303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ГО «Сыктывкар»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4615" y="5192785"/>
            <a:ext cx="2821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МО МР «Сыктывдинский»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39" y="0"/>
            <a:ext cx="676275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728" y="166736"/>
            <a:ext cx="9820405" cy="523220"/>
          </a:xfrm>
          <a:prstGeom prst="snip1Rect">
            <a:avLst>
              <a:gd name="adj" fmla="val 0"/>
            </a:avLst>
          </a:prstGeom>
          <a:gradFill>
            <a:gsLst>
              <a:gs pos="33000">
                <a:schemeClr val="bg1"/>
              </a:gs>
              <a:gs pos="64000">
                <a:srgbClr val="21A371">
                  <a:lumMod val="85000"/>
                  <a:lumOff val="15000"/>
                </a:srgbClr>
              </a:gs>
              <a:gs pos="100000">
                <a:srgbClr val="00B0F0">
                  <a:lumMod val="93000"/>
                  <a:lumOff val="7000"/>
                </a:srgbClr>
              </a:gs>
            </a:gsLst>
            <a:lin ang="0" scaled="0"/>
          </a:gradFill>
          <a:effectLst>
            <a:outerShdw blurRad="177800" dir="4200000" sx="14000" sy="14000" algn="ctr" rotWithShape="0">
              <a:srgbClr val="94E236"/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Century Gothic" pitchFamily="34" charset="0"/>
              </a:rPr>
              <a:t>Рейтинг МО по ОРВ (динамика 2019 – 2020 годы)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44" t="5762" r="9097" b="87746"/>
          <a:stretch>
            <a:fillRect/>
          </a:stretch>
        </p:blipFill>
        <p:spPr bwMode="auto">
          <a:xfrm>
            <a:off x="10300928" y="188640"/>
            <a:ext cx="15121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758725358"/>
              </p:ext>
            </p:extLst>
          </p:nvPr>
        </p:nvGraphicFramePr>
        <p:xfrm>
          <a:off x="0" y="83127"/>
          <a:ext cx="12053689" cy="651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597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118</Words>
  <Application>Microsoft Office PowerPoint</Application>
  <PresentationFormat>Произвольный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Торлопов Дмитрий Александрович</dc:creator>
  <cp:lastModifiedBy>Попов Евгений Владимирович</cp:lastModifiedBy>
  <cp:revision>39</cp:revision>
  <dcterms:created xsi:type="dcterms:W3CDTF">2018-12-10T13:10:33Z</dcterms:created>
  <dcterms:modified xsi:type="dcterms:W3CDTF">2020-12-01T11:37:57Z</dcterms:modified>
</cp:coreProperties>
</file>