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1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2AA"/>
    <a:srgbClr val="FEDEDE"/>
    <a:srgbClr val="FBA89F"/>
    <a:srgbClr val="C55603"/>
    <a:srgbClr val="FECBA4"/>
    <a:srgbClr val="FDA767"/>
    <a:srgbClr val="FBCDA7"/>
    <a:srgbClr val="FDE6D3"/>
    <a:srgbClr val="F8A15A"/>
    <a:srgbClr val="FCD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136" autoAdjust="0"/>
  </p:normalViewPr>
  <p:slideViewPr>
    <p:cSldViewPr>
      <p:cViewPr>
        <p:scale>
          <a:sx n="65" d="100"/>
          <a:sy n="65" d="100"/>
        </p:scale>
        <p:origin x="-3450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accent2">
                    <a:lumMod val="75000"/>
                  </a:schemeClr>
                </a:solidFill>
              </a:ln>
              <a:effectLst/>
            </c:spPr>
          </c:dPt>
          <c:dPt>
            <c:idx val="1"/>
            <c:bubble3D val="0"/>
            <c:explosion val="9"/>
            <c:spPr>
              <a:solidFill>
                <a:schemeClr val="tx2">
                  <a:lumMod val="20000"/>
                  <a:lumOff val="80000"/>
                  <a:alpha val="99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14.72</c:v>
                </c:pt>
                <c:pt idx="1">
                  <c:v>84.11999999999999</c:v>
                </c:pt>
                <c:pt idx="2">
                  <c:v>1.1599999999999975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2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79421377283962"/>
          <c:y val="9.9828468956644559E-2"/>
          <c:w val="0.63343415360600963"/>
          <c:h val="0.85478277736937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1AF9D"/>
              </a:solidFill>
              <a:ln w="19050">
                <a:solidFill>
                  <a:srgbClr val="E15833"/>
                </a:solidFill>
              </a:ln>
              <a:effectLst/>
            </c:spPr>
          </c:dPt>
          <c:dPt>
            <c:idx val="2"/>
            <c:bubble3D val="0"/>
            <c:explosion val="7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accent3">
                    <a:lumMod val="50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Не знакомы с проектом</c:v>
                </c:pt>
                <c:pt idx="1">
                  <c:v>Не собираются участвовать</c:v>
                </c:pt>
                <c:pt idx="2">
                  <c:v>Собираются и ждут ближайших аукционов</c:v>
                </c:pt>
                <c:pt idx="3">
                  <c:v>Собираются, но при условии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34.300000000000004</c:v>
                </c:pt>
                <c:pt idx="1">
                  <c:v>22.9</c:v>
                </c:pt>
                <c:pt idx="2">
                  <c:v>2.9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502724215287349"/>
          <c:y val="5.9975242164669665E-2"/>
          <c:w val="0.36418045564381774"/>
          <c:h val="0.971776795192128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5B850"/>
            </a:solidFill>
            <a:ln w="15875"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07795717542514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Другое</c:v>
                </c:pt>
                <c:pt idx="1">
                  <c:v>Если изменятся условия проекта</c:v>
                </c:pt>
                <c:pt idx="2">
                  <c:v>Если найдем средства</c:v>
                </c:pt>
                <c:pt idx="3">
                  <c:v>Если хорошие объекты будут выставляться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17.600000000000001</c:v>
                </c:pt>
                <c:pt idx="1">
                  <c:v>17.600000000000001</c:v>
                </c:pt>
                <c:pt idx="2">
                  <c:v>29.4</c:v>
                </c:pt>
                <c:pt idx="3">
                  <c:v>35.300000000000004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3"/>
        <c:axId val="117106560"/>
        <c:axId val="117105024"/>
      </c:barChart>
      <c:valAx>
        <c:axId val="117105024"/>
        <c:scaling>
          <c:orientation val="minMax"/>
          <c:max val="40"/>
          <c:min val="0"/>
        </c:scaling>
        <c:delete val="1"/>
        <c:axPos val="b"/>
        <c:numFmt formatCode="#,##0.0" sourceLinked="0"/>
        <c:majorTickMark val="out"/>
        <c:minorTickMark val="none"/>
        <c:tickLblPos val="none"/>
        <c:crossAx val="117106560"/>
        <c:crosses val="autoZero"/>
        <c:crossBetween val="between"/>
        <c:majorUnit val="10"/>
      </c:valAx>
      <c:catAx>
        <c:axId val="11710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7105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373C-E4B9-45E3-9405-A09CE40B4685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30C82-37F1-4D38-84DB-E8D433C0DD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5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3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3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6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9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6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3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4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8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3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4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2B747-7AC9-4100-8C9C-BB39DCE637D9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CE600-811E-429E-B00A-7B246462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3356992"/>
            <a:ext cx="8568952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Москвы от 25 февраля 2013 г. №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100-ПП</a:t>
            </a:r>
            <a:endParaRPr lang="en-US" sz="12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реализации пилотного проекта “Доктор рядом</a:t>
            </a:r>
            <a:r>
              <a:rPr lang="ru-RU" sz="1600" b="1" dirty="0" smtClean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”»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ред. постановлений Правительства Москвы от </a:t>
            </a: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26.12.2013 г. 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906-ПП, от </a:t>
            </a: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29.04.2014 г. </a:t>
            </a: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233-ПП)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-36512" y="4725144"/>
            <a:ext cx="9180512" cy="1800200"/>
            <a:chOff x="3816820" y="1057752"/>
            <a:chExt cx="5327181" cy="1219899"/>
          </a:xfrm>
        </p:grpSpPr>
        <p:sp>
          <p:nvSpPr>
            <p:cNvPr id="44" name="Пятиугольник 43"/>
            <p:cNvSpPr/>
            <p:nvPr/>
          </p:nvSpPr>
          <p:spPr>
            <a:xfrm>
              <a:off x="3816820" y="1057752"/>
              <a:ext cx="3895456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E4EDF8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28575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216000" tIns="72000" rIns="144000" bIns="72000" numCol="1" spcCol="1270" anchor="ctr" anchorCtr="0">
              <a:noAutofit/>
              <a:sp3d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Сроки проведения оценки фактического воздействия (ОФВ</a:t>
              </a:r>
              <a:r>
                <a:rPr lang="ru-RU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  <a:br>
                <a:rPr lang="ru-RU" sz="1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23.09.2014 </a:t>
              </a:r>
              <a:r>
                <a:rPr lang="ru-RU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20.11.2014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Сроки проведения публичных консультаций:</a:t>
              </a:r>
              <a:br>
                <a:rPr lang="ru-RU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23.09.2014 – 15.10.2014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ru-RU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Ответственный за проведение ОФВ:</a:t>
              </a:r>
              <a:br>
                <a:rPr lang="ru-RU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Департамент экономической политики и развития г. Москвы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309605" y="1057752"/>
              <a:ext cx="1834396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108000" rIns="108000" anchor="ctr">
              <a:noAutofit/>
            </a:bodyPr>
            <a:lstStyle/>
            <a:p>
              <a:pPr algn="ctr" defTabSz="666750">
                <a:spcAft>
                  <a:spcPct val="35000"/>
                </a:spcAft>
                <a:defRPr/>
              </a:pPr>
              <a:r>
                <a:rPr lang="ru-RU" sz="2800" b="1" kern="0" dirty="0" smtClean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46</a:t>
              </a:r>
              <a:br>
                <a:rPr lang="ru-RU" sz="2800" b="1" kern="0" dirty="0" smtClean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b="1" kern="0" dirty="0" smtClean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участников </a:t>
              </a:r>
              <a:r>
                <a:rPr lang="ru-RU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публичных консультаций </a:t>
              </a:r>
              <a:br>
                <a:rPr lang="ru-RU" b="1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1400" kern="0" dirty="0">
                  <a:solidFill>
                    <a:prstClr val="white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(привлеченных в форме опросов)</a:t>
              </a:r>
              <a:endParaRPr lang="ru-RU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http://investmoscow.ru/media/1047170/%D0%B4%D0%BE%D0%BA%D1%82%D0%BE%D1%80-%D1%80%D1%8F%D0%B4%D0%BE%D0%BC_%D0%BE%D1%80%D0%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1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79512" y="404664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cap="all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ПРЕДЛОЖЕНИЯ ПО РЕШЕНИЮ ПРОБЛЕМ И ПОВЫШЕНИЮ ЭФФЕКТИВНОСТИ</a:t>
            </a:r>
            <a:br>
              <a:rPr lang="ru-RU" sz="1700" cap="all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1700" cap="all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Проекта «доктор рядом</a:t>
            </a:r>
            <a:r>
              <a:rPr lang="ru-RU" sz="1700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» (</a:t>
            </a:r>
            <a:r>
              <a:rPr lang="ru-RU" sz="1700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продолжение</a:t>
            </a:r>
            <a:r>
              <a:rPr lang="ru-RU" sz="1700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)</a:t>
            </a:r>
            <a:endParaRPr lang="ru-RU" sz="1700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51520" y="980728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10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№100-ПП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5400000">
            <a:off x="2442513" y="531237"/>
            <a:ext cx="145928" cy="467452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0" tIns="24149" rIns="72000" bIns="2414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ru-RU" sz="1400" b="1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712" y="2079523"/>
            <a:ext cx="4674526" cy="7014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108000" tIns="144000" rIns="108000" bIns="72000" numCol="1" spcCol="1270" anchor="t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pPr marL="285750" indent="-193675" algn="l">
              <a:spcAft>
                <a:spcPts val="200"/>
              </a:spcAft>
            </a:pPr>
            <a:r>
              <a:rPr lang="ru-RU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Сохранение проблемы может привести к:</a:t>
            </a:r>
          </a:p>
          <a:p>
            <a:pPr marL="377825" indent="-28575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b="0" kern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невыполнению арендаторами условий проекта </a:t>
            </a:r>
            <a:endParaRPr lang="ru-RU" b="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6056" y="2132856"/>
            <a:ext cx="3889416" cy="16427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108000" tIns="144000" rIns="108000" bIns="72000" numCol="1" spcCol="1270" anchor="t" anchorCtr="0">
            <a:noAutofit/>
            <a:sp3d/>
          </a:bodyPr>
          <a:lstStyle>
            <a:defPPr>
              <a:defRPr lang="ru-RU"/>
            </a:defPPr>
            <a:lvl1pPr marL="285750" marR="0" lvl="0" indent="-193675" defTabSz="666750" fontAlgn="auto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Сохранение проблемы может привести к:</a:t>
            </a:r>
          </a:p>
          <a:p>
            <a:pPr marL="377825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рискам неисполнения требований к арендаторам об объеме предоставляемых в рамках проекта услуг по причине отсутствия спроса</a:t>
            </a:r>
          </a:p>
          <a:p>
            <a:pPr marL="377825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трудностям инвесторов в получении информации по проекту </a:t>
            </a:r>
            <a:endParaRPr lang="ru-RU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79512" y="3284984"/>
            <a:ext cx="4680521" cy="1548753"/>
            <a:chOff x="3737692" y="1057752"/>
            <a:chExt cx="5956103" cy="12198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769515" y="1057752"/>
              <a:ext cx="1924280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144000" tIns="36000" rIns="144000" bIns="36000" anchor="ctr">
              <a:noAutofit/>
            </a:bodyPr>
            <a:lstStyle/>
            <a:p>
              <a:pPr algn="ctr">
                <a:buClr>
                  <a:prstClr val="white"/>
                </a:buClr>
                <a:buSzPct val="70000"/>
              </a:pPr>
              <a: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  <a:t>Затраты </a:t>
              </a:r>
            </a:p>
            <a:p>
              <a:pPr algn="ctr">
                <a:buClr>
                  <a:prstClr val="white"/>
                </a:buClr>
                <a:buSzPct val="70000"/>
              </a:pP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300-350 тыс. руб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  <a:t>.</a:t>
              </a:r>
            </a:p>
          </p:txBody>
        </p:sp>
        <p:sp>
          <p:nvSpPr>
            <p:cNvPr id="30" name="Пятиугольник 29"/>
            <p:cNvSpPr/>
            <p:nvPr/>
          </p:nvSpPr>
          <p:spPr>
            <a:xfrm>
              <a:off x="3737692" y="1057752"/>
              <a:ext cx="4024852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144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более 40% арендаторов по прошествии года не справились с установленным по перечню объемом, необходимо провести анализ как перечня, так и объема услуг ОМС с привлечением фактических арендаторов, </a:t>
              </a:r>
              <a:r>
                <a:rPr lang="ru-RU" sz="11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ДЗгМ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По итогам анализа внести корректировки в 100-ПП</a:t>
              </a:r>
              <a:endPara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79512" y="4905164"/>
            <a:ext cx="4680521" cy="1800200"/>
            <a:chOff x="3737692" y="1057752"/>
            <a:chExt cx="5956104" cy="121989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7769515" y="1057752"/>
              <a:ext cx="1924281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72000" tIns="36000" rIns="72000" bIns="36000" anchor="ctr">
              <a:noAutofit/>
            </a:bodyPr>
            <a:lstStyle/>
            <a:p>
              <a:pPr algn="ctr">
                <a:buClr>
                  <a:prstClr val="white"/>
                </a:buClr>
                <a:buSzPct val="70000"/>
              </a:pPr>
              <a: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  <a:t>Затраты:</a:t>
              </a:r>
            </a:p>
            <a:p>
              <a:pPr marL="85725" indent="-85725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prstClr val="white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методика «индекса» – 200-250 тыс. руб.</a:t>
              </a:r>
            </a:p>
            <a:p>
              <a:pPr marL="85725" indent="-85725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prstClr val="white"/>
                </a:buClr>
                <a:buSzPct val="70000"/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prstClr val="white"/>
                  </a:solidFill>
                  <a:latin typeface="Arial Narrow" pitchFamily="34" charset="0"/>
                </a:rPr>
                <a:t>р</a:t>
              </a: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асчеты по индексу –  20 тыс. руб. на </a:t>
              </a:r>
              <a:b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1 помещение </a:t>
              </a:r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3737692" y="1057752"/>
              <a:ext cx="4031823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144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Установление индивидуального перечня и объема услуг, в зависимости от размера помещения и района расположения. Для реализации требуется разработка совместной методики ГАУИ и ДЗгМ, установление перечня и объема услуг ОМС для предоставления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рамках проекта. На основе методики должен быть составлен «индекс перечня и объема услуг ОМС»  </a:t>
              </a:r>
              <a:endParaRPr lang="ru-RU" sz="11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53"/>
          <p:cNvGrpSpPr/>
          <p:nvPr/>
        </p:nvGrpSpPr>
        <p:grpSpPr>
          <a:xfrm>
            <a:off x="179512" y="1196754"/>
            <a:ext cx="4673228" cy="936105"/>
            <a:chOff x="189021" y="5693989"/>
            <a:chExt cx="5204949" cy="604262"/>
          </a:xfrm>
        </p:grpSpPr>
        <p:sp>
          <p:nvSpPr>
            <p:cNvPr id="22" name="Полилиния 21"/>
            <p:cNvSpPr/>
            <p:nvPr/>
          </p:nvSpPr>
          <p:spPr>
            <a:xfrm>
              <a:off x="189021" y="5693989"/>
              <a:ext cx="5204949" cy="604262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8000" tIns="24149" rIns="72000" bIns="24149" numCol="1" spcCol="1270" anchor="ctr" anchorCtr="0">
              <a:noAutofit/>
            </a:bodyPr>
            <a:lstStyle/>
            <a:p>
              <a:pPr marL="90488" algn="ctr" defTabSz="533400">
                <a:spcBef>
                  <a:spcPct val="0"/>
                </a:spcBef>
              </a:pPr>
              <a:r>
                <a:rPr lang="ru-RU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Решение </a:t>
              </a: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проблемы рисков корректировки перечня,</a:t>
              </a:r>
              <a:b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</a:b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а также объема услуг ОМС, которые обязан предоставить арендатор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69222" y="5882504"/>
              <a:ext cx="400961" cy="232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3</a:t>
              </a:r>
              <a:endPara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Пятиугольник 38"/>
          <p:cNvSpPr/>
          <p:nvPr/>
        </p:nvSpPr>
        <p:spPr>
          <a:xfrm rot="5400000">
            <a:off x="6944779" y="1900219"/>
            <a:ext cx="145928" cy="3888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0" tIns="24149" rIns="72000" bIns="2414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ru-RU" sz="1400" b="1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076056" y="4276268"/>
            <a:ext cx="3885687" cy="2015300"/>
            <a:chOff x="4236089" y="1057752"/>
            <a:chExt cx="4944652" cy="121989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681791" y="1057752"/>
              <a:ext cx="1498950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36000" tIns="36000" rIns="36000" bIns="36000" anchor="ctr">
              <a:noAutofit/>
            </a:bodyPr>
            <a:lstStyle/>
            <a:p>
              <a:pPr algn="ctr">
                <a:buClr>
                  <a:prstClr val="white"/>
                </a:buClr>
                <a:buSzPct val="70000"/>
              </a:pPr>
              <a: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  <a:t>Затраты </a:t>
              </a:r>
            </a:p>
            <a:p>
              <a:pPr algn="ctr">
                <a:buClr>
                  <a:prstClr val="white"/>
                </a:buClr>
                <a:buSzPct val="70000"/>
              </a:pP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3 млн руб.</a:t>
              </a:r>
              <a:endParaRPr lang="ru-RU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42" name="Пятиугольник 41"/>
            <p:cNvSpPr/>
            <p:nvPr/>
          </p:nvSpPr>
          <p:spPr>
            <a:xfrm>
              <a:off x="4236089" y="1057752"/>
              <a:ext cx="3445702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144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Задействовать все городские каналы для распространения информации о проекте «Доктор рядом»: телевидение, периодические издания (в первую очередь – районные газеты), стенды в государственных поликлиниках, рекламные щиты на улицах города. А также обеспечить ежемесячную актуализацию информации на сайте проекта «Доктор рядом»</a:t>
              </a:r>
            </a:p>
          </p:txBody>
        </p:sp>
      </p:grpSp>
      <p:grpSp>
        <p:nvGrpSpPr>
          <p:cNvPr id="32" name="Группа 53"/>
          <p:cNvGrpSpPr/>
          <p:nvPr/>
        </p:nvGrpSpPr>
        <p:grpSpPr>
          <a:xfrm>
            <a:off x="5070558" y="1196747"/>
            <a:ext cx="3891658" cy="1012757"/>
            <a:chOff x="586433" y="5693989"/>
            <a:chExt cx="4334452" cy="531167"/>
          </a:xfrm>
        </p:grpSpPr>
        <p:sp>
          <p:nvSpPr>
            <p:cNvPr id="33" name="Полилиния 32"/>
            <p:cNvSpPr/>
            <p:nvPr/>
          </p:nvSpPr>
          <p:spPr>
            <a:xfrm>
              <a:off x="586433" y="5693989"/>
              <a:ext cx="4334452" cy="531167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8000" tIns="24149" rIns="72000" bIns="24149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</a:pPr>
              <a:r>
                <a:rPr lang="ru-RU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Решение проблемы </a:t>
              </a: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недостаточного уровня информированности населения об услугах клиник проекта «Доктор рядом», о самом проекте «Доктор рядом»</a:t>
              </a:r>
            </a:p>
          </p:txBody>
        </p:sp>
        <p:sp>
          <p:nvSpPr>
            <p:cNvPr id="34" name="Овал 33"/>
            <p:cNvSpPr/>
            <p:nvPr/>
          </p:nvSpPr>
          <p:spPr>
            <a:xfrm>
              <a:off x="672758" y="5847162"/>
              <a:ext cx="400961" cy="1888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4</a:t>
              </a:r>
              <a:endPara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76055" y="3951649"/>
            <a:ext cx="3885688" cy="3057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0" tIns="0" rIns="0" bIns="0" numCol="1" spcCol="1270" anchor="ctr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ВАРИАНТЫ РЕШЕНИЯ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511" y="2979202"/>
            <a:ext cx="4675044" cy="3057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0" tIns="0" rIns="0" bIns="0" numCol="1" spcCol="1270" anchor="ctr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ВАРИАНТЫ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0999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79512" y="404664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cap="all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ПРЕДЛОЖЕНИЯ ПО РЕШЕНИЮ ПРОБЛЕМ И ПОВЫШЕНИЮ ЭФФЕКТИВНОСТИ</a:t>
            </a:r>
            <a:br>
              <a:rPr lang="ru-RU" sz="1700" cap="all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1700" cap="all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Проекта «доктор рядом</a:t>
            </a:r>
            <a:r>
              <a:rPr lang="ru-RU" sz="1700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» (</a:t>
            </a:r>
            <a:r>
              <a:rPr lang="ru-RU" sz="1700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продолжение</a:t>
            </a:r>
            <a:r>
              <a:rPr lang="ru-RU" sz="1700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)</a:t>
            </a:r>
            <a:endParaRPr lang="ru-RU" sz="1700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51520" y="980728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11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№100-ПП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5400000">
            <a:off x="2425477" y="711864"/>
            <a:ext cx="145928" cy="463785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0" tIns="24149" rIns="72000" bIns="2414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ru-RU" sz="1400" b="1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712" y="1772816"/>
            <a:ext cx="4637858" cy="11714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108000" tIns="144000" rIns="108000" bIns="72000" numCol="1" spcCol="1270" anchor="t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pPr marL="285750" indent="-193675" algn="l">
              <a:spcAft>
                <a:spcPts val="200"/>
              </a:spcAft>
            </a:pPr>
            <a:r>
              <a:rPr lang="ru-RU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Сохранение проблемы может привести к:</a:t>
            </a:r>
          </a:p>
          <a:p>
            <a:pPr marL="377825" indent="-28575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b="0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рискам </a:t>
            </a:r>
            <a:r>
              <a:rPr lang="ru-RU" b="0" kern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расторжения договоров победителями аукционов</a:t>
            </a:r>
            <a:endParaRPr lang="ru-RU" b="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77825" indent="-28575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b="0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</a:t>
            </a:r>
            <a:r>
              <a:rPr lang="ru-RU" b="0" kern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искам задержки сроков проведения ремонта (реконструкции) – задержкам ввода объектов </a:t>
            </a:r>
            <a:endParaRPr lang="ru-RU" b="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4048" y="1772816"/>
            <a:ext cx="3961424" cy="117142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108000" tIns="144000" rIns="108000" bIns="72000" numCol="1" spcCol="1270" anchor="t" anchorCtr="0">
            <a:noAutofit/>
            <a:sp3d/>
          </a:bodyPr>
          <a:lstStyle>
            <a:defPPr>
              <a:defRPr lang="ru-RU"/>
            </a:defPPr>
            <a:lvl1pPr marL="285750" marR="0" lvl="0" indent="-193675" defTabSz="666750" fontAlgn="auto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Сохранение проблемы может привести к: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рискам применения санкций к арендаторам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рискам </a:t>
            </a:r>
            <a:r>
              <a:rPr lang="ru-RU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расторжения договоров </a:t>
            </a:r>
            <a:r>
              <a:rPr lang="ru-RU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 победителями аукционов (со стороны города)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ru-RU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21" name="Группа 53"/>
          <p:cNvGrpSpPr/>
          <p:nvPr/>
        </p:nvGrpSpPr>
        <p:grpSpPr>
          <a:xfrm>
            <a:off x="179512" y="1052735"/>
            <a:ext cx="4637858" cy="814910"/>
            <a:chOff x="189021" y="5693989"/>
            <a:chExt cx="4931818" cy="526030"/>
          </a:xfrm>
        </p:grpSpPr>
        <p:sp>
          <p:nvSpPr>
            <p:cNvPr id="22" name="Полилиния 21"/>
            <p:cNvSpPr/>
            <p:nvPr/>
          </p:nvSpPr>
          <p:spPr>
            <a:xfrm>
              <a:off x="189021" y="5693989"/>
              <a:ext cx="4931818" cy="526030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8000" tIns="24149" rIns="72000" bIns="24149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</a:pPr>
              <a:r>
                <a:rPr lang="ru-RU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Решение </a:t>
              </a: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проблемы </a:t>
              </a:r>
              <a:r>
                <a:rPr lang="ru-RU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с </a:t>
              </a: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подключением</a:t>
              </a:r>
              <a:b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</a:b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объекта к </a:t>
              </a:r>
              <a:r>
                <a:rPr lang="ru-RU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энергосетям, к сетям </a:t>
              </a: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водоснабжения и водоотведения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65593" y="5840779"/>
              <a:ext cx="382818" cy="232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5</a:t>
              </a:r>
              <a:endPara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Пятиугольник 38"/>
          <p:cNvSpPr/>
          <p:nvPr/>
        </p:nvSpPr>
        <p:spPr>
          <a:xfrm rot="5400000">
            <a:off x="6908780" y="1050793"/>
            <a:ext cx="145928" cy="3960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0" tIns="24149" rIns="72000" bIns="2414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ru-RU" sz="1400" b="1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001744" y="3536483"/>
            <a:ext cx="3960001" cy="1336117"/>
            <a:chOff x="4139034" y="1057752"/>
            <a:chExt cx="5004967" cy="121989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600308" y="1057752"/>
              <a:ext cx="1543693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144000" tIns="36000" rIns="144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  <a:t>Трудозатраты</a:t>
              </a:r>
              <a: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  <a:t/>
              </a:r>
              <a:b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  <a:t>≈ </a:t>
              </a:r>
              <a:r>
                <a:rPr lang="ru-RU" sz="1200" b="1" dirty="0">
                  <a:solidFill>
                    <a:prstClr val="white"/>
                  </a:solidFill>
                  <a:latin typeface="Arial Narrow" pitchFamily="34" charset="0"/>
                </a:rPr>
                <a:t>15 </a:t>
              </a: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чел.-дней</a:t>
              </a:r>
              <a:endParaRPr lang="ru-RU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42" name="Пятиугольник 41"/>
            <p:cNvSpPr/>
            <p:nvPr/>
          </p:nvSpPr>
          <p:spPr>
            <a:xfrm>
              <a:off x="4139034" y="1057752"/>
              <a:ext cx="3461273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72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Внести изменение в текст</a:t>
              </a:r>
              <a:b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ППМ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100-ПП,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увеличив сроки на проведение ремонта и оборудование помещений до 8 месяцев с момента регистрации договора</a:t>
              </a:r>
              <a:endPara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53"/>
          <p:cNvGrpSpPr/>
          <p:nvPr/>
        </p:nvGrpSpPr>
        <p:grpSpPr>
          <a:xfrm>
            <a:off x="4999848" y="1052741"/>
            <a:ext cx="3962368" cy="800681"/>
            <a:chOff x="507678" y="5693989"/>
            <a:chExt cx="4413207" cy="516845"/>
          </a:xfrm>
        </p:grpSpPr>
        <p:sp>
          <p:nvSpPr>
            <p:cNvPr id="33" name="Полилиния 32"/>
            <p:cNvSpPr/>
            <p:nvPr/>
          </p:nvSpPr>
          <p:spPr>
            <a:xfrm>
              <a:off x="507678" y="5693989"/>
              <a:ext cx="4413207" cy="516845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8000" tIns="24149" rIns="72000" bIns="24149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</a:pPr>
              <a:r>
                <a:rPr lang="ru-RU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Недостаточные сроки на </a:t>
              </a: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проведение</a:t>
              </a:r>
              <a:b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</a:b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ремонта </a:t>
              </a:r>
              <a:r>
                <a:rPr lang="ru-RU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и </a:t>
              </a: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оборудование </a:t>
              </a:r>
              <a:r>
                <a:rPr lang="ru-RU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помещений</a:t>
              </a:r>
            </a:p>
          </p:txBody>
        </p:sp>
        <p:sp>
          <p:nvSpPr>
            <p:cNvPr id="34" name="Овал 33"/>
            <p:cNvSpPr/>
            <p:nvPr/>
          </p:nvSpPr>
          <p:spPr>
            <a:xfrm>
              <a:off x="592557" y="5840775"/>
              <a:ext cx="400961" cy="232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6</a:t>
              </a:r>
              <a:endPara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8858" y="3220294"/>
            <a:ext cx="4607121" cy="3057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0" tIns="0" rIns="0" bIns="0" numCol="1" spcCol="1270" anchor="ctr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</a:rPr>
              <a:t>ВАРИАНТЫ РЕШЕНИЯ</a:t>
            </a:r>
            <a:endParaRPr lang="ru-RU" sz="1200" b="0" kern="12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848" y="3223734"/>
            <a:ext cx="3961896" cy="3057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0" tIns="0" rIns="0" bIns="0" numCol="1" spcCol="1270" anchor="ctr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ВАРИАНТЫ РЕШЕНИЯ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79513" y="3536483"/>
            <a:ext cx="4637858" cy="1068275"/>
            <a:chOff x="3775037" y="1057752"/>
            <a:chExt cx="5633062" cy="121989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7885640" y="1057752"/>
              <a:ext cx="1522459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72000" tIns="36000" rIns="72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  <a:t>Затраты</a:t>
              </a:r>
              <a:b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200-250 тыс. руб.</a:t>
              </a:r>
              <a:b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на </a:t>
              </a:r>
              <a:r>
                <a:rPr lang="ru-RU" sz="1200" b="1" dirty="0">
                  <a:solidFill>
                    <a:prstClr val="white"/>
                  </a:solidFill>
                  <a:latin typeface="Arial Narrow" pitchFamily="34" charset="0"/>
                </a:rPr>
                <a:t>1 </a:t>
              </a: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объект</a:t>
              </a:r>
              <a:endParaRPr lang="ru-RU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3775037" y="1057752"/>
              <a:ext cx="4110604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72000" bIns="72000" numCol="1" spcCol="1270" anchor="ctr" anchorCtr="0">
              <a:noAutofit/>
              <a:sp3d/>
            </a:bodyPr>
            <a:lstStyle/>
            <a:p>
              <a:pPr defTabSz="666750"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Проводить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экспертизу технического состояния здания, инженерных сетей и коммуникаций, градостроительной ситуации. Включать результаты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экспертизы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тендерную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документацию </a:t>
              </a:r>
              <a:endPara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79513" y="4672616"/>
            <a:ext cx="4637857" cy="1636704"/>
            <a:chOff x="3775037" y="1057752"/>
            <a:chExt cx="5424867" cy="1219899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7733715" y="1057752"/>
              <a:ext cx="1466189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72000" tIns="36000" rIns="72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  <a:t>Затраты 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  <a:t/>
              </a:r>
              <a:b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250-300 тыс. руб</a:t>
              </a:r>
              <a:r>
                <a:rPr lang="ru-RU" sz="1200" b="1" dirty="0">
                  <a:solidFill>
                    <a:prstClr val="white"/>
                  </a:solidFill>
                  <a:latin typeface="Arial Narrow" pitchFamily="34" charset="0"/>
                </a:rPr>
                <a:t>. в </a:t>
              </a: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год</a:t>
              </a:r>
              <a:endParaRPr lang="ru-RU" sz="1200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48" name="Пятиугольник 47"/>
            <p:cNvSpPr/>
            <p:nvPr/>
          </p:nvSpPr>
          <p:spPr>
            <a:xfrm>
              <a:off x="3775037" y="1057752"/>
              <a:ext cx="3958678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72000" bIns="72000" numCol="1" spcCol="1270" anchor="ctr" anchorCtr="0">
              <a:noAutofit/>
              <a:sp3d/>
            </a:bodyPr>
            <a:lstStyle/>
            <a:p>
              <a:pPr defTabSz="666750"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Регулярно (раз в год) проводить аналитические исследования (включая опросы действующих участников программы) в целях выяснения фактических финансовых и временных затрат на подключение различных объектов, арендуемых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рамках проекта.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Включать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ссылку на результаты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данных исследований в тендерную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документацию</a:t>
              </a:r>
              <a:endPara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1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79512" y="404664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cap="all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ПРЕДЛОЖЕНИЯ ПО РЕШЕНИЮ ПРОБЛЕМ И ПОВЫШЕНИЮ ЭФФЕКТИВНОСТИ</a:t>
            </a:r>
            <a:br>
              <a:rPr lang="ru-RU" sz="1700" cap="all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1700" cap="all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Проекта «доктор рядом» </a:t>
            </a:r>
            <a:r>
              <a:rPr lang="ru-RU" sz="1700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(</a:t>
            </a:r>
            <a:r>
              <a:rPr lang="ru-RU" sz="1700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продолжение</a:t>
            </a:r>
            <a:r>
              <a:rPr lang="ru-RU" sz="1700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)</a:t>
            </a:r>
            <a:endParaRPr lang="ru-RU" sz="1700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51520" y="980728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12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№100-ПП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5400000">
            <a:off x="2213593" y="1372007"/>
            <a:ext cx="145928" cy="4248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0" tIns="24149" rIns="72000" bIns="2414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ru-RU" sz="1400" b="1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256" y="1772774"/>
            <a:ext cx="4251256" cy="162718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108000" tIns="144000" rIns="108000" bIns="72000" numCol="1" spcCol="1270" anchor="t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pPr marL="285750" indent="-193675" algn="l">
              <a:spcAft>
                <a:spcPts val="200"/>
              </a:spcAft>
            </a:pPr>
            <a:r>
              <a:rPr lang="ru-RU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Сохранение проблемы может привести к:</a:t>
            </a:r>
          </a:p>
          <a:p>
            <a:pPr marL="377825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0" kern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невыполнению арендаторами требования предоставления установленного объема услуг ОМС</a:t>
            </a:r>
            <a:endParaRPr lang="ru-RU" b="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77825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b="0" kern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необходимости покрытия арендаторами издержек на предоставление услуг ОМС, в предусмотренном в рамках проекта объеме, из собственной прибыли</a:t>
            </a:r>
            <a:endParaRPr lang="ru-RU" b="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6016" y="2079523"/>
            <a:ext cx="4248000" cy="132044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108000" tIns="144000" rIns="108000" bIns="72000" numCol="1" spcCol="1270" anchor="t" anchorCtr="0">
            <a:noAutofit/>
            <a:sp3d/>
          </a:bodyPr>
          <a:lstStyle>
            <a:defPPr>
              <a:defRPr lang="ru-RU"/>
            </a:defPPr>
            <a:lvl1pPr marL="285750" marR="0" lvl="0" indent="-193675" defTabSz="666750" fontAlgn="auto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Сохранение проблемы может привести к: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ru-RU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рискам применения индивидуального подхода к участникам проекта при проведении оценки выполнения требований, созданию излишних административных барьеров</a:t>
            </a:r>
            <a:endParaRPr lang="ru-RU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21" name="Группа 53"/>
          <p:cNvGrpSpPr/>
          <p:nvPr/>
        </p:nvGrpSpPr>
        <p:grpSpPr>
          <a:xfrm>
            <a:off x="179512" y="1196752"/>
            <a:ext cx="4248472" cy="651330"/>
            <a:chOff x="189021" y="5693990"/>
            <a:chExt cx="4731864" cy="420438"/>
          </a:xfrm>
        </p:grpSpPr>
        <p:sp>
          <p:nvSpPr>
            <p:cNvPr id="22" name="Полилиния 21"/>
            <p:cNvSpPr/>
            <p:nvPr/>
          </p:nvSpPr>
          <p:spPr>
            <a:xfrm>
              <a:off x="189021" y="5693990"/>
              <a:ext cx="4731864" cy="420438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8000" tIns="24149" rIns="72000" bIns="24149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</a:pPr>
              <a:r>
                <a:rPr lang="ru-RU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Решение </a:t>
              </a: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рисков подключения к системе ОМС</a:t>
              </a:r>
              <a:endPara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69222" y="5788018"/>
              <a:ext cx="400961" cy="232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7</a:t>
              </a:r>
            </a:p>
          </p:txBody>
        </p:sp>
      </p:grpSp>
      <p:sp>
        <p:nvSpPr>
          <p:cNvPr id="39" name="Пятиугольник 38"/>
          <p:cNvSpPr/>
          <p:nvPr/>
        </p:nvSpPr>
        <p:spPr>
          <a:xfrm rot="5400000">
            <a:off x="6764780" y="1369087"/>
            <a:ext cx="145928" cy="4248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0" tIns="24149" rIns="72000" bIns="2414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ru-RU" sz="1400" b="1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713744" y="4011869"/>
            <a:ext cx="4248000" cy="1649379"/>
            <a:chOff x="3775036" y="1057752"/>
            <a:chExt cx="5368965" cy="121989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782326" y="1057752"/>
              <a:ext cx="1361675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72000" tIns="36000" rIns="72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  <a:t>Трудозатраты</a:t>
              </a:r>
              <a:b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  <a:t>≈ </a:t>
              </a: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10 чел.-дней</a:t>
              </a:r>
              <a:endParaRPr lang="ru-RU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42" name="Пятиугольник 41"/>
            <p:cNvSpPr/>
            <p:nvPr/>
          </p:nvSpPr>
          <p:spPr>
            <a:xfrm>
              <a:off x="3775036" y="1057752"/>
              <a:ext cx="4007289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72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Закрепить нормативно порядок подтверждения выполнения арендаторами условий проекта, касающихся предоставления утвержденного объема услуг ОМС по перечню.</a:t>
              </a:r>
            </a:p>
            <a:p>
              <a:pPr defTabSz="666750">
                <a:spcAft>
                  <a:spcPct val="35000"/>
                </a:spcAft>
                <a:defRPr/>
              </a:pP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Ссылка на порядок должна присутствовать</a:t>
              </a:r>
              <a:b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тексте ППМ № 100-ПП</a:t>
              </a:r>
            </a:p>
          </p:txBody>
        </p:sp>
      </p:grpSp>
      <p:grpSp>
        <p:nvGrpSpPr>
          <p:cNvPr id="32" name="Группа 53"/>
          <p:cNvGrpSpPr/>
          <p:nvPr/>
        </p:nvGrpSpPr>
        <p:grpSpPr>
          <a:xfrm>
            <a:off x="4713744" y="1196753"/>
            <a:ext cx="4248000" cy="936106"/>
            <a:chOff x="189021" y="5693989"/>
            <a:chExt cx="4731338" cy="604263"/>
          </a:xfrm>
        </p:grpSpPr>
        <p:sp>
          <p:nvSpPr>
            <p:cNvPr id="33" name="Полилиния 32"/>
            <p:cNvSpPr/>
            <p:nvPr/>
          </p:nvSpPr>
          <p:spPr>
            <a:xfrm>
              <a:off x="189021" y="5693989"/>
              <a:ext cx="4731338" cy="604263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8000" tIns="24149" rIns="72000" bIns="24149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</a:pP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Решение проблемы неопределенности порядка подтверждения выполнения условий проекта арендаторами по прошествии года</a:t>
              </a:r>
              <a:endPara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71753" y="5788333"/>
              <a:ext cx="400961" cy="232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8</a:t>
              </a:r>
              <a:endPara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6256" y="3685936"/>
            <a:ext cx="4234301" cy="3057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0" tIns="0" rIns="0" bIns="0" numCol="1" spcCol="1270" anchor="ctr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</a:rPr>
              <a:t>ВАРИАНТЫ РЕШЕНИЯ</a:t>
            </a:r>
            <a:endParaRPr lang="ru-RU" sz="1200" b="0" kern="1200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3744" y="3685936"/>
            <a:ext cx="4248000" cy="3057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0" tIns="0" rIns="0" bIns="0" numCol="1" spcCol="1270" anchor="ctr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ВАРИАНТЫ РЕШЕНИЯ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76256" y="4011869"/>
            <a:ext cx="4234301" cy="1649380"/>
            <a:chOff x="3755725" y="1057752"/>
            <a:chExt cx="5388275" cy="121989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7586250" y="1057752"/>
              <a:ext cx="1557750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108000" tIns="36000" rIns="108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  <a:t>Трудозатраты</a:t>
              </a:r>
              <a:b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  <a:t>≈</a:t>
              </a:r>
              <a:r>
                <a:rPr lang="ru-RU" sz="1200" b="1" dirty="0">
                  <a:solidFill>
                    <a:prstClr val="white"/>
                  </a:solidFill>
                  <a:latin typeface="Arial Narrow" pitchFamily="34" charset="0"/>
                </a:rPr>
                <a:t> 10 </a:t>
              </a: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чел.-дней</a:t>
              </a:r>
              <a:endParaRPr lang="ru-RU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3755725" y="1057752"/>
              <a:ext cx="3830525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144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Разработать упрощенный в плане сроков порядок подачи и включения в реестр медицинских организаций, оказывающих услуги ОМС, для клиник в рамках проекта «Доктор рядом». </a:t>
              </a:r>
            </a:p>
            <a:p>
              <a:pPr defTabSz="666750">
                <a:spcAft>
                  <a:spcPct val="35000"/>
                </a:spcAft>
                <a:defRPr/>
              </a:pP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 включения клиник в реестр не должен превышать месяц с момента начала работы клиник по проекту</a:t>
              </a:r>
              <a:endPara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7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911766379"/>
              </p:ext>
            </p:extLst>
          </p:nvPr>
        </p:nvGraphicFramePr>
        <p:xfrm>
          <a:off x="3778896" y="2478122"/>
          <a:ext cx="3012291" cy="22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98612" y="467420"/>
            <a:ext cx="88569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Перспективы проекта «Доктор рядом»</a:t>
            </a:r>
            <a:endParaRPr lang="ru-RU" sz="1700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51520" y="980728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13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№100-ПП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612" y="1124744"/>
            <a:ext cx="376359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kern="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НАЛИЧИЕ ПРЕДЛОЖЕНИЯ ОБЪЕКТОВ </a:t>
            </a:r>
          </a:p>
          <a:p>
            <a:pPr algn="ctr"/>
            <a:r>
              <a:rPr lang="ru-RU" sz="1600" b="1" kern="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ПРОЕКТУ</a:t>
            </a:r>
            <a:endParaRPr lang="ru-RU" sz="1600" b="1" kern="0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28091" y="1124744"/>
            <a:ext cx="415168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НАЛИЧИЕ СПРОСА НА ОБЪЕКТЫ </a:t>
            </a:r>
          </a:p>
          <a:p>
            <a:pPr algn="ctr"/>
            <a:r>
              <a:rPr lang="ru-RU" sz="1600" b="1" kern="0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ПРОЕКТУ</a:t>
            </a:r>
            <a:endParaRPr lang="ru-RU" sz="1600" b="1" kern="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Молодой деловой человек, рисование галочку в окне на стеклянной доске Фотография, картинки, изображения и сток-фотография без 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777501"/>
            <a:ext cx="1093134" cy="8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80112" y="5996285"/>
            <a:ext cx="2880319" cy="38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  <a:ea typeface="Times New Roman"/>
              </a:rPr>
              <a:t>ЕСТЬ СПРОС</a:t>
            </a:r>
            <a:endParaRPr lang="ru-RU" b="1" dirty="0">
              <a:solidFill>
                <a:srgbClr val="9BBB59">
                  <a:lumMod val="50000"/>
                </a:srgbClr>
              </a:solidFill>
              <a:latin typeface="Arial Narrow" pitchFamily="34" charset="0"/>
              <a:ea typeface="Times New Roman"/>
            </a:endParaRPr>
          </a:p>
        </p:txBody>
      </p:sp>
      <p:pic>
        <p:nvPicPr>
          <p:cNvPr id="19" name="Picture 2" descr="Молодой деловой человек, рисование галочку в окне на стеклянной доске Фотография, картинки, изображения и сток-фотография без 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77501"/>
            <a:ext cx="1093134" cy="81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15616" y="5981986"/>
            <a:ext cx="2880319" cy="38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  <a:ea typeface="Times New Roman"/>
              </a:rPr>
              <a:t>ЕСТЬ ПРЕДЛОЖЕНИЕ</a:t>
            </a:r>
            <a:endParaRPr lang="ru-RU" b="1" dirty="0">
              <a:solidFill>
                <a:srgbClr val="9BBB59">
                  <a:lumMod val="50000"/>
                </a:srgbClr>
              </a:solidFill>
              <a:latin typeface="Arial Narrow" pitchFamily="34" charset="0"/>
              <a:ea typeface="Times New Roman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613016" y="1708216"/>
            <a:ext cx="3170240" cy="1116184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6000" rIns="72000" bIns="36000" numCol="1" spcCol="1270" anchor="ctr" anchorCtr="0">
            <a:noAutofit/>
          </a:bodyPr>
          <a:lstStyle/>
          <a:p>
            <a:pPr marL="266700" indent="-266700" fontAlgn="base">
              <a:spcBef>
                <a:spcPts val="500"/>
              </a:spcBef>
              <a:spcAft>
                <a:spcPts val="500"/>
              </a:spcAft>
              <a:buClr>
                <a:srgbClr val="F79646">
                  <a:lumMod val="60000"/>
                  <a:lumOff val="40000"/>
                </a:srgbClr>
              </a:buClr>
              <a:buFont typeface="Arial Narrow" panose="020B0606020202030204" pitchFamily="34" charset="0"/>
              <a:buChar char="►"/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составе имущественной 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казны</a:t>
            </a:r>
            <a:b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Москвы 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сохраняются 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объекты, пригодные по своим параметрам для размещения 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медицинских организаций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180968" y="1708214"/>
            <a:ext cx="432048" cy="1116185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chemeClr val="accent6">
                <a:lumMod val="60000"/>
                <a:lumOff val="40000"/>
              </a:schemeClr>
            </a:fgClr>
            <a:bgClr>
              <a:srgbClr val="F9A967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613016" y="2834688"/>
            <a:ext cx="3170240" cy="2250496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6000" rIns="108000" bIns="36000" numCol="1" spcCol="1270" anchor="ctr" anchorCtr="0">
            <a:noAutofit/>
          </a:bodyPr>
          <a:lstStyle/>
          <a:p>
            <a:pPr marL="266700" indent="-266700" fontAlgn="base">
              <a:spcBef>
                <a:spcPts val="500"/>
              </a:spcBef>
              <a:spcAft>
                <a:spcPts val="500"/>
              </a:spcAft>
              <a:buClr>
                <a:srgbClr val="F79646">
                  <a:lumMod val="60000"/>
                  <a:lumOff val="40000"/>
                </a:srgbClr>
              </a:buClr>
              <a:buFont typeface="Arial Narrow" panose="020B0606020202030204" pitchFamily="34" charset="0"/>
              <a:buChar char="►"/>
              <a:defRPr/>
            </a:pP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Оценить точное количество и площадь объектов, которые могут быть использованы для проекта, невозможно:</a:t>
            </a:r>
          </a:p>
          <a:p>
            <a:pPr marL="447675" indent="-180975" fontAlgn="base">
              <a:buClr>
                <a:srgbClr val="F79646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ДГИ не ведется специального учета таких объектов</a:t>
            </a:r>
          </a:p>
          <a:p>
            <a:pPr marL="447675" indent="-180975" fontAlgn="base">
              <a:spcBef>
                <a:spcPts val="500"/>
              </a:spcBef>
              <a:buClr>
                <a:srgbClr val="F79646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Менее 7</a:t>
            </a:r>
            <a:r>
              <a:rPr lang="en-US" sz="11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 </a:t>
            </a: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помещений, представленных ДГИ и отсмотренных представителями </a:t>
            </a:r>
            <a:r>
              <a:rPr lang="ru-RU" sz="11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ДЗгМ</a:t>
            </a:r>
            <a:r>
              <a:rPr lang="ru-RU" sz="11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и Роспотребнадзора,  были расторгованы, так как оказались удовлетворяющими требованиям и соответствующими спросу инвесторов</a:t>
            </a:r>
            <a:endParaRPr lang="ru-RU" sz="11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180968" y="2834686"/>
            <a:ext cx="432048" cy="2250498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chemeClr val="accent6">
                <a:lumMod val="60000"/>
                <a:lumOff val="40000"/>
              </a:schemeClr>
            </a:fgClr>
            <a:bgClr>
              <a:srgbClr val="F9A967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617881" y="5085184"/>
            <a:ext cx="3165375" cy="648072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6000" rIns="72000" bIns="36000" numCol="1" spcCol="1270" anchor="ctr" anchorCtr="0">
            <a:noAutofit/>
          </a:bodyPr>
          <a:lstStyle/>
          <a:p>
            <a:pPr marL="266700" indent="-266700" fontAlgn="base">
              <a:spcBef>
                <a:spcPts val="500"/>
              </a:spcBef>
              <a:spcAft>
                <a:spcPts val="500"/>
              </a:spcAft>
              <a:buClr>
                <a:srgbClr val="F79646">
                  <a:lumMod val="60000"/>
                  <a:lumOff val="40000"/>
                </a:srgbClr>
              </a:buClr>
              <a:buFont typeface="Arial Narrow" panose="020B0606020202030204" pitchFamily="34" charset="0"/>
              <a:buChar char="►"/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настоящее время 3 помещения выставлено на торги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185833" y="5085184"/>
            <a:ext cx="432048" cy="648072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chemeClr val="accent6">
                <a:lumMod val="60000"/>
                <a:lumOff val="40000"/>
              </a:schemeClr>
            </a:fgClr>
            <a:bgClr>
              <a:srgbClr val="F9A967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3968" y="1742950"/>
            <a:ext cx="4771628" cy="4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0" vert="horz" wrap="square" lIns="36000" tIns="72000" rIns="36000" bIns="72000" numCol="1" spcCol="1270" anchor="ctr" anchorCtr="0">
            <a:noAutofit/>
            <a:sp3d/>
          </a:bodyPr>
          <a:lstStyle>
            <a:defPPr>
              <a:defRPr lang="ru-RU"/>
            </a:defPPr>
            <a:lvl1pPr marL="285750" marR="0" lvl="0" indent="-193675" defTabSz="666750" fontAlgn="auto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cap="none" spc="0" normalizeH="0" baseline="0"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pPr marL="92075" indent="0" algn="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СОБИРАЕТЕСЬ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ЛИ УЧАСТВОВАТЬ В АУКЦИОНАХ ПО ОБЪЕКТАМ?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(%)</a:t>
            </a:r>
            <a:b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данным опроса участников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рынка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2" name="Picture 10" descr="медицина &quot; Портал графики и дизайна: векторный и растровый клипарт, уроки, фоторамки, шаблоны для Фотошоп скачать бесплатно на 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-2249" r="97" b="60399"/>
          <a:stretch/>
        </p:blipFill>
        <p:spPr bwMode="auto">
          <a:xfrm>
            <a:off x="8080165" y="135759"/>
            <a:ext cx="975431" cy="71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598510" y="3267419"/>
            <a:ext cx="2365978" cy="1693903"/>
            <a:chOff x="6778522" y="3175256"/>
            <a:chExt cx="2365978" cy="1693903"/>
          </a:xfrm>
        </p:grpSpPr>
        <p:sp>
          <p:nvSpPr>
            <p:cNvPr id="3" name="Скругленная прямоугольная выноска 2"/>
            <p:cNvSpPr/>
            <p:nvPr/>
          </p:nvSpPr>
          <p:spPr>
            <a:xfrm>
              <a:off x="6804248" y="3175256"/>
              <a:ext cx="2340252" cy="1693903"/>
            </a:xfrm>
            <a:prstGeom prst="wedgeRoundRectCallout">
              <a:avLst>
                <a:gd name="adj1" fmla="val -19213"/>
                <a:gd name="adj2" fmla="val -5418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aphicFrame>
          <p:nvGraphicFramePr>
            <p:cNvPr id="30" name="Диаграмма 29"/>
            <p:cNvGraphicFramePr/>
            <p:nvPr>
              <p:extLst>
                <p:ext uri="{D42A27DB-BD31-4B8C-83A1-F6EECF244321}">
                  <p14:modId xmlns:p14="http://schemas.microsoft.com/office/powerpoint/2010/main" val="2087025007"/>
                </p:ext>
              </p:extLst>
            </p:nvPr>
          </p:nvGraphicFramePr>
          <p:xfrm>
            <a:off x="6778522" y="3186403"/>
            <a:ext cx="2304256" cy="1349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" name="Прямоугольник 3"/>
            <p:cNvSpPr/>
            <p:nvPr/>
          </p:nvSpPr>
          <p:spPr>
            <a:xfrm>
              <a:off x="6804248" y="4485671"/>
              <a:ext cx="2195653" cy="355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F79646">
                    <a:lumMod val="60000"/>
                    <a:lumOff val="40000"/>
                  </a:srgbClr>
                </a:buClr>
                <a:defRPr/>
              </a:pPr>
              <a:r>
                <a:rPr lang="ru-RU" sz="800" dirty="0" smtClean="0">
                  <a:solidFill>
                    <a:prstClr val="white">
                      <a:lumMod val="50000"/>
                    </a:prst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В </a:t>
              </a:r>
              <a:r>
                <a:rPr lang="ru-RU" sz="1100" b="1" dirty="0" smtClean="0">
                  <a:solidFill>
                    <a:prstClr val="white">
                      <a:lumMod val="50000"/>
                    </a:prst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%</a:t>
              </a:r>
              <a:r>
                <a:rPr lang="ru-RU" sz="800" dirty="0" smtClean="0">
                  <a:solidFill>
                    <a:prstClr val="white">
                      <a:lumMod val="50000"/>
                    </a:prst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от общего количества упоминаний</a:t>
              </a:r>
              <a:br>
                <a:rPr lang="ru-RU" sz="800" dirty="0" smtClean="0">
                  <a:solidFill>
                    <a:prstClr val="white">
                      <a:lumMod val="50000"/>
                    </a:prst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</a:br>
              <a:r>
                <a:rPr lang="ru-RU" sz="800" dirty="0" smtClean="0">
                  <a:solidFill>
                    <a:prstClr val="white">
                      <a:lumMod val="50000"/>
                    </a:prst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(было возможно дать несколько вариантов ответа)</a:t>
              </a:r>
              <a:endParaRPr lang="ru-RU" sz="800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3796348" y="3085623"/>
            <a:ext cx="972000" cy="2908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rgbClr val="AC0000"/>
                </a:solidFill>
                <a:latin typeface="Arial Narrow" pitchFamily="34" charset="0"/>
              </a:rPr>
              <a:t>Не собираются участвовать </a:t>
            </a:r>
            <a:r>
              <a:rPr lang="ru-RU" sz="1050" b="1" dirty="0" smtClean="0">
                <a:solidFill>
                  <a:srgbClr val="AC0000"/>
                </a:solidFill>
                <a:latin typeface="Arial Narrow" pitchFamily="34" charset="0"/>
              </a:rPr>
              <a:t>–</a:t>
            </a:r>
            <a:endParaRPr lang="ru-RU" sz="1050" b="1" dirty="0">
              <a:solidFill>
                <a:srgbClr val="AC0000"/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38422" y="3797527"/>
            <a:ext cx="8829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srgbClr val="C45D08"/>
                </a:solidFill>
                <a:latin typeface="Arial Narrow" pitchFamily="34" charset="0"/>
              </a:rPr>
              <a:t>3</a:t>
            </a:r>
            <a:r>
              <a:rPr lang="en-US" sz="2200" b="1" dirty="0" smtClean="0">
                <a:solidFill>
                  <a:srgbClr val="C45D08"/>
                </a:solidFill>
                <a:latin typeface="Arial Narrow" pitchFamily="34" charset="0"/>
              </a:rPr>
              <a:t>4</a:t>
            </a:r>
            <a:r>
              <a:rPr lang="ru-RU" sz="1200" b="1" dirty="0" smtClean="0">
                <a:solidFill>
                  <a:srgbClr val="C45D08"/>
                </a:solidFill>
                <a:latin typeface="Arial Narrow" pitchFamily="34" charset="0"/>
              </a:rPr>
              <a:t>%</a:t>
            </a:r>
            <a:endParaRPr lang="ru-RU" sz="1200" b="1" dirty="0">
              <a:solidFill>
                <a:srgbClr val="C45D08"/>
              </a:solidFill>
              <a:latin typeface="Arial Narrow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966396" y="2956167"/>
            <a:ext cx="1963863" cy="23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b="1" dirty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– </a:t>
            </a:r>
            <a:r>
              <a:rPr lang="ru-RU" sz="1050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Собираются</a:t>
            </a:r>
            <a:r>
              <a:rPr lang="ru-RU" sz="1050" b="1" dirty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, но при </a:t>
            </a:r>
            <a:r>
              <a:rPr lang="ru-RU" sz="1050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условии</a:t>
            </a:r>
            <a:endParaRPr lang="ru-RU" sz="1050" b="1" dirty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85142" y="2870179"/>
            <a:ext cx="8829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 smtClean="0">
                <a:solidFill>
                  <a:srgbClr val="9BBB59">
                    <a:lumMod val="75000"/>
                  </a:srgbClr>
                </a:solidFill>
                <a:latin typeface="Arial Narrow" pitchFamily="34" charset="0"/>
              </a:rPr>
              <a:t>4</a:t>
            </a:r>
            <a:r>
              <a:rPr lang="ru-RU" sz="2200" b="1" dirty="0" smtClean="0">
                <a:solidFill>
                  <a:srgbClr val="9BBB59">
                    <a:lumMod val="75000"/>
                  </a:srgbClr>
                </a:solidFill>
                <a:latin typeface="Arial Narrow" pitchFamily="34" charset="0"/>
              </a:rPr>
              <a:t>0</a:t>
            </a:r>
            <a:r>
              <a:rPr lang="ru-RU" sz="1200" b="1" dirty="0" smtClean="0">
                <a:solidFill>
                  <a:srgbClr val="9BBB59">
                    <a:lumMod val="75000"/>
                  </a:srgbClr>
                </a:solidFill>
                <a:latin typeface="Arial Narrow" pitchFamily="34" charset="0"/>
              </a:rPr>
              <a:t>%</a:t>
            </a:r>
            <a:endParaRPr lang="ru-RU" sz="1200" b="1" dirty="0">
              <a:solidFill>
                <a:srgbClr val="9BBB59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04890" y="3091820"/>
            <a:ext cx="8829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 smtClean="0">
                <a:solidFill>
                  <a:srgbClr val="AC0000"/>
                </a:solidFill>
                <a:latin typeface="Arial Narrow" pitchFamily="34" charset="0"/>
              </a:rPr>
              <a:t>23</a:t>
            </a:r>
            <a:r>
              <a:rPr lang="ru-RU" sz="1200" b="1" dirty="0" smtClean="0">
                <a:solidFill>
                  <a:srgbClr val="AC0000"/>
                </a:solidFill>
                <a:latin typeface="Arial Narrow" pitchFamily="34" charset="0"/>
              </a:rPr>
              <a:t>%</a:t>
            </a:r>
            <a:endParaRPr lang="ru-RU" sz="1200" b="1" dirty="0">
              <a:solidFill>
                <a:srgbClr val="AC0000"/>
              </a:solidFill>
              <a:latin typeface="Arial Narrow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60032" y="2258240"/>
            <a:ext cx="8829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3</a:t>
            </a:r>
            <a:r>
              <a:rPr lang="ru-RU" sz="1200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%</a:t>
            </a:r>
            <a:endParaRPr lang="ru-RU" sz="1200" b="1" dirty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58355" y="3787663"/>
            <a:ext cx="1324822" cy="52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050" b="1" dirty="0">
                <a:solidFill>
                  <a:srgbClr val="C45D08"/>
                </a:solidFill>
                <a:latin typeface="Arial Narrow" pitchFamily="34" charset="0"/>
              </a:rPr>
              <a:t>Не </a:t>
            </a:r>
            <a:r>
              <a:rPr lang="ru-RU" sz="1050" b="1" dirty="0" smtClean="0">
                <a:solidFill>
                  <a:srgbClr val="C45D08"/>
                </a:solidFill>
                <a:latin typeface="Arial Narrow" pitchFamily="34" charset="0"/>
              </a:rPr>
              <a:t>знакомы</a:t>
            </a:r>
            <a:br>
              <a:rPr lang="ru-RU" sz="1050" b="1" dirty="0" smtClean="0">
                <a:solidFill>
                  <a:srgbClr val="C45D08"/>
                </a:solidFill>
                <a:latin typeface="Arial Narrow" pitchFamily="34" charset="0"/>
              </a:rPr>
            </a:br>
            <a:r>
              <a:rPr lang="ru-RU" sz="1050" b="1" dirty="0" smtClean="0">
                <a:solidFill>
                  <a:srgbClr val="C45D08"/>
                </a:solidFill>
                <a:latin typeface="Arial Narrow" pitchFamily="34" charset="0"/>
              </a:rPr>
              <a:t>с проектом –</a:t>
            </a:r>
          </a:p>
          <a:p>
            <a:pPr algn="ctr">
              <a:lnSpc>
                <a:spcPct val="90000"/>
              </a:lnSpc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050" b="1" dirty="0" smtClean="0">
                <a:solidFill>
                  <a:srgbClr val="C45D08"/>
                </a:solidFill>
                <a:latin typeface="Arial Narrow" pitchFamily="34" charset="0"/>
              </a:rPr>
              <a:t> </a:t>
            </a:r>
            <a:endParaRPr lang="ru-RU" sz="900" b="1" dirty="0">
              <a:solidFill>
                <a:srgbClr val="C45D08"/>
              </a:solidFill>
              <a:latin typeface="Arial Narrow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85142" y="2308287"/>
            <a:ext cx="1665029" cy="528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050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– Собираются и </a:t>
            </a:r>
            <a:r>
              <a:rPr lang="ru-RU" sz="1050" b="1" dirty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ждут ближайших аукционов </a:t>
            </a:r>
            <a:endParaRPr lang="ru-RU" sz="1050" b="1" dirty="0" smtClean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050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</a:rPr>
              <a:t> </a:t>
            </a:r>
            <a:endParaRPr lang="ru-RU" sz="900" b="1" dirty="0">
              <a:solidFill>
                <a:srgbClr val="9BBB59">
                  <a:lumMod val="50000"/>
                </a:srgbClr>
              </a:solidFill>
              <a:latin typeface="Arial Narrow" pitchFamily="34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238151" y="5085184"/>
            <a:ext cx="4761750" cy="648072"/>
            <a:chOff x="3338385" y="1057752"/>
            <a:chExt cx="5805616" cy="1219899"/>
          </a:xfrm>
        </p:grpSpPr>
        <p:sp>
          <p:nvSpPr>
            <p:cNvPr id="35" name="Пятиугольник 34"/>
            <p:cNvSpPr/>
            <p:nvPr/>
          </p:nvSpPr>
          <p:spPr>
            <a:xfrm>
              <a:off x="3338385" y="1057752"/>
              <a:ext cx="4398352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80000" tIns="72000" rIns="180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ДОЛЯ ОПРОШЕННЫХ УЧАСТНИКОВ РЫНКА, ПОТЕНЦИАЛЬНО ГОТОВЫХ УЧАСТВОВАТЬ В АУКЦИОНАХ</a:t>
              </a:r>
              <a:endPara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736737" y="1057752"/>
              <a:ext cx="1407264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144000" tIns="36000" rIns="144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2800" b="1" dirty="0" smtClean="0">
                  <a:solidFill>
                    <a:prstClr val="white"/>
                  </a:solidFill>
                  <a:latin typeface="Arial Narrow" pitchFamily="34" charset="0"/>
                </a:rPr>
                <a:t>43</a:t>
              </a:r>
              <a:r>
                <a:rPr lang="ru-RU" sz="1400" b="1" dirty="0" smtClean="0">
                  <a:solidFill>
                    <a:prstClr val="white"/>
                  </a:solidFill>
                  <a:latin typeface="Arial Narrow" pitchFamily="34" charset="0"/>
                </a:rPr>
                <a:t>%</a:t>
              </a:r>
              <a:endParaRPr lang="ru-RU" sz="14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6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>
          <a:xfrm>
            <a:off x="197902" y="5085184"/>
            <a:ext cx="6318314" cy="1512167"/>
          </a:xfrm>
          <a:prstGeom prst="homePlate">
            <a:avLst>
              <a:gd name="adj" fmla="val 17717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144000" bIns="36000" numCol="1" spcCol="1270" anchor="ctr" anchorCtr="0">
            <a:noAutofit/>
          </a:bodyPr>
          <a:lstStyle/>
          <a:p>
            <a:pPr defTabSz="488950">
              <a:spcBef>
                <a:spcPct val="0"/>
              </a:spcBef>
            </a:pP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b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РЕГУЛИРОВАНИЯ</a:t>
            </a:r>
            <a:endParaRPr lang="ru-RU" sz="20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 rot="9834947">
            <a:off x="-34829" y="2718806"/>
            <a:ext cx="9694960" cy="2026283"/>
          </a:xfrm>
          <a:prstGeom prst="homePlate">
            <a:avLst>
              <a:gd name="adj" fmla="val 17411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144000" bIns="36000" numCol="1" spcCol="1270" anchor="ctr" anchorCtr="0">
            <a:noAutofit/>
          </a:bodyPr>
          <a:lstStyle/>
          <a:p>
            <a:pPr defTabSz="488950">
              <a:spcBef>
                <a:spcPct val="0"/>
              </a:spcBef>
            </a:pP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51179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ПРОБЛЕМЫ, НА РЕШЕНИЕ КОТОРЫХ НАПРАВЛЕНО РЕГУЛИРОВАНИЕ</a:t>
            </a:r>
            <a:endParaRPr lang="ru-RU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3528" y="836712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2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№100-ПП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707905" y="1267481"/>
            <a:ext cx="5299605" cy="1153407"/>
            <a:chOff x="4052827" y="1056398"/>
            <a:chExt cx="5132840" cy="122125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465724" y="1056398"/>
              <a:ext cx="2719943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72000" anchor="ctr">
              <a:noAutofit/>
            </a:bodyPr>
            <a:lstStyle/>
            <a:p>
              <a:pPr marL="180975" indent="-180975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  <a:buFont typeface="Arial Narrow" panose="020B0606020202030204" pitchFamily="34" charset="0"/>
                <a:buChar char="►"/>
              </a:pPr>
              <a:r>
                <a:rPr lang="ru-RU" sz="1000" dirty="0" smtClean="0">
                  <a:solidFill>
                    <a:prstClr val="white"/>
                  </a:solidFill>
                  <a:latin typeface="Arial Narrow" pitchFamily="34" charset="0"/>
                </a:rPr>
                <a:t>Необходимо тратить значительное время на то, чтобы добраться до места оказания помощи</a:t>
              </a:r>
            </a:p>
            <a:p>
              <a:pPr marL="180975" indent="-180975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  <a:buFont typeface="Arial Narrow" panose="020B0606020202030204" pitchFamily="34" charset="0"/>
                <a:buChar char="►"/>
              </a:pPr>
              <a:r>
                <a:rPr lang="ru-RU" sz="1000" dirty="0" smtClean="0">
                  <a:solidFill>
                    <a:prstClr val="white"/>
                  </a:solidFill>
                  <a:latin typeface="Arial Narrow" pitchFamily="34" charset="0"/>
                </a:rPr>
                <a:t>Растут риски ухудшения состояния больного и риски заражения тех, кто встречается на пути больного до места получения помощи</a:t>
              </a:r>
              <a:endParaRPr lang="ru-RU" sz="1000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25" name="Пятиугольник 24"/>
            <p:cNvSpPr/>
            <p:nvPr/>
          </p:nvSpPr>
          <p:spPr>
            <a:xfrm>
              <a:off x="4052827" y="1057752"/>
              <a:ext cx="2412896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22225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80000" tIns="72000" rIns="108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Проблема 1.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Низкий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уровень доступности оказания первичной медико-санитарной помощи в сфере ОМС поблизости от места проживания жителей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Москвы</a:t>
              </a:r>
              <a:endPara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707906" y="2492964"/>
            <a:ext cx="5299604" cy="2304188"/>
            <a:chOff x="4000420" y="1057750"/>
            <a:chExt cx="5368397" cy="124649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524049" y="1057750"/>
              <a:ext cx="2844768" cy="12464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36000" tIns="36000" rIns="36000" bIns="72000" anchor="b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endParaRPr lang="ru-RU" sz="1000" b="1" dirty="0" smtClean="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endParaRPr lang="ru-RU" sz="1000" b="1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endParaRPr lang="ru-RU" sz="1000" b="1" dirty="0" smtClean="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endParaRPr lang="ru-RU" sz="1000" b="1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endParaRPr lang="ru-RU" sz="1000" b="1" dirty="0" smtClean="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endParaRPr lang="ru-RU" sz="1000" b="1" dirty="0" smtClean="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endParaRPr lang="ru-RU" sz="1000" b="1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Снижение </a:t>
              </a:r>
              <a:r>
                <a:rPr lang="ru-RU" sz="1100" b="1" dirty="0">
                  <a:solidFill>
                    <a:prstClr val="white"/>
                  </a:solidFill>
                  <a:latin typeface="Arial Narrow" pitchFamily="34" charset="0"/>
                </a:rPr>
                <a:t>качества </a:t>
              </a:r>
              <a: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предоставления</a:t>
              </a:r>
              <a:b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медицинских </a:t>
              </a:r>
              <a:r>
                <a:rPr lang="ru-RU" sz="1100" b="1" dirty="0">
                  <a:solidFill>
                    <a:prstClr val="white"/>
                  </a:solidFill>
                  <a:latin typeface="Arial Narrow" pitchFamily="34" charset="0"/>
                </a:rPr>
                <a:t>услуг </a:t>
              </a:r>
              <a: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и удовлетворенности </a:t>
              </a:r>
              <a:r>
                <a:rPr lang="ru-RU" sz="1100" b="1" dirty="0">
                  <a:solidFill>
                    <a:prstClr val="white"/>
                  </a:solidFill>
                  <a:latin typeface="Arial Narrow" pitchFamily="34" charset="0"/>
                </a:rPr>
                <a:t>получателей </a:t>
              </a:r>
              <a: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услуг</a:t>
              </a:r>
              <a:endParaRPr lang="ru-RU" sz="11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30" name="Пятиугольник 29"/>
            <p:cNvSpPr/>
            <p:nvPr/>
          </p:nvSpPr>
          <p:spPr>
            <a:xfrm>
              <a:off x="4000420" y="1057750"/>
              <a:ext cx="2523629" cy="1246494"/>
            </a:xfrm>
            <a:prstGeom prst="homePlate">
              <a:avLst>
                <a:gd name="adj" fmla="val 0"/>
              </a:avLst>
            </a:prstGeom>
            <a:pattFill prst="dk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22225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80000" tIns="72000" rIns="144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Проблема 2.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Недостаточно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высокое качество обслуживания получателей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медицинских услуг </a:t>
              </a:r>
            </a:p>
            <a:p>
              <a:pPr defTabSz="666750">
                <a:spcAft>
                  <a:spcPct val="35000"/>
                </a:spcAft>
                <a:defRPr/>
              </a:pPr>
              <a:endParaRPr lang="ru-R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27451"/>
              </p:ext>
            </p:extLst>
          </p:nvPr>
        </p:nvGraphicFramePr>
        <p:xfrm>
          <a:off x="467544" y="1499276"/>
          <a:ext cx="2952328" cy="3249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90139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 Narrow" panose="020B0606020202030204" pitchFamily="34" charset="0"/>
                        <a:buChar char="►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Более 40% медицинских учреждений имеют износ не менее 60% и требуют реконструкции и ремонта. Значительное число учреждений находятся в приспособленных помещениях или построены по устаревшим проектам. </a:t>
                      </a:r>
                    </a:p>
                  </a:txBody>
                  <a:tcPr marL="0" marR="0" marT="54000" marB="54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5241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 Narrow" panose="020B0606020202030204" pitchFamily="34" charset="0"/>
                        <a:buChar char="►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Стандартам оснащения медицинским оборудованием соответствуют 37% медицинских учреждений города. В лечебно-профилактических учреждениях (ЛПУ) 35% используемого оборудования имеет износ 100% и срочно нуждается в замене</a:t>
                      </a:r>
                    </a:p>
                  </a:txBody>
                  <a:tcPr marL="0" marR="0" marT="54000" marB="54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697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 Narrow" panose="020B0606020202030204" pitchFamily="34" charset="0"/>
                        <a:buChar char="►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Плотность сети ЛПУ недостаточна, средняя дальность до клиники – 510 м (расчет на основе модели шестигранника (сот))</a:t>
                      </a:r>
                    </a:p>
                  </a:txBody>
                  <a:tcPr marL="0" marR="0" marT="54000" marB="54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60000"/>
                            <a:lumOff val="40000"/>
                          </a:schemeClr>
                        </a:buClr>
                        <a:buSzTx/>
                        <a:buFont typeface="Arial Narrow" panose="020B0606020202030204" pitchFamily="34" charset="0"/>
                        <a:buChar char="►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На одну поликлинику, оказывающую услуги ОМС, приходилось 442,1 тыс. посещений в год. В государственных ЛПУ сохраняется напряженность в виде очередей</a:t>
                      </a:r>
                    </a:p>
                  </a:txBody>
                  <a:tcPr marL="0" marR="0" marT="54000" marB="36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с одним усеченным и одним скругленным углом 42"/>
          <p:cNvSpPr/>
          <p:nvPr/>
        </p:nvSpPr>
        <p:spPr>
          <a:xfrm>
            <a:off x="251520" y="847631"/>
            <a:ext cx="3356610" cy="792088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72000" tIns="144000" rIns="72000" bIns="180000" numCol="1" spcCol="1270" anchor="ctr" anchorCtr="0">
            <a:noAutofit/>
          </a:bodyPr>
          <a:lstStyle/>
          <a:p>
            <a:pPr algn="ctr" defTabSz="666750">
              <a:defRPr/>
            </a:pPr>
            <a:r>
              <a:rPr lang="ru-RU" sz="17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Исходная ситуация</a:t>
            </a:r>
            <a:r>
              <a:rPr lang="ru-RU" sz="1500" b="1" kern="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500" b="1" kern="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500" kern="0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(на момент введения регулирования) 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3140131" y="5301256"/>
            <a:ext cx="5680341" cy="468000"/>
            <a:chOff x="282982" y="5157192"/>
            <a:chExt cx="5680341" cy="432000"/>
          </a:xfrm>
        </p:grpSpPr>
        <p:sp>
          <p:nvSpPr>
            <p:cNvPr id="12" name="Полилиния 11"/>
            <p:cNvSpPr/>
            <p:nvPr/>
          </p:nvSpPr>
          <p:spPr>
            <a:xfrm>
              <a:off x="804411" y="5157192"/>
              <a:ext cx="5158912" cy="432000"/>
            </a:xfrm>
            <a:custGeom>
              <a:avLst/>
              <a:gdLst>
                <a:gd name="connsiteX0" fmla="*/ 0 w 2532684"/>
                <a:gd name="connsiteY0" fmla="*/ 0 h 772160"/>
                <a:gd name="connsiteX1" fmla="*/ 2532684 w 2532684"/>
                <a:gd name="connsiteY1" fmla="*/ 0 h 772160"/>
                <a:gd name="connsiteX2" fmla="*/ 2532684 w 2532684"/>
                <a:gd name="connsiteY2" fmla="*/ 772160 h 772160"/>
                <a:gd name="connsiteX3" fmla="*/ 0 w 2532684"/>
                <a:gd name="connsiteY3" fmla="*/ 772160 h 772160"/>
                <a:gd name="connsiteX4" fmla="*/ 0 w 2532684"/>
                <a:gd name="connsiteY4" fmla="*/ 0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684" h="772160">
                  <a:moveTo>
                    <a:pt x="0" y="0"/>
                  </a:moveTo>
                  <a:lnTo>
                    <a:pt x="2532684" y="0"/>
                  </a:lnTo>
                  <a:lnTo>
                    <a:pt x="2532684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36000" rIns="72000" bIns="3600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приближенности </a:t>
              </a:r>
              <a:r>
                <a:rPr lang="ru-RU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оказания медицинской </a:t>
              </a:r>
              <a:r>
                <a:rPr lang="ru-RU" sz="12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помощи</a:t>
              </a:r>
              <a:r>
                <a:rPr lang="en-US" sz="12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2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</a:t>
              </a:r>
              <a:r>
                <a:rPr lang="ru-RU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месту жительства, работы или обучения населения </a:t>
              </a:r>
              <a:r>
                <a:rPr lang="ru-RU" sz="12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</a:t>
              </a:r>
              <a:r>
                <a:rPr lang="ru-RU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Москвы 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282982" y="5157192"/>
              <a:ext cx="468000" cy="432000"/>
            </a:xfrm>
            <a:custGeom>
              <a:avLst/>
              <a:gdLst>
                <a:gd name="connsiteX0" fmla="*/ 0 w 2532684"/>
                <a:gd name="connsiteY0" fmla="*/ 0 h 772160"/>
                <a:gd name="connsiteX1" fmla="*/ 2532684 w 2532684"/>
                <a:gd name="connsiteY1" fmla="*/ 0 h 772160"/>
                <a:gd name="connsiteX2" fmla="*/ 2532684 w 2532684"/>
                <a:gd name="connsiteY2" fmla="*/ 772160 h 772160"/>
                <a:gd name="connsiteX3" fmla="*/ 0 w 2532684"/>
                <a:gd name="connsiteY3" fmla="*/ 772160 h 772160"/>
                <a:gd name="connsiteX4" fmla="*/ 0 w 2532684"/>
                <a:gd name="connsiteY4" fmla="*/ 0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684" h="772160">
                  <a:moveTo>
                    <a:pt x="0" y="0"/>
                  </a:moveTo>
                  <a:lnTo>
                    <a:pt x="2532684" y="0"/>
                  </a:lnTo>
                  <a:lnTo>
                    <a:pt x="2532684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  <a:pattFill prst="ltDnDiag">
              <a:fgClr>
                <a:schemeClr val="accent6">
                  <a:lumMod val="60000"/>
                  <a:lumOff val="40000"/>
                </a:schemeClr>
              </a:fgClr>
              <a:bgClr>
                <a:srgbClr val="F9A967"/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140131" y="5841271"/>
            <a:ext cx="5680341" cy="468061"/>
            <a:chOff x="2924107" y="5535194"/>
            <a:chExt cx="5680341" cy="540070"/>
          </a:xfrm>
        </p:grpSpPr>
        <p:sp>
          <p:nvSpPr>
            <p:cNvPr id="13" name="Полилиния 12"/>
            <p:cNvSpPr/>
            <p:nvPr/>
          </p:nvSpPr>
          <p:spPr>
            <a:xfrm>
              <a:off x="3445535" y="5535264"/>
              <a:ext cx="5158913" cy="540000"/>
            </a:xfrm>
            <a:custGeom>
              <a:avLst/>
              <a:gdLst>
                <a:gd name="connsiteX0" fmla="*/ 0 w 2532684"/>
                <a:gd name="connsiteY0" fmla="*/ 0 h 772160"/>
                <a:gd name="connsiteX1" fmla="*/ 2532684 w 2532684"/>
                <a:gd name="connsiteY1" fmla="*/ 0 h 772160"/>
                <a:gd name="connsiteX2" fmla="*/ 2532684 w 2532684"/>
                <a:gd name="connsiteY2" fmla="*/ 772160 h 772160"/>
                <a:gd name="connsiteX3" fmla="*/ 0 w 2532684"/>
                <a:gd name="connsiteY3" fmla="*/ 772160 h 772160"/>
                <a:gd name="connsiteX4" fmla="*/ 0 w 2532684"/>
                <a:gd name="connsiteY4" fmla="*/ 0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684" h="772160">
                  <a:moveTo>
                    <a:pt x="0" y="0"/>
                  </a:moveTo>
                  <a:lnTo>
                    <a:pt x="2532684" y="0"/>
                  </a:lnTo>
                  <a:lnTo>
                    <a:pt x="2532684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36000" rIns="72000" bIns="3600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</a:t>
              </a:r>
              <a:r>
                <a:rPr lang="ru-RU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доступности и качества оказания населению </a:t>
              </a:r>
              <a:r>
                <a:rPr lang="ru-RU" sz="12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Москвы </a:t>
              </a:r>
              <a:r>
                <a:rPr lang="ru-RU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медицинских услуг в рамках первичной медико-санитарной помощи 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924107" y="5535194"/>
              <a:ext cx="468000" cy="540000"/>
            </a:xfrm>
            <a:custGeom>
              <a:avLst/>
              <a:gdLst>
                <a:gd name="connsiteX0" fmla="*/ 0 w 2532684"/>
                <a:gd name="connsiteY0" fmla="*/ 0 h 772160"/>
                <a:gd name="connsiteX1" fmla="*/ 2532684 w 2532684"/>
                <a:gd name="connsiteY1" fmla="*/ 0 h 772160"/>
                <a:gd name="connsiteX2" fmla="*/ 2532684 w 2532684"/>
                <a:gd name="connsiteY2" fmla="*/ 772160 h 772160"/>
                <a:gd name="connsiteX3" fmla="*/ 0 w 2532684"/>
                <a:gd name="connsiteY3" fmla="*/ 772160 h 772160"/>
                <a:gd name="connsiteX4" fmla="*/ 0 w 2532684"/>
                <a:gd name="connsiteY4" fmla="*/ 0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684" h="772160">
                  <a:moveTo>
                    <a:pt x="0" y="0"/>
                  </a:moveTo>
                  <a:lnTo>
                    <a:pt x="2532684" y="0"/>
                  </a:lnTo>
                  <a:lnTo>
                    <a:pt x="2532684" y="772160"/>
                  </a:lnTo>
                  <a:lnTo>
                    <a:pt x="0" y="772160"/>
                  </a:lnTo>
                  <a:lnTo>
                    <a:pt x="0" y="0"/>
                  </a:lnTo>
                  <a:close/>
                </a:path>
              </a:pathLst>
            </a:custGeom>
            <a:pattFill prst="ltDnDiag">
              <a:fgClr>
                <a:schemeClr val="accent6">
                  <a:lumMod val="60000"/>
                  <a:lumOff val="40000"/>
                </a:schemeClr>
              </a:fgClr>
              <a:bgClr>
                <a:srgbClr val="F9A967"/>
              </a:bgClr>
            </a:patt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" name="Пятиугольник 2"/>
          <p:cNvSpPr/>
          <p:nvPr/>
        </p:nvSpPr>
        <p:spPr>
          <a:xfrm rot="5400000">
            <a:off x="6822484" y="2049237"/>
            <a:ext cx="1561737" cy="2637954"/>
          </a:xfrm>
          <a:prstGeom prst="homePlate">
            <a:avLst>
              <a:gd name="adj" fmla="val 9364"/>
            </a:avLst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44000" tIns="108000" rIns="180000" bIns="108000" rtlCol="0" anchor="ctr"/>
          <a:lstStyle/>
          <a:p>
            <a:pPr marL="179388" indent="-179388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70000"/>
              <a:buFont typeface="Arial Narrow" panose="020B0606020202030204" pitchFamily="34" charset="0"/>
              <a:buChar char="►"/>
            </a:pPr>
            <a:r>
              <a:rPr lang="ru-RU" sz="1000" dirty="0">
                <a:solidFill>
                  <a:prstClr val="white"/>
                </a:solidFill>
                <a:latin typeface="Arial Narrow" pitchFamily="34" charset="0"/>
              </a:rPr>
              <a:t>Высокий износ оборудования, используемого для предоставления услуг</a:t>
            </a:r>
          </a:p>
          <a:p>
            <a:pPr marL="179388" indent="-179388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70000"/>
              <a:buFont typeface="Arial Narrow" panose="020B0606020202030204" pitchFamily="34" charset="0"/>
              <a:buChar char="►"/>
            </a:pPr>
            <a:r>
              <a:rPr lang="ru-RU" sz="1000" dirty="0">
                <a:solidFill>
                  <a:prstClr val="white"/>
                </a:solidFill>
                <a:latin typeface="Arial Narrow" pitchFamily="34" charset="0"/>
              </a:rPr>
              <a:t>Низкое качество помещений (необходимость проведения в них ремонта), в которых предоставляются медицинские </a:t>
            </a:r>
            <a:r>
              <a:rPr lang="ru-RU" sz="1000" dirty="0" smtClean="0">
                <a:solidFill>
                  <a:prstClr val="white"/>
                </a:solidFill>
                <a:latin typeface="Arial Narrow" pitchFamily="34" charset="0"/>
              </a:rPr>
              <a:t>услуги</a:t>
            </a:r>
            <a:br>
              <a:rPr lang="ru-RU" sz="1000" dirty="0" smtClean="0">
                <a:solidFill>
                  <a:prstClr val="white"/>
                </a:solidFill>
                <a:latin typeface="Arial Narrow" pitchFamily="34" charset="0"/>
              </a:rPr>
            </a:br>
            <a:r>
              <a:rPr lang="ru-RU" sz="1000" dirty="0" smtClean="0">
                <a:solidFill>
                  <a:prstClr val="white"/>
                </a:solidFill>
                <a:latin typeface="Arial Narrow" pitchFamily="34" charset="0"/>
              </a:rPr>
              <a:t>(</a:t>
            </a:r>
            <a:r>
              <a:rPr lang="ru-RU" sz="1000" dirty="0">
                <a:solidFill>
                  <a:prstClr val="white"/>
                </a:solidFill>
                <a:latin typeface="Arial Narrow" pitchFamily="34" charset="0"/>
              </a:rPr>
              <a:t>в первую очередь в </a:t>
            </a:r>
            <a:r>
              <a:rPr lang="ru-RU" sz="1000" dirty="0" smtClean="0">
                <a:solidFill>
                  <a:prstClr val="white"/>
                </a:solidFill>
                <a:latin typeface="Arial Narrow" pitchFamily="34" charset="0"/>
              </a:rPr>
              <a:t>гос. учреждениях</a:t>
            </a:r>
            <a:r>
              <a:rPr lang="ru-RU" sz="1000" dirty="0">
                <a:solidFill>
                  <a:prstClr val="white"/>
                </a:solidFill>
                <a:latin typeface="Arial Narrow" pitchFamily="34" charset="0"/>
              </a:rPr>
              <a:t>)</a:t>
            </a:r>
          </a:p>
          <a:p>
            <a:pPr marL="179388" indent="-179388">
              <a:lnSpc>
                <a:spcPct val="90000"/>
              </a:lnSpc>
              <a:spcAft>
                <a:spcPts val="600"/>
              </a:spcAft>
              <a:buClr>
                <a:prstClr val="white"/>
              </a:buClr>
              <a:buSzPct val="70000"/>
              <a:buFont typeface="Arial Narrow" panose="020B0606020202030204" pitchFamily="34" charset="0"/>
              <a:buChar char="►"/>
            </a:pPr>
            <a:r>
              <a:rPr lang="ru-RU" sz="1000" dirty="0">
                <a:solidFill>
                  <a:prstClr val="white"/>
                </a:solidFill>
                <a:latin typeface="Arial Narrow" pitchFamily="34" charset="0"/>
              </a:rPr>
              <a:t>Очереди на получение медицинских </a:t>
            </a:r>
            <a:r>
              <a:rPr lang="ru-RU" sz="1000" dirty="0" smtClean="0">
                <a:solidFill>
                  <a:prstClr val="white"/>
                </a:solidFill>
                <a:latin typeface="Arial Narrow" pitchFamily="34" charset="0"/>
              </a:rPr>
              <a:t>услуг</a:t>
            </a:r>
            <a:br>
              <a:rPr lang="ru-RU" sz="1000" dirty="0" smtClean="0">
                <a:solidFill>
                  <a:prstClr val="white"/>
                </a:solidFill>
                <a:latin typeface="Arial Narrow" pitchFamily="34" charset="0"/>
              </a:rPr>
            </a:br>
            <a:r>
              <a:rPr lang="ru-RU" sz="1000" dirty="0" smtClean="0">
                <a:solidFill>
                  <a:prstClr val="white"/>
                </a:solidFill>
                <a:latin typeface="Arial Narrow" pitchFamily="34" charset="0"/>
              </a:rPr>
              <a:t>в </a:t>
            </a:r>
            <a:r>
              <a:rPr lang="ru-RU" sz="1000" dirty="0">
                <a:solidFill>
                  <a:prstClr val="white"/>
                </a:solidFill>
                <a:latin typeface="Arial Narrow" pitchFamily="34" charset="0"/>
              </a:rPr>
              <a:t>государственных </a:t>
            </a:r>
            <a:r>
              <a:rPr lang="ru-RU" sz="1000" dirty="0" smtClean="0">
                <a:solidFill>
                  <a:prstClr val="white"/>
                </a:solidFill>
                <a:latin typeface="Arial Narrow" pitchFamily="34" charset="0"/>
              </a:rPr>
              <a:t>учреждениях</a:t>
            </a:r>
            <a:endParaRPr lang="ru-RU" sz="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3E7E7"/>
              </a:clrFrom>
              <a:clrTo>
                <a:srgbClr val="F3E7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772" y="6031539"/>
            <a:ext cx="351809" cy="321216"/>
          </a:xfrm>
          <a:prstGeom prst="rect">
            <a:avLst/>
          </a:prstGeom>
        </p:spPr>
      </p:pic>
      <p:pic>
        <p:nvPicPr>
          <p:cNvPr id="43" name="Picture 8" descr="http://static5.depositphotos.com/1032882/416/v/450/depositphotos_4160435-Medical-icons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40941" r="81343" b="42655"/>
          <a:stretch/>
        </p:blipFill>
        <p:spPr bwMode="auto">
          <a:xfrm>
            <a:off x="4944440" y="6035105"/>
            <a:ext cx="413935" cy="3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://static5.depositphotos.com/1032882/416/v/450/depositphotos_4160435-Medical-icons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1" t="3259" r="42679" b="80337"/>
          <a:stretch/>
        </p:blipFill>
        <p:spPr bwMode="auto">
          <a:xfrm>
            <a:off x="4039324" y="6065591"/>
            <a:ext cx="428524" cy="3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77" y="968548"/>
            <a:ext cx="5705379" cy="476470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626735" y="5665037"/>
            <a:ext cx="3393980" cy="324000"/>
            <a:chOff x="660541" y="5589280"/>
            <a:chExt cx="3926369" cy="360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822269" y="5589280"/>
              <a:ext cx="764641" cy="360000"/>
            </a:xfrm>
            <a:prstGeom prst="rect">
              <a:avLst/>
            </a:prstGeom>
            <a:solidFill>
              <a:srgbClr val="CD6147"/>
            </a:solidFill>
            <a:ln w="12700">
              <a:solidFill>
                <a:srgbClr val="CD6147"/>
              </a:solidFill>
            </a:ln>
          </p:spPr>
          <p:txBody>
            <a:bodyPr wrap="square" lIns="108000" tIns="36000" rIns="108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dirty="0" smtClean="0">
                  <a:solidFill>
                    <a:prstClr val="white"/>
                  </a:solidFill>
                  <a:latin typeface="Arial Narrow" pitchFamily="34" charset="0"/>
                </a:rPr>
                <a:t>1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4</a:t>
              </a:r>
              <a:endParaRPr lang="ru-RU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660541" y="5589280"/>
              <a:ext cx="3161729" cy="360000"/>
            </a:xfrm>
            <a:prstGeom prst="homePlate">
              <a:avLst>
                <a:gd name="adj" fmla="val 0"/>
              </a:avLst>
            </a:prstGeom>
            <a:pattFill prst="ltDnDiag">
              <a:fgClr>
                <a:srgbClr val="F0CAAA"/>
              </a:fgClr>
              <a:bgClr>
                <a:srgbClr val="F8E8E4"/>
              </a:bgClr>
            </a:pattFill>
            <a:ln w="12700">
              <a:solidFill>
                <a:srgbClr val="CD6147"/>
              </a:solidFill>
            </a:ln>
            <a:effectLst/>
          </p:spPr>
          <p:txBody>
            <a:bodyPr spcFirstLastPara="0" vert="horz" wrap="square" lIns="144000" tIns="72000" rIns="144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</a:pPr>
              <a:r>
                <a:rPr lang="ru-RU" sz="1100" b="1" dirty="0">
                  <a:solidFill>
                    <a:srgbClr val="C550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Кол-во победителей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22744" y="6041202"/>
            <a:ext cx="3397970" cy="324000"/>
            <a:chOff x="660541" y="6021328"/>
            <a:chExt cx="3930985" cy="360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822269" y="6021328"/>
              <a:ext cx="769257" cy="360000"/>
            </a:xfrm>
            <a:prstGeom prst="rect">
              <a:avLst/>
            </a:prstGeom>
            <a:solidFill>
              <a:srgbClr val="CD6147"/>
            </a:solidFill>
            <a:ln w="12700">
              <a:solidFill>
                <a:srgbClr val="CD6147"/>
              </a:solidFill>
            </a:ln>
          </p:spPr>
          <p:txBody>
            <a:bodyPr wrap="square" lIns="108000" tIns="36000" rIns="108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dirty="0" smtClean="0">
                  <a:solidFill>
                    <a:prstClr val="white"/>
                  </a:solidFill>
                  <a:latin typeface="Arial Narrow" pitchFamily="34" charset="0"/>
                </a:rPr>
                <a:t>1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6</a:t>
              </a:r>
              <a:endParaRPr lang="ru-RU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660541" y="6021328"/>
              <a:ext cx="3161729" cy="360000"/>
            </a:xfrm>
            <a:prstGeom prst="homePlate">
              <a:avLst>
                <a:gd name="adj" fmla="val 0"/>
              </a:avLst>
            </a:prstGeom>
            <a:pattFill prst="ltDnDiag">
              <a:fgClr>
                <a:srgbClr val="F0CAAA"/>
              </a:fgClr>
              <a:bgClr>
                <a:srgbClr val="F8E8E4"/>
              </a:bgClr>
            </a:pattFill>
            <a:ln w="12700">
              <a:solidFill>
                <a:srgbClr val="CD6147"/>
              </a:solidFill>
            </a:ln>
            <a:effectLst/>
          </p:spPr>
          <p:txBody>
            <a:bodyPr spcFirstLastPara="0" vert="horz" wrap="square" lIns="144000" tIns="72000" rIns="36000" bIns="72000" numCol="1" spcCol="1270" anchor="ctr" anchorCtr="0">
              <a:noAutofit/>
              <a:sp3d/>
            </a:bodyPr>
            <a:lstStyle/>
            <a:p>
              <a:pPr defTabSz="666750">
                <a:lnSpc>
                  <a:spcPct val="90000"/>
                </a:lnSpc>
              </a:pPr>
              <a:r>
                <a:rPr lang="ru-RU" sz="1100" b="1" dirty="0">
                  <a:solidFill>
                    <a:srgbClr val="C550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Число открытых </a:t>
              </a:r>
              <a:r>
                <a:rPr lang="ru-RU" sz="1100" b="1" dirty="0" smtClean="0">
                  <a:solidFill>
                    <a:srgbClr val="C550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клиник </a:t>
              </a:r>
              <a:r>
                <a:rPr lang="ru-RU" sz="1100" b="1" dirty="0">
                  <a:solidFill>
                    <a:srgbClr val="C550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1100" b="1" dirty="0" smtClean="0">
                  <a:solidFill>
                    <a:srgbClr val="C550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проекту</a:t>
              </a:r>
              <a:endParaRPr lang="ru-RU" sz="1100" b="1" dirty="0">
                <a:solidFill>
                  <a:srgbClr val="C550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22744" y="5288872"/>
            <a:ext cx="3397972" cy="324000"/>
            <a:chOff x="660541" y="5085185"/>
            <a:chExt cx="3930987" cy="43204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22270" y="5085185"/>
              <a:ext cx="769258" cy="432047"/>
            </a:xfrm>
            <a:prstGeom prst="rect">
              <a:avLst/>
            </a:prstGeom>
            <a:solidFill>
              <a:srgbClr val="CD6147"/>
            </a:solidFill>
            <a:ln w="12700">
              <a:solidFill>
                <a:srgbClr val="CD6147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0000"/>
                </a:lnSpc>
                <a:buClr>
                  <a:prstClr val="white"/>
                </a:buClr>
                <a:buSzPct val="70000"/>
              </a:pPr>
              <a:r>
                <a:rPr lang="ru-RU" sz="1600" dirty="0" smtClean="0">
                  <a:solidFill>
                    <a:prstClr val="white"/>
                  </a:solidFill>
                  <a:latin typeface="Arial Narrow" pitchFamily="34" charset="0"/>
                </a:rPr>
                <a:t> 207 </a:t>
              </a:r>
              <a:r>
                <a:rPr lang="ru-RU" sz="1100" dirty="0" smtClean="0">
                  <a:solidFill>
                    <a:prstClr val="white"/>
                  </a:solidFill>
                  <a:latin typeface="Arial Narrow" pitchFamily="34" charset="0"/>
                </a:rPr>
                <a:t>м²</a:t>
              </a:r>
              <a:endParaRPr lang="ru-RU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660541" y="5085185"/>
              <a:ext cx="3161729" cy="432047"/>
            </a:xfrm>
            <a:prstGeom prst="homePlate">
              <a:avLst>
                <a:gd name="adj" fmla="val 0"/>
              </a:avLst>
            </a:prstGeom>
            <a:pattFill prst="ltDnDiag">
              <a:fgClr>
                <a:srgbClr val="F0CAAA"/>
              </a:fgClr>
              <a:bgClr>
                <a:srgbClr val="F8E8E4"/>
              </a:bgClr>
            </a:pattFill>
            <a:ln w="12700">
              <a:solidFill>
                <a:srgbClr val="CD6147"/>
              </a:solidFill>
            </a:ln>
            <a:effectLst/>
          </p:spPr>
          <p:txBody>
            <a:bodyPr spcFirstLastPara="0" vert="horz" wrap="square" lIns="144000" tIns="72000" rIns="36000" bIns="72000" numCol="1" spcCol="1270" anchor="ctr" anchorCtr="0">
              <a:noAutofit/>
              <a:sp3d/>
            </a:bodyPr>
            <a:lstStyle/>
            <a:p>
              <a:pPr defTabSz="666750">
                <a:lnSpc>
                  <a:spcPct val="90000"/>
                </a:lnSpc>
              </a:pPr>
              <a:r>
                <a:rPr lang="ru-RU" sz="1100" b="1" dirty="0" smtClean="0">
                  <a:solidFill>
                    <a:srgbClr val="C550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Средняя площадь клиники проекта</a:t>
              </a:r>
              <a:endParaRPr lang="ru-RU" sz="1100" b="1" dirty="0">
                <a:solidFill>
                  <a:srgbClr val="C550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1520" y="51179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ЧТО оценивается (ОПИСАНИЕ ВВЕДЕННОГО РЕГУЛИРОВАНИЯ) </a:t>
            </a:r>
            <a:endParaRPr lang="ru-RU" sz="1400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3528" y="898847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3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00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03368" y="6417368"/>
            <a:ext cx="5598260" cy="324000"/>
            <a:chOff x="-325435" y="6021328"/>
            <a:chExt cx="5391240" cy="360000"/>
          </a:xfrm>
        </p:grpSpPr>
        <p:sp>
          <p:nvSpPr>
            <p:cNvPr id="32" name="Пятиугольник 31"/>
            <p:cNvSpPr/>
            <p:nvPr/>
          </p:nvSpPr>
          <p:spPr>
            <a:xfrm>
              <a:off x="-325435" y="6021328"/>
              <a:ext cx="3675293" cy="360000"/>
            </a:xfrm>
            <a:prstGeom prst="homePlate">
              <a:avLst>
                <a:gd name="adj" fmla="val 0"/>
              </a:avLst>
            </a:prstGeom>
            <a:pattFill prst="ltDnDiag">
              <a:fgClr>
                <a:srgbClr val="F0CAAA"/>
              </a:fgClr>
              <a:bgClr>
                <a:srgbClr val="F8E8E4"/>
              </a:bgClr>
            </a:pattFill>
            <a:ln w="12700">
              <a:solidFill>
                <a:srgbClr val="CD6147"/>
              </a:solidFill>
            </a:ln>
            <a:effectLst/>
          </p:spPr>
          <p:txBody>
            <a:bodyPr spcFirstLastPara="0" vert="horz" wrap="square" lIns="72000" tIns="72000" rIns="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</a:pPr>
              <a:r>
                <a:rPr lang="ru-RU" sz="1200" b="1" dirty="0" smtClean="0">
                  <a:solidFill>
                    <a:srgbClr val="C550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Предполагаемый срок открытия всех 33 клиник</a:t>
              </a:r>
              <a:endParaRPr lang="ru-RU" sz="1200" b="1" dirty="0">
                <a:solidFill>
                  <a:srgbClr val="C5503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с одним вырезанным углом 30"/>
            <p:cNvSpPr/>
            <p:nvPr/>
          </p:nvSpPr>
          <p:spPr>
            <a:xfrm>
              <a:off x="3350748" y="6021328"/>
              <a:ext cx="1715057" cy="360000"/>
            </a:xfrm>
            <a:prstGeom prst="snip1Rect">
              <a:avLst/>
            </a:prstGeom>
            <a:solidFill>
              <a:srgbClr val="CD6147"/>
            </a:solidFill>
            <a:ln w="12700">
              <a:solidFill>
                <a:srgbClr val="CD6147"/>
              </a:solidFill>
            </a:ln>
          </p:spPr>
          <p:txBody>
            <a:bodyPr wrap="square" lIns="108000" tIns="36000" rIns="36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600" dirty="0" smtClean="0">
                  <a:solidFill>
                    <a:prstClr val="white"/>
                  </a:solidFill>
                  <a:latin typeface="Arial Narrow" pitchFamily="34" charset="0"/>
                </a:rPr>
                <a:t>март-апрель 2015 г.</a:t>
              </a:r>
              <a:endParaRPr lang="ru-RU" sz="1600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0087" y="5317627"/>
            <a:ext cx="427744" cy="311664"/>
            <a:chOff x="20616" y="5076212"/>
            <a:chExt cx="427744" cy="396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0616" y="5076212"/>
              <a:ext cx="427744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30" name="Picture 6" descr="Бесплатный бизнес план производства бескаркасной мягкой мебели готовый с расчетами &quot; Оригинальные и необычные идеи для вашего би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0" y="5081905"/>
              <a:ext cx="393680" cy="37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Встреча женщин - Стоковое векторное изображение Igor Zakowski #5788051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1"/>
          <a:stretch/>
        </p:blipFill>
        <p:spPr bwMode="auto">
          <a:xfrm>
            <a:off x="170087" y="5683579"/>
            <a:ext cx="369465" cy="2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79511" y="1052736"/>
            <a:ext cx="3176251" cy="3347920"/>
          </a:xfrm>
          <a:prstGeom prst="rect">
            <a:avLst/>
          </a:prstGeom>
          <a:pattFill prst="dkUpDiag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36000" tIns="36000" rIns="36000" bIns="36000" numCol="1" spcCol="1270" anchor="ctr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pPr marL="182563" indent="-182563" algn="l">
              <a:lnSpc>
                <a:spcPct val="100000"/>
              </a:lnSpc>
              <a:buClr>
                <a:srgbClr val="4F81BD">
                  <a:lumMod val="50000"/>
                </a:srgbClr>
              </a:buClr>
              <a:buSzPct val="70000"/>
              <a:buFont typeface="Arial" panose="020B0604020202020204" pitchFamily="34" charset="0"/>
              <a:buChar char="▀"/>
            </a:pPr>
            <a:r>
              <a:rPr lang="ru-RU" sz="1000" b="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Потенциальные арендаторы участвуют в аукционе на право заключения договора аренды нежилого помещения с применением льготной ставки арендной платы (</a:t>
            </a:r>
            <a:r>
              <a:rPr lang="ru-RU" sz="100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1 руб. за кв. м</a:t>
            </a:r>
            <a:r>
              <a:rPr lang="ru-RU" sz="1000" b="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) на </a:t>
            </a:r>
            <a:r>
              <a:rPr lang="ru-RU" sz="100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площадь менее 250 м²</a:t>
            </a:r>
            <a:r>
              <a:rPr lang="ru-RU" sz="1000" b="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 (площадь, что превышает установленную норму, оплачивается по рыночной цене, установленной на аукционе) </a:t>
            </a:r>
            <a:r>
              <a:rPr lang="ru-RU" sz="100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на 20 лет</a:t>
            </a:r>
            <a:endParaRPr lang="ru-RU" sz="1000" b="0" kern="1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82563" indent="-182563" algn="l">
              <a:lnSpc>
                <a:spcPct val="100000"/>
              </a:lnSpc>
              <a:buClr>
                <a:srgbClr val="4F81BD">
                  <a:lumMod val="50000"/>
                </a:srgbClr>
              </a:buClr>
              <a:buSzPct val="70000"/>
              <a:buFont typeface="Arial" panose="020B0604020202020204" pitchFamily="34" charset="0"/>
              <a:buChar char="▀"/>
            </a:pPr>
            <a:r>
              <a:rPr lang="ru-RU" sz="1000" b="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Победитель аукциона (арендатор) обязан </a:t>
            </a:r>
            <a:r>
              <a:rPr lang="ru-RU" sz="100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провести ремонт и оборудовать помещение</a:t>
            </a:r>
            <a:br>
              <a:rPr lang="ru-RU" sz="100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sz="1000" b="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для ведения медицинской деятельности</a:t>
            </a:r>
            <a:br>
              <a:rPr lang="ru-RU" sz="1000" b="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sz="100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не позднее установленного срока</a:t>
            </a:r>
            <a:endParaRPr lang="ru-RU" sz="1000" b="0" kern="12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82563" indent="-182563" algn="l">
              <a:lnSpc>
                <a:spcPct val="100000"/>
              </a:lnSpc>
              <a:buClr>
                <a:srgbClr val="4F81BD">
                  <a:lumMod val="50000"/>
                </a:srgbClr>
              </a:buClr>
              <a:buSzPct val="70000"/>
              <a:buFont typeface="Arial" panose="020B0604020202020204" pitchFamily="34" charset="0"/>
              <a:buChar char="▀"/>
            </a:pPr>
            <a:r>
              <a:rPr lang="ru-RU" sz="1000" b="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Арендатор обязуется предоставить </a:t>
            </a:r>
            <a:r>
              <a:rPr lang="ru-RU" sz="100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медицинские услуги первичной медико-санитарной помощи в сфере ОМС</a:t>
            </a:r>
            <a:br>
              <a:rPr lang="ru-RU" sz="100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sz="100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в объеме 8000 посещений по Перечню</a:t>
            </a:r>
            <a:r>
              <a:rPr lang="ru-RU" sz="1000" b="0" kern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, утвержденному Департаментом здравоохранения города Москвы</a:t>
            </a:r>
            <a:endParaRPr lang="ru-RU" sz="1000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2744" y="4912707"/>
            <a:ext cx="3397971" cy="324000"/>
            <a:chOff x="660541" y="4653176"/>
            <a:chExt cx="3930986" cy="360000"/>
          </a:xfrm>
        </p:grpSpPr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3822270" y="4653176"/>
              <a:ext cx="769257" cy="360000"/>
            </a:xfrm>
            <a:prstGeom prst="snip1Rect">
              <a:avLst/>
            </a:prstGeom>
            <a:solidFill>
              <a:srgbClr val="CD6147"/>
            </a:solidFill>
            <a:ln w="12700">
              <a:solidFill>
                <a:srgbClr val="CD6147"/>
              </a:solidFill>
            </a:ln>
          </p:spPr>
          <p:txBody>
            <a:bodyPr wrap="square" lIns="108000" tIns="36000" rIns="108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dirty="0" smtClean="0">
                  <a:solidFill>
                    <a:prstClr val="white"/>
                  </a:solidFill>
                  <a:latin typeface="Arial Narrow" pitchFamily="34" charset="0"/>
                </a:rPr>
                <a:t>33</a:t>
              </a:r>
              <a:endParaRPr lang="ru-RU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11" name="Пятиугольник 10"/>
            <p:cNvSpPr/>
            <p:nvPr/>
          </p:nvSpPr>
          <p:spPr>
            <a:xfrm>
              <a:off x="660541" y="4653176"/>
              <a:ext cx="3161729" cy="360000"/>
            </a:xfrm>
            <a:prstGeom prst="homePlate">
              <a:avLst>
                <a:gd name="adj" fmla="val 0"/>
              </a:avLst>
            </a:prstGeom>
            <a:pattFill prst="ltDnDiag">
              <a:fgClr>
                <a:srgbClr val="F0CAAA"/>
              </a:fgClr>
              <a:bgClr>
                <a:srgbClr val="F8E8E4"/>
              </a:bgClr>
            </a:pattFill>
            <a:ln w="12700">
              <a:solidFill>
                <a:srgbClr val="CD6147"/>
              </a:solidFill>
            </a:ln>
            <a:effectLst/>
          </p:spPr>
          <p:txBody>
            <a:bodyPr spcFirstLastPara="0" vert="horz" wrap="square" lIns="144000" tIns="72000" rIns="36000" bIns="72000" numCol="1" spcCol="1270" anchor="ctr" anchorCtr="0">
              <a:noAutofit/>
              <a:sp3d/>
            </a:bodyPr>
            <a:lstStyle/>
            <a:p>
              <a:pPr defTabSz="666750">
                <a:lnSpc>
                  <a:spcPct val="90000"/>
                </a:lnSpc>
              </a:pPr>
              <a:r>
                <a:rPr lang="ru-RU" sz="1100" b="1" dirty="0">
                  <a:solidFill>
                    <a:srgbClr val="C5503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Кол-во расторгованных объектов</a:t>
              </a: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2" r="54848" b="85286"/>
          <a:stretch/>
        </p:blipFill>
        <p:spPr>
          <a:xfrm>
            <a:off x="193389" y="4935257"/>
            <a:ext cx="360040" cy="278900"/>
          </a:xfrm>
          <a:prstGeom prst="rect">
            <a:avLst/>
          </a:prstGeom>
        </p:spPr>
      </p:pic>
      <p:pic>
        <p:nvPicPr>
          <p:cNvPr id="40" name="Picture 8" descr="http://static5.depositphotos.com/1032882/416/v/450/depositphotos_4160435-Medical-icons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1" t="21676" r="3359" b="61920"/>
          <a:stretch/>
        </p:blipFill>
        <p:spPr bwMode="auto">
          <a:xfrm>
            <a:off x="5243837" y="6079306"/>
            <a:ext cx="323172" cy="2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static5.depositphotos.com/1032882/416/v/450/depositphotos_4160435-Medical-icons.jp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816" r="77989" b="82780"/>
          <a:stretch/>
        </p:blipFill>
        <p:spPr bwMode="auto">
          <a:xfrm>
            <a:off x="5541392" y="6087585"/>
            <a:ext cx="260236" cy="23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616972" y="2352490"/>
            <a:ext cx="2572785" cy="2838642"/>
          </a:xfrm>
          <a:prstGeom prst="rect">
            <a:avLst/>
          </a:prstGeom>
          <a:blipFill dpi="0" rotWithShape="1">
            <a:blip r:embed="rId2" cstate="print">
              <a:alphaModFix amt="47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813709" y="2412484"/>
            <a:ext cx="2572785" cy="2838642"/>
          </a:xfrm>
          <a:prstGeom prst="rect">
            <a:avLst/>
          </a:prstGeom>
          <a:blipFill dpi="0" rotWithShape="1">
            <a:blip r:embed="rId2" cstate="print">
              <a:alphaModFix amt="47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51179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Достижение целей регулирования</a:t>
            </a:r>
            <a:endParaRPr lang="ru-RU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3528" y="898847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4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00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539552" y="1268760"/>
            <a:ext cx="4050352" cy="675231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rgbClr val="779D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72000" bIns="36000" numCol="1" spcCol="1270" anchor="ctr" anchorCtr="0">
            <a:noAutofit/>
          </a:bodyPr>
          <a:lstStyle/>
          <a:p>
            <a:pPr defTabSz="488950"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приближенности оказания медицинской помощи к месту жительства, работы или обучения населения города Москвы</a:t>
            </a:r>
          </a:p>
        </p:txBody>
      </p:sp>
      <p:sp>
        <p:nvSpPr>
          <p:cNvPr id="36" name="Полилиния 35"/>
          <p:cNvSpPr/>
          <p:nvPr/>
        </p:nvSpPr>
        <p:spPr>
          <a:xfrm>
            <a:off x="149682" y="1268760"/>
            <a:ext cx="414053" cy="675231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chemeClr val="accent6">
                <a:lumMod val="60000"/>
                <a:lumOff val="40000"/>
              </a:schemeClr>
            </a:fgClr>
            <a:bgClr>
              <a:srgbClr val="FBCBA3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91713" y="964340"/>
            <a:ext cx="195117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ЦЕЛЬ РЕГУЛИРОВАНИЯ</a:t>
            </a:r>
            <a:endParaRPr lang="ru-RU" sz="1400" b="1" dirty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06604" y="982083"/>
            <a:ext cx="4551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ПОКАЗАТЕЛИ ДОСТИЖЕНИЯ ЦЕЛИ РЕГУЛИРОВАНИЯ</a:t>
            </a:r>
            <a:endParaRPr lang="ru-RU" sz="1400" b="1" dirty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4572000" y="1268761"/>
            <a:ext cx="4393239" cy="675232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6000" rIns="72000" bIns="36000" numCol="1" spcCol="1270" anchor="ctr" anchorCtr="0">
            <a:noAutofit/>
          </a:bodyPr>
          <a:lstStyle/>
          <a:p>
            <a:pPr marL="182563" indent="-182563">
              <a:spcAft>
                <a:spcPts val="1200"/>
              </a:spcAft>
              <a:buClr>
                <a:srgbClr val="4F81BD">
                  <a:lumMod val="50000"/>
                </a:srgbClr>
              </a:buClr>
              <a:buSzPct val="80000"/>
              <a:buFont typeface="Arial Narrow" panose="020B0606020202030204" pitchFamily="34" charset="0"/>
              <a:buChar char="►"/>
            </a:pPr>
            <a:r>
              <a:rPr lang="ru-RU" sz="1400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Средняя дальность до медучреждения, оказывающего первичную медпомощь</a:t>
            </a:r>
            <a:endParaRPr lang="ru-RU" sz="1400" dirty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</p:txBody>
      </p:sp>
      <p:grpSp>
        <p:nvGrpSpPr>
          <p:cNvPr id="45" name="Группа 44"/>
          <p:cNvGrpSpPr>
            <a:grpSpLocks noChangeAspect="1"/>
          </p:cNvGrpSpPr>
          <p:nvPr/>
        </p:nvGrpSpPr>
        <p:grpSpPr>
          <a:xfrm>
            <a:off x="677609" y="2492353"/>
            <a:ext cx="2340000" cy="2268850"/>
            <a:chOff x="1426218" y="2408487"/>
            <a:chExt cx="3250687" cy="3151842"/>
          </a:xfrm>
        </p:grpSpPr>
        <p:sp>
          <p:nvSpPr>
            <p:cNvPr id="15" name="Полилиния 14"/>
            <p:cNvSpPr/>
            <p:nvPr/>
          </p:nvSpPr>
          <p:spPr>
            <a:xfrm>
              <a:off x="3113601" y="2408487"/>
              <a:ext cx="1016497" cy="1168388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2015785" y="2408487"/>
              <a:ext cx="1016497" cy="1168388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3660408" y="3400214"/>
              <a:ext cx="1016497" cy="1168388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3113601" y="4391941"/>
              <a:ext cx="1016497" cy="1168388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2015785" y="4391941"/>
              <a:ext cx="1016497" cy="1168388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1426218" y="3400214"/>
              <a:ext cx="1016497" cy="1168388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26" name="Полилиния 25"/>
            <p:cNvSpPr>
              <a:spLocks noChangeAspect="1"/>
            </p:cNvSpPr>
            <p:nvPr/>
          </p:nvSpPr>
          <p:spPr>
            <a:xfrm>
              <a:off x="2247418" y="3001664"/>
              <a:ext cx="1634357" cy="1878573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905245" y="2052784"/>
            <a:ext cx="1974046" cy="207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3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 </a:t>
            </a:r>
            <a:r>
              <a:rPr lang="ru-RU" sz="13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момент принятия</a:t>
            </a:r>
            <a:endParaRPr lang="ru-RU" sz="13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5" name="Шестиугольник 54"/>
          <p:cNvSpPr/>
          <p:nvPr/>
        </p:nvSpPr>
        <p:spPr>
          <a:xfrm>
            <a:off x="3703704" y="2919351"/>
            <a:ext cx="1483204" cy="1275092"/>
          </a:xfrm>
          <a:prstGeom prst="hexagon">
            <a:avLst/>
          </a:prstGeom>
          <a:solidFill>
            <a:srgbClr val="6993C5"/>
          </a:solidFill>
          <a:ln w="635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en-US" altLang="ru-RU" sz="1300" b="1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</a:t>
            </a:r>
            <a:r>
              <a:rPr lang="en-US" altLang="ru-RU" sz="13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2</a:t>
            </a:r>
            <a:r>
              <a:rPr lang="en-US" altLang="ru-RU" sz="13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√(SΔ/√3</a:t>
            </a:r>
            <a:r>
              <a:rPr lang="en-US" altLang="ru-RU" sz="13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ctr" fontAlgn="base">
              <a:lnSpc>
                <a:spcPct val="90000"/>
              </a:lnSpc>
            </a:pPr>
            <a:endParaRPr lang="en-US" alt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</a:pPr>
            <a:r>
              <a:rPr lang="en-US" altLang="ru-RU" sz="12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SΔ </a:t>
            </a:r>
            <a:r>
              <a:rPr lang="en-US" altLang="ru-RU" sz="12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1/6 </a:t>
            </a:r>
            <a:r>
              <a:rPr lang="ru-RU" altLang="ru-RU" sz="12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altLang="ru-RU" sz="1200" baseline="-30000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соты</a:t>
            </a:r>
            <a:endParaRPr lang="ru-RU" sz="1200" b="1" kern="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1681042" y="4242965"/>
            <a:ext cx="1248679" cy="373469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72000" bIns="36000" numCol="1" spcCol="1270" anchor="ctr" anchorCtr="0">
            <a:noAutofit/>
          </a:bodyPr>
          <a:lstStyle/>
          <a:p>
            <a:pPr defTabSz="488950">
              <a:spcBef>
                <a:spcPct val="0"/>
              </a:spcBef>
              <a:spcAft>
                <a:spcPct val="35000"/>
              </a:spcAft>
            </a:pPr>
            <a:r>
              <a:rPr lang="ru-RU" alt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altLang="ru-RU" sz="1200" baseline="-30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соты</a:t>
            </a:r>
            <a:r>
              <a:rPr lang="ru-RU" alt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= </a:t>
            </a:r>
            <a:r>
              <a:rPr lang="en-US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</a:t>
            </a:r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</a:t>
            </a:r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</a:t>
            </a:r>
            <a:r>
              <a:rPr lang="en-US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км²</a:t>
            </a:r>
            <a:endParaRPr lang="ru-RU" sz="120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2352679" y="3887060"/>
            <a:ext cx="237740" cy="440424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 flipV="1">
            <a:off x="2229925" y="3926104"/>
            <a:ext cx="80119" cy="411717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6" name="Группа 3075"/>
          <p:cNvGrpSpPr>
            <a:grpSpLocks noChangeAspect="1"/>
          </p:cNvGrpSpPr>
          <p:nvPr/>
        </p:nvGrpSpPr>
        <p:grpSpPr>
          <a:xfrm>
            <a:off x="5961175" y="2637203"/>
            <a:ext cx="2190611" cy="2124000"/>
            <a:chOff x="5771682" y="2964047"/>
            <a:chExt cx="2775771" cy="2691366"/>
          </a:xfrm>
        </p:grpSpPr>
        <p:sp>
          <p:nvSpPr>
            <p:cNvPr id="69" name="Полилиния 68"/>
            <p:cNvSpPr/>
            <p:nvPr/>
          </p:nvSpPr>
          <p:spPr>
            <a:xfrm>
              <a:off x="7212543" y="2964047"/>
              <a:ext cx="867990" cy="997690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6275115" y="2964047"/>
              <a:ext cx="867990" cy="997690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7679463" y="3810885"/>
              <a:ext cx="867990" cy="997690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7212543" y="4657723"/>
              <a:ext cx="867990" cy="997690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6275115" y="4657723"/>
              <a:ext cx="867990" cy="997690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5771682" y="3810885"/>
              <a:ext cx="867990" cy="997690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rgbClr val="F2D5CE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  <p:sp>
          <p:nvSpPr>
            <p:cNvPr id="75" name="Полилиния 74"/>
            <p:cNvSpPr>
              <a:spLocks noChangeAspect="1"/>
            </p:cNvSpPr>
            <p:nvPr/>
          </p:nvSpPr>
          <p:spPr>
            <a:xfrm>
              <a:off x="6472907" y="3470562"/>
              <a:ext cx="1395582" cy="1604118"/>
            </a:xfrm>
            <a:custGeom>
              <a:avLst/>
              <a:gdLst>
                <a:gd name="connsiteX0" fmla="*/ 0 w 1168387"/>
                <a:gd name="connsiteY0" fmla="*/ 508248 h 1016496"/>
                <a:gd name="connsiteX1" fmla="*/ 254124 w 1168387"/>
                <a:gd name="connsiteY1" fmla="*/ 0 h 1016496"/>
                <a:gd name="connsiteX2" fmla="*/ 914263 w 1168387"/>
                <a:gd name="connsiteY2" fmla="*/ 0 h 1016496"/>
                <a:gd name="connsiteX3" fmla="*/ 1168387 w 1168387"/>
                <a:gd name="connsiteY3" fmla="*/ 508248 h 1016496"/>
                <a:gd name="connsiteX4" fmla="*/ 914263 w 1168387"/>
                <a:gd name="connsiteY4" fmla="*/ 1016496 h 1016496"/>
                <a:gd name="connsiteX5" fmla="*/ 254124 w 1168387"/>
                <a:gd name="connsiteY5" fmla="*/ 1016496 h 1016496"/>
                <a:gd name="connsiteX6" fmla="*/ 0 w 1168387"/>
                <a:gd name="connsiteY6" fmla="*/ 508248 h 101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8387" h="1016496">
                  <a:moveTo>
                    <a:pt x="584194" y="0"/>
                  </a:moveTo>
                  <a:lnTo>
                    <a:pt x="1168386" y="221088"/>
                  </a:lnTo>
                  <a:lnTo>
                    <a:pt x="1168386" y="795408"/>
                  </a:lnTo>
                  <a:lnTo>
                    <a:pt x="584194" y="1016496"/>
                  </a:lnTo>
                  <a:lnTo>
                    <a:pt x="1" y="795408"/>
                  </a:lnTo>
                  <a:lnTo>
                    <a:pt x="1" y="221088"/>
                  </a:lnTo>
                  <a:lnTo>
                    <a:pt x="584194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0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4" tIns="182075" rIns="158405" bIns="18207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>
                <a:solidFill>
                  <a:prstClr val="white"/>
                </a:solidFill>
              </a:endParaRPr>
            </a:p>
          </p:txBody>
        </p:sp>
      </p:grpSp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9" t="20754" r="32976" b="59374"/>
          <a:stretch/>
        </p:blipFill>
        <p:spPr>
          <a:xfrm>
            <a:off x="6903265" y="3506026"/>
            <a:ext cx="324000" cy="324000"/>
          </a:xfrm>
          <a:prstGeom prst="rect">
            <a:avLst/>
          </a:prstGeom>
        </p:spPr>
      </p:pic>
      <p:cxnSp>
        <p:nvCxnSpPr>
          <p:cNvPr id="77" name="Прямая со стрелкой 76"/>
          <p:cNvCxnSpPr/>
          <p:nvPr/>
        </p:nvCxnSpPr>
        <p:spPr>
          <a:xfrm flipV="1">
            <a:off x="6546844" y="3752297"/>
            <a:ext cx="398997" cy="260265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stealth" w="med" len="sm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олилиния 77"/>
          <p:cNvSpPr/>
          <p:nvPr/>
        </p:nvSpPr>
        <p:spPr>
          <a:xfrm>
            <a:off x="6587958" y="3812070"/>
            <a:ext cx="684000" cy="161865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44000"/>
            </a:schemeClr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488950">
              <a:spcBef>
                <a:spcPct val="0"/>
              </a:spcBef>
            </a:pPr>
            <a:r>
              <a:rPr lang="en-US" sz="1400" b="1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sz="1400" b="1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= 490 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 </a:t>
            </a:r>
            <a:endParaRPr lang="ru-RU" sz="140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7609598" y="3938608"/>
            <a:ext cx="199683" cy="422857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 flipV="1">
            <a:off x="7440793" y="3988988"/>
            <a:ext cx="129152" cy="380572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Нашивка 82"/>
          <p:cNvSpPr/>
          <p:nvPr/>
        </p:nvSpPr>
        <p:spPr>
          <a:xfrm>
            <a:off x="2857066" y="4221088"/>
            <a:ext cx="3381942" cy="504000"/>
          </a:xfrm>
          <a:prstGeom prst="chevron">
            <a:avLst>
              <a:gd name="adj" fmla="val 31208"/>
            </a:avLst>
          </a:prstGeom>
          <a:solidFill>
            <a:srgbClr val="779DCB"/>
          </a:solidFill>
          <a:ln w="635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ru-RU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Средняя дальность сократилась на </a:t>
            </a:r>
            <a:r>
              <a:rPr lang="ru-RU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3,9</a:t>
            </a:r>
            <a:r>
              <a:rPr lang="ru-RU" sz="12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%</a:t>
            </a:r>
          </a:p>
          <a:p>
            <a:pPr algn="ctr" fontAlgn="base">
              <a:lnSpc>
                <a:spcPct val="90000"/>
              </a:lnSpc>
            </a:pPr>
            <a:r>
              <a:rPr lang="ru-RU" sz="12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или </a:t>
            </a:r>
            <a:r>
              <a:rPr lang="ru-RU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20</a:t>
            </a:r>
            <a:r>
              <a:rPr lang="ru-RU" sz="12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метров</a:t>
            </a:r>
            <a:endParaRPr lang="ru-RU" sz="1200" b="1" kern="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0949" y="5309566"/>
            <a:ext cx="3534783" cy="756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3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 проведении опросов групп интересов </a:t>
            </a:r>
            <a:r>
              <a:rPr lang="ru-RU" sz="13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звучало: планировалось открыть</a:t>
            </a:r>
            <a:br>
              <a:rPr lang="ru-RU" sz="13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3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100 </a:t>
            </a:r>
            <a:r>
              <a:rPr lang="ru-RU" sz="13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клиник по проекту «Доктор рядом</a:t>
            </a:r>
            <a:r>
              <a:rPr lang="ru-RU" sz="13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</a:t>
            </a:r>
            <a:r>
              <a:rPr lang="en-US" sz="13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</a:t>
            </a:r>
            <a:endParaRPr lang="ru-RU" sz="13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35496" y="5445224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ru-RU" b="1" kern="0" dirty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</a:t>
            </a:r>
          </a:p>
        </p:txBody>
      </p:sp>
      <p:sp>
        <p:nvSpPr>
          <p:cNvPr id="92" name="Овал 91"/>
          <p:cNvSpPr/>
          <p:nvPr/>
        </p:nvSpPr>
        <p:spPr>
          <a:xfrm rot="5400000">
            <a:off x="467544" y="1996411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  <a:defRPr/>
            </a:pPr>
            <a:r>
              <a:rPr lang="ru-RU" b="1" kern="0" dirty="0" smtClean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</a:t>
            </a:r>
            <a:endParaRPr lang="ru-RU" kern="0" dirty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3" name="Овал 92"/>
          <p:cNvSpPr/>
          <p:nvPr/>
        </p:nvSpPr>
        <p:spPr>
          <a:xfrm rot="5400000">
            <a:off x="8272606" y="1990082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ru-RU" b="1" kern="0" dirty="0">
                <a:solidFill>
                  <a:prstClr val="white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</a:t>
            </a:r>
          </a:p>
        </p:txBody>
      </p:sp>
      <p:sp>
        <p:nvSpPr>
          <p:cNvPr id="3078" name="Прямоугольник 3077"/>
          <p:cNvSpPr/>
          <p:nvPr/>
        </p:nvSpPr>
        <p:spPr>
          <a:xfrm>
            <a:off x="3995936" y="5013176"/>
            <a:ext cx="5113319" cy="1584176"/>
          </a:xfrm>
          <a:prstGeom prst="rect">
            <a:avLst/>
          </a:prstGeom>
          <a:pattFill prst="ltDnDiag">
            <a:fgClr>
              <a:schemeClr val="accent6">
                <a:lumMod val="60000"/>
                <a:lumOff val="40000"/>
              </a:schemeClr>
            </a:fgClr>
            <a:bgClr>
              <a:srgbClr val="FBCBA3"/>
            </a:bgClr>
          </a:patt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361950" indent="-276225"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Font typeface="Arial" panose="020B0604020202020204" pitchFamily="34" charset="0"/>
              <a:buChar char="▲"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достаточности показателя не определен, поэтому при оценке степени решения проблемы может быть использована только оценка относительного изменения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</a:t>
            </a:r>
          </a:p>
          <a:p>
            <a:pPr marL="361950" indent="-276225"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▲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данный момент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троится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объекта амбулаторно-поликлинических учреждений на бюджетные средства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на внебюджетные (среди которых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клиники проекта). Таким образом, вклад проекта в увеличение количества клиник составляет </a:t>
            </a: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56%</a:t>
            </a:r>
            <a:endParaRPr lang="ru-RU" sz="12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ятиугольник 95"/>
          <p:cNvSpPr/>
          <p:nvPr/>
        </p:nvSpPr>
        <p:spPr>
          <a:xfrm>
            <a:off x="330949" y="6021288"/>
            <a:ext cx="3392531" cy="501884"/>
          </a:xfrm>
          <a:prstGeom prst="homePlate">
            <a:avLst>
              <a:gd name="adj" fmla="val 0"/>
            </a:avLst>
          </a:prstGeom>
          <a:solidFill>
            <a:srgbClr val="779DCB"/>
          </a:solidFill>
          <a:ln w="635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ru-RU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Средняя дальность сократилась бы</a:t>
            </a:r>
            <a:br>
              <a:rPr lang="ru-RU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</a:t>
            </a:r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9,8</a:t>
            </a:r>
            <a:r>
              <a:rPr lang="ru-RU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%, или </a:t>
            </a:r>
            <a:r>
              <a:rPr lang="en-US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50</a:t>
            </a:r>
            <a:r>
              <a:rPr lang="ru-RU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ru-RU" sz="1200" kern="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метров</a:t>
            </a:r>
            <a:endParaRPr lang="ru-RU" sz="1200" kern="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067970" y="2065439"/>
            <a:ext cx="2060636" cy="176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3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 </a:t>
            </a:r>
            <a:r>
              <a:rPr lang="ru-RU" sz="13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проведении </a:t>
            </a:r>
            <a:r>
              <a:rPr lang="ru-RU" sz="13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ОФВ</a:t>
            </a:r>
            <a:endParaRPr lang="ru-RU" sz="13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6991615" y="4311981"/>
            <a:ext cx="1248679" cy="373469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72000" bIns="36000" numCol="1" spcCol="1270" anchor="ctr" anchorCtr="0">
            <a:noAutofit/>
          </a:bodyPr>
          <a:lstStyle/>
          <a:p>
            <a:pPr defTabSz="488950">
              <a:spcBef>
                <a:spcPct val="0"/>
              </a:spcBef>
              <a:spcAft>
                <a:spcPct val="35000"/>
              </a:spcAft>
            </a:pPr>
            <a:r>
              <a:rPr lang="ru-RU" alt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altLang="ru-RU" sz="1200" baseline="-30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соты</a:t>
            </a:r>
            <a:r>
              <a:rPr lang="ru-RU" alt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= </a:t>
            </a:r>
            <a:r>
              <a:rPr lang="en-US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</a:t>
            </a:r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</a:t>
            </a:r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км²</a:t>
            </a:r>
            <a:endParaRPr lang="ru-RU" sz="120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941" y="2379010"/>
            <a:ext cx="321591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000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медицинских организаций</a:t>
            </a:r>
            <a:r>
              <a:rPr lang="ru-RU" sz="1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br>
              <a:rPr lang="ru-RU" sz="1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работающих </a:t>
            </a:r>
            <a:r>
              <a:rPr lang="ru-RU" sz="1000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системе ОМС г. Москвы – 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378</a:t>
            </a:r>
            <a:endParaRPr lang="ru-RU" sz="140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025" y="4791894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Суммарная </a:t>
            </a:r>
            <a:r>
              <a:rPr lang="ru-RU" sz="1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площадь</a:t>
            </a:r>
            <a:br>
              <a:rPr lang="ru-RU" sz="1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жилой </a:t>
            </a:r>
            <a:r>
              <a:rPr lang="ru-RU" sz="1000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застройки Москвы = 256,4 км²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39971" y="2443128"/>
            <a:ext cx="1025269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+ 33 </a:t>
            </a:r>
            <a:r>
              <a:rPr lang="ru-RU" sz="1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объекта</a:t>
            </a:r>
            <a:br>
              <a:rPr lang="ru-RU" sz="1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проекту «Доктор рядом»</a:t>
            </a:r>
            <a:endParaRPr lang="ru-RU" sz="1000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9219" y="6381328"/>
            <a:ext cx="2173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*</a:t>
            </a: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 </a:t>
            </a: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  <a:cs typeface="Arial"/>
              </a:rPr>
              <a:t>http</a:t>
            </a:r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  <a:cs typeface="Arial"/>
              </a:rPr>
              <a:t>://www.mos.ru/about/infographics/clinics</a:t>
            </a: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  <a:cs typeface="Arial"/>
              </a:rPr>
              <a:t>/</a:t>
            </a:r>
            <a:r>
              <a:rPr lang="en-U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 </a:t>
            </a:r>
            <a:endParaRPr lang="ru-RU" sz="9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60" name="Рисунок 6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6" t="88146" r="71479" b="612"/>
          <a:stretch/>
        </p:blipFill>
        <p:spPr>
          <a:xfrm>
            <a:off x="5436096" y="3880420"/>
            <a:ext cx="187697" cy="264285"/>
          </a:xfrm>
          <a:prstGeom prst="rect">
            <a:avLst/>
          </a:prstGeom>
        </p:spPr>
      </p:pic>
      <p:pic>
        <p:nvPicPr>
          <p:cNvPr id="61" name="Рисунок 63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7" t="87625" r="66337"/>
          <a:stretch/>
        </p:blipFill>
        <p:spPr>
          <a:xfrm>
            <a:off x="3203848" y="3880420"/>
            <a:ext cx="207333" cy="268660"/>
          </a:xfrm>
          <a:prstGeom prst="rect">
            <a:avLst/>
          </a:prstGeom>
        </p:spPr>
      </p:pic>
      <p:cxnSp>
        <p:nvCxnSpPr>
          <p:cNvPr id="62" name="Прямая со стрелкой 61"/>
          <p:cNvCxnSpPr/>
          <p:nvPr/>
        </p:nvCxnSpPr>
        <p:spPr>
          <a:xfrm flipV="1">
            <a:off x="1862870" y="3235761"/>
            <a:ext cx="549899" cy="336130"/>
          </a:xfrm>
          <a:prstGeom prst="straightConnector1">
            <a:avLst/>
          </a:prstGeom>
          <a:ln w="31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862870" y="3582090"/>
            <a:ext cx="558795" cy="388734"/>
          </a:xfrm>
          <a:prstGeom prst="straightConnector1">
            <a:avLst/>
          </a:prstGeom>
          <a:ln w="31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1855726" y="2939511"/>
            <a:ext cx="0" cy="625777"/>
          </a:xfrm>
          <a:prstGeom prst="straightConnector1">
            <a:avLst/>
          </a:prstGeom>
          <a:ln w="31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283123" y="3221651"/>
            <a:ext cx="572603" cy="360439"/>
          </a:xfrm>
          <a:prstGeom prst="straightConnector1">
            <a:avLst/>
          </a:prstGeom>
          <a:ln w="31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1856903" y="3578035"/>
            <a:ext cx="0" cy="674245"/>
          </a:xfrm>
          <a:prstGeom prst="straightConnector1">
            <a:avLst/>
          </a:prstGeom>
          <a:ln w="3175">
            <a:solidFill>
              <a:schemeClr val="accent2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9" t="20754" r="32976" b="59374"/>
          <a:stretch/>
        </p:blipFill>
        <p:spPr>
          <a:xfrm>
            <a:off x="1681042" y="3429809"/>
            <a:ext cx="324000" cy="324000"/>
          </a:xfrm>
          <a:prstGeom prst="rect">
            <a:avLst/>
          </a:prstGeom>
        </p:spPr>
      </p:pic>
      <p:cxnSp>
        <p:nvCxnSpPr>
          <p:cNvPr id="49" name="Прямая со стрелкой 48"/>
          <p:cNvCxnSpPr/>
          <p:nvPr/>
        </p:nvCxnSpPr>
        <p:spPr>
          <a:xfrm flipV="1">
            <a:off x="1294155" y="3694229"/>
            <a:ext cx="442992" cy="275644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headEnd type="stealth" w="med" len="sm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903364" y="3094382"/>
            <a:ext cx="338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9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SΔ</a:t>
            </a:r>
            <a:endParaRPr lang="ru-RU" sz="900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1339450" y="3747206"/>
            <a:ext cx="684000" cy="151530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44000"/>
            </a:schemeClr>
          </a:solid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488950">
              <a:spcBef>
                <a:spcPct val="0"/>
              </a:spcBef>
            </a:pPr>
            <a:r>
              <a:rPr lang="en-US" sz="14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</a:t>
            </a:r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= 510 м </a:t>
            </a:r>
            <a:endParaRPr lang="ru-RU" sz="140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ый треугольник 98"/>
          <p:cNvSpPr/>
          <p:nvPr/>
        </p:nvSpPr>
        <p:spPr>
          <a:xfrm flipH="1">
            <a:off x="2362911" y="5557620"/>
            <a:ext cx="735315" cy="485040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000" tIns="0" rIns="72000" bIns="36000" numCol="1" spcCol="1270" anchor="b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</a:pP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51179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Достижение целей регулирования</a:t>
            </a:r>
            <a:endParaRPr lang="ru-RU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3528" y="898847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5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</a:t>
            </a:r>
            <a:r>
              <a:rPr lang="en-US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00</a:t>
            </a:r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159984" y="1826132"/>
            <a:ext cx="1758022" cy="1417548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rgbClr val="779D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algn="ctr" defTabSz="488950"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 </a:t>
            </a: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высокое качество обслуживания получателей </a:t>
            </a:r>
            <a:r>
              <a:rPr lang="ru-RU" sz="1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медицинских услуг </a:t>
            </a:r>
            <a:endParaRPr lang="ru-RU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159984" y="1308362"/>
            <a:ext cx="1758022" cy="517769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pattFill prst="ltDnDiag">
            <a:fgClr>
              <a:schemeClr val="accent6">
                <a:lumMod val="60000"/>
                <a:lumOff val="40000"/>
              </a:schemeClr>
            </a:fgClr>
            <a:bgClr>
              <a:srgbClr val="FBCBA3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0831" y="872539"/>
            <a:ext cx="16310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ЦЕЛЬ РЕГУЛИРОВАНИЯ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178492" y="872539"/>
            <a:ext cx="24980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ПОКАЗАТЕЛИ ДОСТИЖЕНИЯ ЦЕЛИ РЕГУЛИРОВАНИЯ</a:t>
            </a:r>
          </a:p>
        </p:txBody>
      </p:sp>
      <p:sp>
        <p:nvSpPr>
          <p:cNvPr id="39" name="Полилиния 38"/>
          <p:cNvSpPr/>
          <p:nvPr/>
        </p:nvSpPr>
        <p:spPr>
          <a:xfrm>
            <a:off x="1918007" y="1308362"/>
            <a:ext cx="3024335" cy="1935318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6000" rIns="72000" bIns="36000" numCol="1" spcCol="1270" anchor="ctr" anchorCtr="0">
            <a:noAutofit/>
          </a:bodyPr>
          <a:lstStyle/>
          <a:p>
            <a:pPr marL="182563" indent="-182563">
              <a:lnSpc>
                <a:spcPct val="90000"/>
              </a:lnSpc>
              <a:spcAft>
                <a:spcPts val="600"/>
              </a:spcAft>
              <a:buClr>
                <a:srgbClr val="4F81BD">
                  <a:lumMod val="50000"/>
                </a:srgbClr>
              </a:buClr>
              <a:buSzPct val="70000"/>
              <a:buFont typeface="Arial Narrow" panose="020B0606020202030204" pitchFamily="34" charset="0"/>
              <a:buChar char="►"/>
            </a:pPr>
            <a:r>
              <a:rPr lang="ru-RU" sz="1200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вклад проекта в общее количество </a:t>
            </a:r>
            <a:r>
              <a:rPr lang="ru-RU" sz="1200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посещений ЛПУ (снижение напряженности</a:t>
            </a:r>
            <a:br>
              <a:rPr lang="ru-RU" sz="1200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</a:br>
            <a:r>
              <a:rPr lang="ru-RU" sz="1200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в клиниках по </a:t>
            </a:r>
            <a:r>
              <a:rPr lang="ru-RU" sz="1200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получению услуги ОМС за счет снижения очередей)</a:t>
            </a: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Clr>
                <a:srgbClr val="4F81BD">
                  <a:lumMod val="50000"/>
                </a:srgbClr>
              </a:buClr>
              <a:buSzPct val="70000"/>
              <a:buFont typeface="Arial Narrow" panose="020B0606020202030204" pitchFamily="34" charset="0"/>
              <a:buChar char="►"/>
            </a:pPr>
            <a:r>
              <a:rPr lang="ru-RU" sz="1200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соответствие стандартам </a:t>
            </a:r>
            <a:r>
              <a:rPr lang="ru-RU" sz="1200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оснащения медицинским </a:t>
            </a:r>
            <a:r>
              <a:rPr lang="ru-RU" sz="1200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оборудованием</a:t>
            </a: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Clr>
                <a:srgbClr val="4F81BD">
                  <a:lumMod val="50000"/>
                </a:srgbClr>
              </a:buClr>
              <a:buSzPct val="70000"/>
              <a:buFont typeface="Arial Narrow" panose="020B0606020202030204" pitchFamily="34" charset="0"/>
              <a:buChar char="►"/>
            </a:pPr>
            <a:r>
              <a:rPr lang="ru-RU" sz="1200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степень износа помещений</a:t>
            </a:r>
          </a:p>
          <a:p>
            <a:pPr marL="182563" indent="-182563">
              <a:lnSpc>
                <a:spcPct val="90000"/>
              </a:lnSpc>
              <a:spcAft>
                <a:spcPts val="600"/>
              </a:spcAft>
              <a:buClr>
                <a:srgbClr val="4F81BD">
                  <a:lumMod val="50000"/>
                </a:srgbClr>
              </a:buClr>
              <a:buSzPct val="70000"/>
              <a:buFont typeface="Arial Narrow" panose="020B0606020202030204" pitchFamily="34" charset="0"/>
              <a:buChar char="►"/>
            </a:pPr>
            <a:r>
              <a:rPr lang="ru-RU" sz="1200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уровень удовлетворенности получаемыми услугами </a:t>
            </a:r>
            <a:endParaRPr lang="ru-RU" sz="1200" dirty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45297" y="3243680"/>
            <a:ext cx="2490621" cy="56441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 основных причин, почему пациенты </a:t>
            </a:r>
            <a:r>
              <a:rPr lang="ru-RU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доверяют </a:t>
            </a:r>
            <a:r>
              <a:rPr lang="ru-RU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больше</a:t>
            </a:r>
          </a:p>
        </p:txBody>
      </p:sp>
      <p:sp>
        <p:nvSpPr>
          <p:cNvPr id="3078" name="Прямоугольник 3077"/>
          <p:cNvSpPr/>
          <p:nvPr/>
        </p:nvSpPr>
        <p:spPr>
          <a:xfrm>
            <a:off x="6508026" y="3538395"/>
            <a:ext cx="2578030" cy="3041238"/>
          </a:xfrm>
          <a:prstGeom prst="rect">
            <a:avLst/>
          </a:prstGeom>
          <a:pattFill prst="ltDnDiag">
            <a:fgClr>
              <a:schemeClr val="accent6">
                <a:lumMod val="60000"/>
                <a:lumOff val="40000"/>
              </a:schemeClr>
            </a:fgClr>
            <a:bgClr>
              <a:srgbClr val="FBCBA3"/>
            </a:bgClr>
          </a:patt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marL="268288" indent="-268288"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FontTx/>
              <a:buChar char="◄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 по себе появление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частных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b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системе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означает прирост удовлетворенности качеством мед. помощи</a:t>
            </a:r>
          </a:p>
          <a:p>
            <a:pPr marL="268288" indent="-268288"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FontTx/>
              <a:buChar char="◄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организация – новый ремонт, современная планировка и оборудование</a:t>
            </a:r>
          </a:p>
          <a:p>
            <a:pPr marL="268288" indent="-268288" defTabSz="4889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9BBB59">
                  <a:lumMod val="75000"/>
                </a:srgbClr>
              </a:buClr>
              <a:buFontTx/>
              <a:buChar char="◄"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Клиники по проекту</a:t>
            </a:r>
            <a:b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«Доктор рядом» восполняют дефицит врачей общей практики, занимаются повышением их квалификации – дополнительный эффект</a:t>
            </a:r>
            <a:b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проекта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89944"/>
              </p:ext>
            </p:extLst>
          </p:nvPr>
        </p:nvGraphicFramePr>
        <p:xfrm>
          <a:off x="4946124" y="1330808"/>
          <a:ext cx="3946356" cy="1904856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645888"/>
                <a:gridCol w="2300468"/>
              </a:tblGrid>
              <a:tr h="792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0,0</a:t>
                      </a:r>
                      <a:r>
                        <a:rPr lang="ru-RU" sz="1200" b="1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%</a:t>
                      </a:r>
                      <a:endParaRPr lang="ru-RU" sz="1200" b="1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64770" marR="39370" marT="39370" marB="6477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F79443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0,2</a:t>
                      </a:r>
                      <a:r>
                        <a:rPr lang="ru-RU" sz="1200" b="1" kern="1200" dirty="0" smtClean="0">
                          <a:solidFill>
                            <a:srgbClr val="F79443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% </a:t>
                      </a:r>
                      <a:br>
                        <a:rPr lang="ru-RU" sz="1200" b="1" kern="1200" dirty="0" smtClean="0">
                          <a:solidFill>
                            <a:srgbClr val="F79443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</a:br>
                      <a:r>
                        <a:rPr lang="ru-RU" sz="1200" b="0" kern="1200" dirty="0" smtClean="0">
                          <a:solidFill>
                            <a:srgbClr val="F79443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(при открытии всех 33 объектов)</a:t>
                      </a:r>
                      <a:endParaRPr lang="ru-RU" sz="1200" b="0" kern="1200" dirty="0">
                        <a:solidFill>
                          <a:srgbClr val="F79443"/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39370" marR="720000" marT="64770" marB="6477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отсутствие</a:t>
                      </a:r>
                      <a:endParaRPr lang="ru-RU" sz="12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64770" marR="39370" marT="39370" marB="6477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наличие</a:t>
                      </a:r>
                      <a:endParaRPr lang="ru-RU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39370" marR="720000" marT="64770" marB="6477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отсутствие ремонта</a:t>
                      </a:r>
                      <a:endParaRPr lang="ru-RU" sz="12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64770" marR="39370" marT="39370" marB="6477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наличие ремонта</a:t>
                      </a:r>
                      <a:endParaRPr lang="ru-RU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39370" marR="720000" marT="64770" marB="6477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отсутствие</a:t>
                      </a:r>
                      <a:endParaRPr lang="ru-RU" sz="12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64770" marR="39370" marT="39370" marB="6477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выше</a:t>
                      </a:r>
                      <a:br>
                        <a:rPr lang="ru-RU" sz="12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государственных</a:t>
                      </a:r>
                      <a:endParaRPr lang="ru-RU" sz="1200" b="1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39370" marR="720000" marT="64770" marB="64770"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5567684" y="889446"/>
            <a:ext cx="196399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ЗНАЧЕНИЕ ПОКАЗАТЕЛЯ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171897" y="1070318"/>
            <a:ext cx="1252266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на момент принятия</a:t>
            </a:r>
            <a:endParaRPr lang="ru-RU" sz="1000" dirty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790890" y="1070318"/>
            <a:ext cx="1313180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 smtClean="0">
                <a:solidFill>
                  <a:prstClr val="black"/>
                </a:solidFill>
                <a:latin typeface="Arial Narrow" pitchFamily="34" charset="0"/>
                <a:ea typeface="Times New Roman"/>
              </a:rPr>
              <a:t>при проведении ОФВ</a:t>
            </a:r>
            <a:endParaRPr lang="ru-RU" sz="1000" dirty="0">
              <a:solidFill>
                <a:prstClr val="black"/>
              </a:solidFill>
              <a:latin typeface="Arial Narrow" pitchFamily="34" charset="0"/>
              <a:ea typeface="Times New Roman"/>
            </a:endParaRPr>
          </a:p>
        </p:txBody>
      </p:sp>
      <p:pic>
        <p:nvPicPr>
          <p:cNvPr id="66" name="Picture 2" descr="Молодой деловой человек, рисование галочку в окне на стеклянной доске Фотография, картинки, изображения и сток-фотография без ро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27" y="1334152"/>
            <a:ext cx="72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8159752" y="1763524"/>
            <a:ext cx="99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  <a:ea typeface="Times New Roman"/>
              </a:rPr>
              <a:t>Слабое влияние</a:t>
            </a:r>
            <a:endParaRPr lang="ru-RU" sz="1000" b="1" dirty="0">
              <a:solidFill>
                <a:srgbClr val="9BBB59">
                  <a:lumMod val="50000"/>
                </a:srgbClr>
              </a:solidFill>
              <a:latin typeface="Arial Narrow" pitchFamily="34" charset="0"/>
              <a:ea typeface="Times New Roman"/>
            </a:endParaRPr>
          </a:p>
        </p:txBody>
      </p:sp>
      <p:pic>
        <p:nvPicPr>
          <p:cNvPr id="68" name="Picture 2" descr="Молодой деловой человек, рисование галочку в окне на стеклянной доске Фотография, картинки, изображения и сток-фотография без 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27" y="2198296"/>
            <a:ext cx="72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8149450" y="2694921"/>
            <a:ext cx="994550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 smtClean="0">
                <a:solidFill>
                  <a:srgbClr val="9BBB59">
                    <a:lumMod val="50000"/>
                  </a:srgbClr>
                </a:solidFill>
                <a:latin typeface="Arial Narrow" pitchFamily="34" charset="0"/>
                <a:ea typeface="Times New Roman"/>
              </a:rPr>
              <a:t>ЦЕЛЬ ДОСТИГАЕТСЯ</a:t>
            </a:r>
            <a:endParaRPr lang="ru-RU" sz="1000" b="1" dirty="0">
              <a:solidFill>
                <a:srgbClr val="9BBB59">
                  <a:lumMod val="50000"/>
                </a:srgbClr>
              </a:solidFill>
              <a:latin typeface="Arial Narrow" pitchFamily="34" charset="0"/>
              <a:ea typeface="Times New Roman"/>
            </a:endParaRPr>
          </a:p>
        </p:txBody>
      </p:sp>
      <p:sp>
        <p:nvSpPr>
          <p:cNvPr id="82" name="Полилиния 81"/>
          <p:cNvSpPr/>
          <p:nvPr/>
        </p:nvSpPr>
        <p:spPr>
          <a:xfrm>
            <a:off x="5778533" y="3861152"/>
            <a:ext cx="360000" cy="2686502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72000" bIns="36000" numCol="1" spcCol="1270" anchor="ctr" anchorCtr="0">
            <a:noAutofit/>
          </a:bodyPr>
          <a:lstStyle/>
          <a:p>
            <a:pPr algn="ctr" defTabSz="488950"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23528" y="6596555"/>
            <a:ext cx="1928329" cy="13919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Источники: РОМИР, 2012; ФОМ, 2014</a:t>
            </a:r>
            <a:endParaRPr lang="ru-RU" sz="10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9" name="Полилиния 88"/>
          <p:cNvSpPr/>
          <p:nvPr/>
        </p:nvSpPr>
        <p:spPr>
          <a:xfrm>
            <a:off x="6021996" y="4661378"/>
            <a:ext cx="421037" cy="1903995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72000" bIns="36000" numCol="1" spcCol="1270" anchor="ctr" anchorCtr="0">
            <a:noAutofit/>
          </a:bodyPr>
          <a:lstStyle/>
          <a:p>
            <a:pPr algn="ctr" defTabSz="488950"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362914" y="6573209"/>
            <a:ext cx="4104000" cy="31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олилиния 83"/>
          <p:cNvSpPr/>
          <p:nvPr/>
        </p:nvSpPr>
        <p:spPr>
          <a:xfrm>
            <a:off x="6053684" y="4685177"/>
            <a:ext cx="360000" cy="1862477"/>
          </a:xfrm>
          <a:custGeom>
            <a:avLst/>
            <a:gdLst>
              <a:gd name="connsiteX0" fmla="*/ 0 w 2532684"/>
              <a:gd name="connsiteY0" fmla="*/ 0 h 772160"/>
              <a:gd name="connsiteX1" fmla="*/ 2532684 w 2532684"/>
              <a:gd name="connsiteY1" fmla="*/ 0 h 772160"/>
              <a:gd name="connsiteX2" fmla="*/ 2532684 w 2532684"/>
              <a:gd name="connsiteY2" fmla="*/ 772160 h 772160"/>
              <a:gd name="connsiteX3" fmla="*/ 0 w 2532684"/>
              <a:gd name="connsiteY3" fmla="*/ 772160 h 772160"/>
              <a:gd name="connsiteX4" fmla="*/ 0 w 2532684"/>
              <a:gd name="connsiteY4" fmla="*/ 0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2684" h="772160">
                <a:moveTo>
                  <a:pt x="0" y="0"/>
                </a:moveTo>
                <a:lnTo>
                  <a:pt x="2532684" y="0"/>
                </a:lnTo>
                <a:lnTo>
                  <a:pt x="2532684" y="772160"/>
                </a:lnTo>
                <a:lnTo>
                  <a:pt x="0" y="77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72000" bIns="36000" numCol="1" spcCol="1270" anchor="ctr" anchorCtr="0">
            <a:noAutofit/>
          </a:bodyPr>
          <a:lstStyle/>
          <a:p>
            <a:pPr algn="ctr" defTabSz="488950"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4644008" y="4790319"/>
            <a:ext cx="1584000" cy="31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4752152" y="3960973"/>
            <a:ext cx="1188000" cy="31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4714248" y="4475999"/>
            <a:ext cx="611193" cy="3536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3,27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340285" y="4801299"/>
            <a:ext cx="1335129" cy="3536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600"/>
              </a:spcBef>
            </a:pPr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бесплатные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медицинские услуги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6093296"/>
            <a:ext cx="2468965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чтобы </a:t>
            </a:r>
            <a:r>
              <a:rPr lang="ru-RU" sz="9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ускорить получение </a:t>
            </a:r>
            <a:r>
              <a:rPr lang="ru-RU" sz="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услуги</a:t>
            </a:r>
            <a:endParaRPr lang="ru-RU" sz="9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6309320"/>
            <a:ext cx="2928903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9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rPr>
              <a:t>чтобы получить услугу лучшего качества 	</a:t>
            </a: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3098226" y="5562872"/>
            <a:ext cx="2585153" cy="4809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6000" rIns="36000" bIns="7200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</a:pPr>
            <a:r>
              <a:rPr lang="ru-RU" sz="10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Вы </a:t>
            </a:r>
            <a:r>
              <a:rPr lang="ru-RU" sz="1000" b="1" dirty="0" smtClean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обратились за платными медицинскими услугами?</a:t>
            </a:r>
            <a:r>
              <a:rPr lang="ru-RU" sz="1200" b="1" dirty="0" smtClean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2 </a:t>
            </a:r>
            <a:r>
              <a:rPr lang="ru-RU" sz="1000" b="1" dirty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самые важные </a:t>
            </a:r>
            <a:r>
              <a:rPr lang="ru-RU" sz="1000" b="1" dirty="0" smtClean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причины</a:t>
            </a:r>
            <a:endParaRPr lang="ru-RU" sz="1000" b="1" dirty="0">
              <a:solidFill>
                <a:srgbClr val="9BBB59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2958609" y="5949280"/>
            <a:ext cx="29" cy="216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2755128" y="5949280"/>
            <a:ext cx="0" cy="46800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>
            <a:off x="2656128" y="6310068"/>
            <a:ext cx="198000" cy="19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  <a:endParaRPr lang="ru-RU" sz="11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851161" y="6098851"/>
            <a:ext cx="198000" cy="19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5849564" y="4919576"/>
            <a:ext cx="460217" cy="157089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vert270" wrap="square" lIns="0" tIns="36000" rIns="0" bIns="36000" numCol="1" spcCol="1270" anchor="b" anchorCtr="0">
            <a:noAutofit/>
          </a:bodyPr>
          <a:lstStyle/>
          <a:p>
            <a:pPr fontAlgn="base">
              <a:lnSpc>
                <a:spcPct val="220000"/>
              </a:lnSpc>
              <a:spcBef>
                <a:spcPts val="600"/>
              </a:spcBef>
            </a:pPr>
            <a:r>
              <a:rPr lang="ru-RU" sz="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Оценка </a:t>
            </a:r>
            <a:r>
              <a:rPr lang="ru-RU" sz="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пациентами Москвы по 5-ти балльной шкале</a:t>
            </a:r>
            <a:endParaRPr lang="ru-RU" sz="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714248" y="3650926"/>
            <a:ext cx="611193" cy="3536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b="1" dirty="0" smtClean="0">
                <a:solidFill>
                  <a:srgbClr val="9BBB59">
                    <a:lumMod val="75000"/>
                  </a:srgb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4,28</a:t>
            </a:r>
            <a:endParaRPr lang="ru-RU" b="1" dirty="0">
              <a:solidFill>
                <a:srgbClr val="9BBB59">
                  <a:lumMod val="75000"/>
                </a:srgbClr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026392" y="3984208"/>
            <a:ext cx="1979345" cy="3536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  <a:spcBef>
                <a:spcPts val="600"/>
              </a:spcBef>
            </a:pPr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платные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Times New Roman"/>
                <a:cs typeface="Arial" panose="020B0604020202020204" pitchFamily="34" charset="0"/>
              </a:rPr>
              <a:t>медицинские услуги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79101"/>
              </p:ext>
            </p:extLst>
          </p:nvPr>
        </p:nvGraphicFramePr>
        <p:xfrm>
          <a:off x="76660" y="3720752"/>
          <a:ext cx="1903052" cy="193857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16000"/>
                <a:gridCol w="1687052"/>
              </a:tblGrid>
              <a:tr h="222935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="1" kern="1200" dirty="0">
                          <a:solidFill>
                            <a:srgbClr val="C45D08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государственным медучреждениям</a:t>
                      </a:r>
                    </a:p>
                  </a:txBody>
                  <a:tcPr marL="72000" marR="36000" marT="18000" marB="18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78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Это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бесплатно, доступно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24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Нет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денег на частные медицинские учреждения, </a:t>
                      </a: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это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дорого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24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Это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более надежно, есть государственный контроль</a:t>
                      </a: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b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есть, с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кого спросить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Доверяем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привыкли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24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частных медицинских учреждениях обманывают людей, стремятся к наживе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93793"/>
              </p:ext>
            </p:extLst>
          </p:nvPr>
        </p:nvGraphicFramePr>
        <p:xfrm>
          <a:off x="2190671" y="3720752"/>
          <a:ext cx="1894907" cy="167155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16000"/>
                <a:gridCol w="1678907"/>
              </a:tblGrid>
              <a:tr h="243171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9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частным</a:t>
                      </a:r>
                      <a:br>
                        <a:rPr lang="ru-RU" sz="9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9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медучреждениям</a:t>
                      </a:r>
                      <a:endParaRPr lang="ru-RU" sz="9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2000" marR="36000" marT="18000" marB="1800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117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Более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внимательное, вежливое обращение с пациентами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17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Оказывают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качественную медицинскую помощь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Нет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очередей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117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Высокая 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квалификация врачей, ответственное отношение к работе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Новая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 современная аппаратура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4" name="Прямая соединительная линия 103"/>
          <p:cNvCxnSpPr/>
          <p:nvPr/>
        </p:nvCxnSpPr>
        <p:spPr>
          <a:xfrm>
            <a:off x="2149160" y="3709814"/>
            <a:ext cx="528606" cy="9302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1691680" y="3704829"/>
            <a:ext cx="300774" cy="8421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1520" y="51179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СРОКИ ПРОХОЖДЕНИЯ ОСНОВНЫХ ПРОЦЕДУР В РАМКАХ ПРОЕКТА</a:t>
            </a:r>
            <a:endParaRPr lang="ru-RU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5496" y="898847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6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№100-ПП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97482"/>
              </p:ext>
            </p:extLst>
          </p:nvPr>
        </p:nvGraphicFramePr>
        <p:xfrm>
          <a:off x="227866" y="955478"/>
          <a:ext cx="7981455" cy="3840558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4105904"/>
                <a:gridCol w="1892446"/>
                <a:gridCol w="1983105"/>
              </a:tblGrid>
              <a:tr h="312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prstClr val="black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ПРОЦЕДУРЫ</a:t>
                      </a:r>
                      <a:endParaRPr lang="ru-RU" sz="1300" b="1" kern="1200" dirty="0">
                        <a:solidFill>
                          <a:prstClr val="black"/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prstClr val="black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СРОК НОРМАТИВНЫЙ</a:t>
                      </a:r>
                      <a:r>
                        <a:rPr lang="ru-RU" sz="1200" b="1" kern="1200" dirty="0" smtClean="0">
                          <a:solidFill>
                            <a:prstClr val="black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ru-RU" sz="1200" b="1" kern="1200" dirty="0">
                          <a:solidFill>
                            <a:prstClr val="black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дней</a:t>
                      </a:r>
                    </a:p>
                  </a:txBody>
                  <a:tcPr marL="36000" marR="36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prstClr val="black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СРОК ФАКТИЧЕСКИЙ</a:t>
                      </a:r>
                      <a:r>
                        <a:rPr lang="ru-RU" sz="1200" b="1" kern="1200" dirty="0" smtClean="0">
                          <a:solidFill>
                            <a:prstClr val="black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, дней</a:t>
                      </a:r>
                      <a:br>
                        <a:rPr lang="ru-RU" sz="1200" b="1" kern="1200" dirty="0" smtClean="0">
                          <a:solidFill>
                            <a:prstClr val="black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</a:br>
                      <a:r>
                        <a:rPr lang="ru-RU" sz="1000" b="0" kern="1200" noProof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(на основе опроса участников программы)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0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Times New Roman"/>
                        </a:rPr>
                        <a:t>Подготовка документов для участия в </a:t>
                      </a: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</a:rPr>
                        <a:t>аукционе</a:t>
                      </a:r>
                      <a:endParaRPr lang="ru-RU" sz="130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504000" marR="14400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+mn-cs"/>
                        </a:rPr>
                        <a:t>не установлен </a:t>
                      </a:r>
                      <a:b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+mn-cs"/>
                        </a:rPr>
                      </a:b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+mn-cs"/>
                        </a:rPr>
                        <a:t>(до даты окончания приема заявок)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2 – 20 дней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47547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 Narrow" pitchFamily="34" charset="0"/>
                          <a:ea typeface="Times New Roman"/>
                        </a:rPr>
                        <a:t>Заключение договора аренды здания по ставке аукциона в </a:t>
                      </a:r>
                      <a:r>
                        <a:rPr lang="ru-RU" sz="1300" dirty="0" smtClean="0">
                          <a:latin typeface="Arial Narrow" pitchFamily="34" charset="0"/>
                          <a:ea typeface="Times New Roman"/>
                        </a:rPr>
                        <a:t>ДГИ </a:t>
                      </a:r>
                      <a:r>
                        <a:rPr lang="ru-RU" sz="1100" dirty="0" smtClean="0">
                          <a:latin typeface="Arial Narrow" pitchFamily="34" charset="0"/>
                          <a:ea typeface="Times New Roman"/>
                        </a:rPr>
                        <a:t>(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включая регистрацию договора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504000" marR="14400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23,0</a:t>
                      </a:r>
                    </a:p>
                  </a:txBody>
                  <a:tcPr marL="68580" marR="6858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до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4-х месяцев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671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D6650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Технологическое присоединение объекта к энергосетям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(вся процедура в ОАО «МОЭСК» от заключения договора на тех. присоединение и до заключения договора энергоснабжения)</a:t>
                      </a:r>
                    </a:p>
                  </a:txBody>
                  <a:tcPr marL="504000" marR="14400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68</a:t>
                      </a:r>
                      <a:endParaRPr lang="ru-RU" sz="1600" b="1" kern="1200" noProof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до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3-х месяцев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671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D6650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Подключение объекта к городским сетям водоснабжения и водоотведения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(вся процедура в ОАО «Мосводоканал» от получения тех. условий и до заключения договора на отпуск воды и (или) прием сточных вод)</a:t>
                      </a:r>
                    </a:p>
                  </a:txBody>
                  <a:tcPr marL="504000" marR="14400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+mn-cs"/>
                        </a:rPr>
                        <a:t>70 – 110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+mn-cs"/>
                        </a:rPr>
                        <a:t/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+mn-cs"/>
                        </a:rPr>
                      </a:b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+mn-cs"/>
                        </a:rPr>
                        <a:t>(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+mn-cs"/>
                        </a:rPr>
                        <a:t>при запрашиваемой нагрузке</a:t>
                      </a:r>
                      <a:b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+mn-cs"/>
                        </a:rPr>
                      </a:b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+mn-cs"/>
                        </a:rPr>
                        <a:t>до 10 м³/час – более 10 м³/час)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до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3-х месяцев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  <a:tr h="552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D6650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Получение заключения </a:t>
                      </a:r>
                      <a:r>
                        <a:rPr lang="ru-RU" sz="13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ДЗгМ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о соблюдении арендатором условий осуществления</a:t>
                      </a:r>
                      <a:br>
                        <a:rPr lang="ru-RU" sz="13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</a:b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мед. деятельности</a:t>
                      </a:r>
                    </a:p>
                  </a:txBody>
                  <a:tcPr marL="504000" marR="14400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Times New Roman"/>
                          <a:cs typeface="+mn-cs"/>
                        </a:rPr>
                        <a:t>(рабочих дней)</a:t>
                      </a:r>
                      <a:endParaRPr kumimoji="0" lang="ru-RU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+mn-cs"/>
                        </a:rPr>
                        <a:t> -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  <a:cs typeface="+mn-cs"/>
                      </a:endParaRPr>
                    </a:p>
                  </a:txBody>
                  <a:tcPr marL="68580" marR="68580" marT="90000" marB="90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1E6"/>
                    </a:solidFill>
                  </a:tcPr>
                </a:tc>
              </a:tr>
            </a:tbl>
          </a:graphicData>
        </a:graphic>
      </p:graphicFrame>
      <p:sp>
        <p:nvSpPr>
          <p:cNvPr id="33" name="Пятиугольник 32"/>
          <p:cNvSpPr/>
          <p:nvPr/>
        </p:nvSpPr>
        <p:spPr>
          <a:xfrm rot="5400000">
            <a:off x="305560" y="1519610"/>
            <a:ext cx="288000" cy="252000"/>
          </a:xfrm>
          <a:prstGeom prst="homePlate">
            <a:avLst>
              <a:gd name="adj" fmla="val 1469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fontAlgn="base"/>
            <a:r>
              <a:rPr lang="ru-RU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34" name="Пятиугольник 33"/>
          <p:cNvSpPr/>
          <p:nvPr/>
        </p:nvSpPr>
        <p:spPr>
          <a:xfrm rot="5400000">
            <a:off x="305560" y="1988008"/>
            <a:ext cx="288000" cy="252000"/>
          </a:xfrm>
          <a:prstGeom prst="homePlate">
            <a:avLst>
              <a:gd name="adj" fmla="val 1469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fontAlgn="base"/>
            <a:r>
              <a:rPr lang="ru-RU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35" name="Пятиугольник 34"/>
          <p:cNvSpPr/>
          <p:nvPr/>
        </p:nvSpPr>
        <p:spPr>
          <a:xfrm rot="5400000">
            <a:off x="305560" y="2552009"/>
            <a:ext cx="288000" cy="252000"/>
          </a:xfrm>
          <a:prstGeom prst="homePlate">
            <a:avLst>
              <a:gd name="adj" fmla="val 1469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fontAlgn="base"/>
            <a:r>
              <a:rPr lang="ru-RU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36" name="Пятиугольник 35"/>
          <p:cNvSpPr/>
          <p:nvPr/>
        </p:nvSpPr>
        <p:spPr>
          <a:xfrm rot="5400000">
            <a:off x="305560" y="3369530"/>
            <a:ext cx="288000" cy="252000"/>
          </a:xfrm>
          <a:prstGeom prst="homePlate">
            <a:avLst>
              <a:gd name="adj" fmla="val 1469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fontAlgn="base"/>
            <a:r>
              <a:rPr lang="ru-RU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37" name="Пятиугольник 36"/>
          <p:cNvSpPr/>
          <p:nvPr/>
        </p:nvSpPr>
        <p:spPr>
          <a:xfrm rot="5400000">
            <a:off x="305560" y="4206058"/>
            <a:ext cx="288000" cy="252000"/>
          </a:xfrm>
          <a:prstGeom prst="homePlate">
            <a:avLst>
              <a:gd name="adj" fmla="val 1469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spcFirstLastPara="0" vert="vert270" wrap="square" lIns="0" tIns="0" rIns="0" bIns="0" numCol="1" spcCol="1270" anchor="ctr" anchorCtr="0">
            <a:noAutofit/>
          </a:bodyPr>
          <a:lstStyle/>
          <a:p>
            <a:pPr algn="ctr" fontAlgn="base"/>
            <a:r>
              <a:rPr lang="ru-RU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51520" y="5192078"/>
            <a:ext cx="8544575" cy="1309527"/>
            <a:chOff x="323529" y="5045617"/>
            <a:chExt cx="8544575" cy="145649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23529" y="5045617"/>
              <a:ext cx="6048672" cy="14564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216000" rIns="324000" anchor="ctr">
              <a:noAutofit/>
            </a:bodyPr>
            <a:lstStyle/>
            <a:p>
              <a:pPr marL="266700" indent="-2667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prstClr val="white">
                    <a:lumMod val="85000"/>
                  </a:prstClr>
                </a:buClr>
                <a:buSzPct val="70000"/>
                <a:buFont typeface="Arial Narrow" panose="020B0606020202030204" pitchFamily="34" charset="0"/>
                <a:buChar char="►"/>
              </a:pPr>
              <a:r>
                <a:rPr lang="ru-RU" sz="13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качестве одной из основных проблем, которые не позволяют уложиться в отведенные сроки, некоторые респонденты указали значительные сроки регистрации договора аренды</a:t>
              </a:r>
              <a:endParaRPr lang="ru-RU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66700" indent="-2667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prstClr val="white">
                    <a:lumMod val="85000"/>
                  </a:prstClr>
                </a:buClr>
                <a:buSzPct val="70000"/>
                <a:buFont typeface="Arial Narrow" panose="020B0606020202030204" pitchFamily="34" charset="0"/>
                <a:buChar char="►"/>
              </a:pPr>
              <a:r>
                <a:rPr lang="ru-RU" sz="1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Проблемным пунктом </a:t>
              </a:r>
              <a:r>
                <a:rPr lang="ru-RU" sz="13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срокам стало подключение</a:t>
              </a:r>
              <a:br>
                <a:rPr lang="ru-RU" sz="13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</a:t>
              </a:r>
              <a:r>
                <a:rPr lang="ru-RU" sz="1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сетям, в первую очередь к </a:t>
              </a:r>
              <a:r>
                <a:rPr lang="ru-RU" sz="13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электричеству</a:t>
              </a:r>
              <a:endParaRPr lang="ru-RU" sz="1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012162" y="5045617"/>
              <a:ext cx="2855942" cy="14564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222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288000" rIns="180000" bIns="252000" anchor="ctr">
              <a:noAutofit/>
            </a:bodyPr>
            <a:lstStyle/>
            <a:p>
              <a:pPr algn="ctr">
                <a:lnSpc>
                  <a:spcPct val="110000"/>
                </a:lnSpc>
                <a:buClr>
                  <a:prstClr val="white"/>
                </a:buClr>
                <a:buSzPct val="70000"/>
              </a:pPr>
              <a:r>
                <a:rPr lang="ru-RU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ЗАТЯГИВАНИЕ СРОКОВ РЕМОНТА И ОБОРУДОВАНИЯ ПОМЕЩЕНИЙ</a:t>
              </a:r>
              <a:endParaRPr lang="ru-RU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Правая фигурная скобка 21"/>
          <p:cNvSpPr/>
          <p:nvPr/>
        </p:nvSpPr>
        <p:spPr>
          <a:xfrm>
            <a:off x="6012160" y="5375516"/>
            <a:ext cx="144016" cy="978449"/>
          </a:xfrm>
          <a:prstGeom prst="rightBrace">
            <a:avLst>
              <a:gd name="adj1" fmla="val 132999"/>
              <a:gd name="adj2" fmla="val 5194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8365856" y="6077742"/>
            <a:ext cx="285009" cy="3239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812360" y="1704444"/>
            <a:ext cx="1331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96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Превышение</a:t>
            </a:r>
            <a:br>
              <a:rPr lang="ru-RU" sz="1000" b="1" dirty="0" smtClean="0">
                <a:solidFill>
                  <a:srgbClr val="C9600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solidFill>
                  <a:srgbClr val="C960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ряде случаев фактических сроков над нормативными</a:t>
            </a:r>
            <a:endParaRPr lang="ru-RU" sz="1000" b="1" dirty="0">
              <a:solidFill>
                <a:srgbClr val="C960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00706" y="2535965"/>
            <a:ext cx="221684" cy="252000"/>
          </a:xfrm>
          <a:prstGeom prst="rect">
            <a:avLst/>
          </a:prstGeom>
        </p:spPr>
      </p:pic>
      <p:sp>
        <p:nvSpPr>
          <p:cNvPr id="29" name="Прямоугольная выноска 28"/>
          <p:cNvSpPr/>
          <p:nvPr/>
        </p:nvSpPr>
        <p:spPr>
          <a:xfrm>
            <a:off x="5004048" y="1916832"/>
            <a:ext cx="2866837" cy="432048"/>
          </a:xfrm>
          <a:prstGeom prst="wedgeRectCallout">
            <a:avLst>
              <a:gd name="adj1" fmla="val 52235"/>
              <a:gd name="adj2" fmla="val -20976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" name="Picture 2" descr="песочные часы - значок Скачать бесплатно иконк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36" y="3683963"/>
            <a:ext cx="26655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812360" y="2873176"/>
            <a:ext cx="1331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сопоставимы с установленными сроками ремонта в целом</a:t>
            </a:r>
            <a:endParaRPr lang="ru-RU" sz="10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4427984" y="2572292"/>
            <a:ext cx="3442901" cy="1404750"/>
          </a:xfrm>
          <a:prstGeom prst="wedgeRectCallout">
            <a:avLst>
              <a:gd name="adj1" fmla="val 51709"/>
              <a:gd name="adj2" fmla="val -21381"/>
            </a:avLst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75307" y="3645834"/>
            <a:ext cx="3417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ea typeface="Times New Roman"/>
              </a:rPr>
              <a:t>1, 2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64088" y="2607597"/>
            <a:ext cx="3417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  <a:ea typeface="Times New Roman"/>
              </a:rPr>
              <a:t>1, 2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9512" y="4813448"/>
            <a:ext cx="7848872" cy="22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95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¹ Источник: </a:t>
            </a:r>
            <a:r>
              <a:rPr lang="ru-RU" sz="95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Инвестпортал</a:t>
            </a:r>
            <a:r>
              <a:rPr lang="ru-RU" sz="9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 Москвы (</a:t>
            </a:r>
            <a:r>
              <a:rPr lang="en-US" sz="95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http://investmoscow.ru/investor-guide/utility-networks/connection-to-electric-networks</a:t>
            </a:r>
            <a:r>
              <a:rPr lang="en-US" sz="9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/</a:t>
            </a:r>
            <a:r>
              <a:rPr lang="ru-RU" sz="9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); </a:t>
            </a:r>
            <a:r>
              <a:rPr lang="ru-RU" sz="95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² </a:t>
            </a:r>
            <a:r>
              <a:rPr lang="ru-RU" sz="9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без учета срока работ по прокладке/врезке</a:t>
            </a:r>
            <a:endParaRPr lang="ru-RU" sz="950" dirty="0">
              <a:solidFill>
                <a:prstClr val="black">
                  <a:lumMod val="75000"/>
                  <a:lumOff val="25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1520" y="511797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Финансовые издержки инвесторов на участие в ПРОЕКТЕ</a:t>
            </a:r>
            <a:endParaRPr lang="ru-RU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3528" y="898847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7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№100-ПП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5264" y="3200075"/>
            <a:ext cx="2521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cap="all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 СРЕДНИЕ</a:t>
            </a:r>
            <a:br>
              <a:rPr lang="ru-RU" sz="1400" cap="all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cap="all" dirty="0" smtClean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суммарные ИЗДЕРЖКИ:</a:t>
            </a:r>
            <a:endParaRPr lang="ru-RU" sz="1600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>
            <a:off x="4501011" y="1128430"/>
            <a:ext cx="142997" cy="2552506"/>
          </a:xfrm>
          <a:prstGeom prst="homePlate">
            <a:avLst>
              <a:gd name="adj" fmla="val 70061"/>
            </a:avLst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</a:pPr>
            <a:endParaRPr lang="ru-RU" sz="2000" b="1" kern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7544" y="4509120"/>
            <a:ext cx="3240000" cy="778843"/>
            <a:chOff x="5508464" y="4725144"/>
            <a:chExt cx="3240000" cy="778843"/>
          </a:xfrm>
        </p:grpSpPr>
        <p:sp>
          <p:nvSpPr>
            <p:cNvPr id="26" name="Полилиния 25"/>
            <p:cNvSpPr/>
            <p:nvPr/>
          </p:nvSpPr>
          <p:spPr>
            <a:xfrm>
              <a:off x="5508464" y="4725144"/>
              <a:ext cx="3240000" cy="778843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24149" rIns="1008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расчетам, проведенным на данных </a:t>
              </a:r>
              <a:b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ГБУ ГАУИ</a:t>
              </a: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7767115" y="4847901"/>
              <a:ext cx="864096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000" b="1" dirty="0">
                  <a:solidFill>
                    <a:srgbClr val="C0504D">
                      <a:lumMod val="75000"/>
                    </a:srgbClr>
                  </a:solidFill>
                  <a:latin typeface="Arial Narrow" panose="020B0606020202030204" pitchFamily="34" charset="0"/>
                </a:rPr>
                <a:t>5</a:t>
              </a:r>
              <a:r>
                <a:rPr lang="ru-RU" b="1" dirty="0" smtClean="0">
                  <a:solidFill>
                    <a:srgbClr val="C0504D">
                      <a:lumMod val="75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dirty="0" smtClean="0">
                  <a:solidFill>
                    <a:srgbClr val="C0504D">
                      <a:lumMod val="75000"/>
                    </a:srgbClr>
                  </a:solidFill>
                  <a:latin typeface="Arial Narrow" panose="020B0606020202030204" pitchFamily="34" charset="0"/>
                </a:rPr>
                <a:t>лет</a:t>
              </a:r>
              <a:endParaRPr lang="ru-RU" sz="1400" b="1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069226" y="4454564"/>
            <a:ext cx="4464496" cy="887946"/>
            <a:chOff x="2628859" y="5685321"/>
            <a:chExt cx="3744416" cy="887946"/>
          </a:xfrm>
        </p:grpSpPr>
        <p:sp>
          <p:nvSpPr>
            <p:cNvPr id="30" name="Полилиния 29"/>
            <p:cNvSpPr/>
            <p:nvPr/>
          </p:nvSpPr>
          <p:spPr>
            <a:xfrm>
              <a:off x="2628859" y="5685321"/>
              <a:ext cx="3744416" cy="887946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000" tIns="24149" rIns="1044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оценкам респондентов – фактических участников программы</a:t>
              </a:r>
              <a:endParaRPr lang="ru-R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5424127" y="5843855"/>
              <a:ext cx="785032" cy="57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000" b="1" dirty="0" smtClean="0">
                  <a:solidFill>
                    <a:srgbClr val="C0504D">
                      <a:lumMod val="75000"/>
                    </a:srgbClr>
                  </a:solidFill>
                  <a:latin typeface="Arial Narrow" panose="020B0606020202030204" pitchFamily="34" charset="0"/>
                </a:rPr>
                <a:t>8 </a:t>
              </a:r>
              <a:r>
                <a:rPr lang="ru-RU" sz="1400" b="1" dirty="0" smtClean="0">
                  <a:solidFill>
                    <a:srgbClr val="C0504D">
                      <a:lumMod val="75000"/>
                    </a:srgbClr>
                  </a:solidFill>
                  <a:latin typeface="Arial Narrow" panose="020B0606020202030204" pitchFamily="34" charset="0"/>
                </a:rPr>
                <a:t>лет</a:t>
              </a:r>
              <a:endParaRPr lang="ru-RU" sz="1400" b="1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51520" y="4071621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Сроки окупаемости проектов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51874257"/>
              </p:ext>
            </p:extLst>
          </p:nvPr>
        </p:nvGraphicFramePr>
        <p:xfrm>
          <a:off x="5220072" y="1196752"/>
          <a:ext cx="2735506" cy="216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308304" y="1772816"/>
            <a:ext cx="658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1,4</a:t>
            </a:r>
            <a:r>
              <a:rPr lang="ru-RU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%</a:t>
            </a:r>
            <a:endParaRPr lang="ru-RU" sz="1000" b="1" dirty="0">
              <a:solidFill>
                <a:prstClr val="black">
                  <a:lumMod val="75000"/>
                  <a:lumOff val="25000"/>
                </a:prst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2236802"/>
            <a:ext cx="86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13,8</a:t>
            </a:r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%</a:t>
            </a:r>
            <a:endParaRPr lang="ru-RU" sz="1200" b="1" dirty="0">
              <a:solidFill>
                <a:srgbClr val="C0504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1268760"/>
            <a:ext cx="1573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05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Проведение </a:t>
            </a:r>
            <a:r>
              <a:rPr lang="ru-RU" sz="1050" b="1" dirty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ремонта и оборудование помещения </a:t>
            </a:r>
            <a:r>
              <a:rPr lang="ru-RU" sz="105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–</a:t>
            </a:r>
          </a:p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05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 </a:t>
            </a:r>
            <a:endParaRPr lang="ru-RU" sz="9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52320" y="2276872"/>
            <a:ext cx="126014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05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– Арендная плата до получения льготы</a:t>
            </a:r>
            <a:endParaRPr lang="ru-RU" sz="1050" b="1" dirty="0">
              <a:solidFill>
                <a:srgbClr val="C0504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40152" y="1700808"/>
            <a:ext cx="8829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84,8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itchFamily="34" charset="0"/>
              </a:rPr>
              <a:t>%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40352" y="1789366"/>
            <a:ext cx="14036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– </a:t>
            </a:r>
            <a:r>
              <a:rPr lang="ru-RU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itchFamily="34" charset="0"/>
              </a:rPr>
              <a:t> Административные издержки</a:t>
            </a:r>
            <a:endParaRPr lang="ru-RU" sz="1000" b="1" dirty="0">
              <a:solidFill>
                <a:prstClr val="black">
                  <a:lumMod val="65000"/>
                  <a:lumOff val="35000"/>
                </a:prstClr>
              </a:solidFill>
              <a:latin typeface="Arial Narrow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19" y="1124744"/>
            <a:ext cx="4166772" cy="756000"/>
            <a:chOff x="107503" y="1052736"/>
            <a:chExt cx="4166772" cy="756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07503" y="1052736"/>
              <a:ext cx="3274918" cy="75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spcFirstLastPara="0" vert="horz" wrap="square" lIns="504000" tIns="0" rIns="108000" bIns="0" numCol="1" spcCol="1270" anchor="ctr" anchorCtr="0">
              <a:noAutofit/>
            </a:bodyPr>
            <a:lstStyle/>
            <a:p>
              <a:pPr fontAlgn="base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ru-RU" sz="12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Издержки на прохождение необходимых административных процедур до момента запуска деятельности</a:t>
              </a:r>
              <a:endParaRPr lang="ru-RU" sz="1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446275" y="1052736"/>
              <a:ext cx="828000" cy="75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spcFirstLastPara="0" vert="horz" wrap="square" lIns="72000" tIns="0" rIns="72000" bIns="0" numCol="1" spcCol="1270" anchor="ctr" anchorCtr="0">
              <a:noAutofit/>
            </a:bodyPr>
            <a:lstStyle/>
            <a:p>
              <a:pPr algn="ctr" fontAlgn="base">
                <a:lnSpc>
                  <a:spcPct val="90000"/>
                </a:lnSpc>
                <a:defRPr/>
              </a:pPr>
              <a:r>
                <a:rPr lang="ru-RU" sz="20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0,13</a:t>
              </a:r>
            </a:p>
            <a:p>
              <a:pPr algn="ctr" fontAlgn="base">
                <a:lnSpc>
                  <a:spcPct val="90000"/>
                </a:lnSpc>
                <a:defRPr/>
              </a:pPr>
              <a:r>
                <a:rPr lang="ru-RU" sz="16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ru-RU" sz="1400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млн руб.</a:t>
              </a:r>
              <a:endPara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51519" y="1986138"/>
            <a:ext cx="4166772" cy="756000"/>
            <a:chOff x="107503" y="1916832"/>
            <a:chExt cx="4166772" cy="7560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07503" y="1916832"/>
              <a:ext cx="3274918" cy="756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</a:ln>
            <a:effectLst/>
          </p:spPr>
          <p:txBody>
            <a:bodyPr spcFirstLastPara="0" vert="horz" wrap="square" lIns="504000" tIns="0" rIns="108000" bIns="0" numCol="1" spcCol="1270" anchor="ctr" anchorCtr="0">
              <a:noAutofit/>
            </a:bodyPr>
            <a:lstStyle/>
            <a:p>
              <a:pPr fontAlgn="base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ru-RU" sz="12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Издержки на проведение ремонта и оборудование помещения (приспособление объекта для ведения медицинской деятельности)</a:t>
              </a:r>
              <a:endParaRPr lang="ru-RU" sz="1200" b="1" kern="0" dirty="0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446275" y="1916832"/>
              <a:ext cx="828000" cy="756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spcFirstLastPara="0" vert="horz" wrap="square" lIns="72000" tIns="0" rIns="72000" bIns="0" numCol="1" spcCol="1270" anchor="ctr" anchorCtr="0">
              <a:noAutofit/>
            </a:bodyPr>
            <a:lstStyle/>
            <a:p>
              <a:pPr algn="ctr" fontAlgn="base">
                <a:lnSpc>
                  <a:spcPct val="90000"/>
                </a:lnSpc>
              </a:pPr>
              <a:r>
                <a:rPr lang="ru-RU" sz="2000" b="1" kern="0" dirty="0" smtClean="0">
                  <a:solidFill>
                    <a:srgbClr val="4F81BD">
                      <a:lumMod val="50000"/>
                    </a:srgb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8,0</a:t>
              </a:r>
            </a:p>
            <a:p>
              <a:pPr algn="ctr" fontAlgn="base">
                <a:lnSpc>
                  <a:spcPct val="90000"/>
                </a:lnSpc>
              </a:pPr>
              <a:r>
                <a:rPr lang="ru-RU" sz="1400" kern="0" dirty="0" smtClean="0">
                  <a:solidFill>
                    <a:srgbClr val="4F81BD">
                      <a:lumMod val="50000"/>
                    </a:srgb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млн </a:t>
              </a:r>
              <a:r>
                <a:rPr lang="ru-RU" sz="1400" kern="0" dirty="0">
                  <a:solidFill>
                    <a:srgbClr val="4F81BD">
                      <a:lumMod val="50000"/>
                    </a:srgb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руб.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1519" y="2847532"/>
            <a:ext cx="4166772" cy="828000"/>
            <a:chOff x="107503" y="2775524"/>
            <a:chExt cx="4166772" cy="828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07503" y="2775524"/>
              <a:ext cx="3274918" cy="828000"/>
            </a:xfrm>
            <a:prstGeom prst="rect">
              <a:avLst/>
            </a:prstGeom>
            <a:solidFill>
              <a:srgbClr val="E9C2C1"/>
            </a:solidFill>
            <a:ln w="25400" cap="flat" cmpd="sng" algn="ctr">
              <a:solidFill>
                <a:srgbClr val="E9C2C1"/>
              </a:solidFill>
              <a:prstDash val="solid"/>
            </a:ln>
            <a:effectLst/>
          </p:spPr>
          <p:txBody>
            <a:bodyPr spcFirstLastPara="0" vert="horz" wrap="square" lIns="504000" tIns="0" rIns="72000" bIns="0" numCol="1" spcCol="1270" anchor="ctr" anchorCtr="0">
              <a:noAutofit/>
            </a:bodyPr>
            <a:lstStyle/>
            <a:p>
              <a:pPr fontAlgn="base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ru-RU" sz="12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Издержки на плату за аренду помещений до момента пересчета ДГИ ставки аренды на</a:t>
              </a:r>
              <a:br>
                <a:rPr lang="ru-RU" sz="12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</a:br>
              <a:r>
                <a:rPr lang="ru-RU" sz="1200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 руб. за кв. м и заключения дополнительного соглашения к договору аренды</a:t>
              </a:r>
              <a:endParaRPr lang="ru-RU" sz="1200" b="1" kern="0" dirty="0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446275" y="2775524"/>
              <a:ext cx="828000" cy="828000"/>
            </a:xfrm>
            <a:prstGeom prst="rect">
              <a:avLst/>
            </a:prstGeom>
            <a:solidFill>
              <a:srgbClr val="E9C2C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spcFirstLastPara="0" vert="horz" wrap="square" lIns="72000" tIns="0" rIns="72000" bIns="0" numCol="1" spcCol="1270" anchor="ctr" anchorCtr="0">
              <a:noAutofit/>
            </a:bodyPr>
            <a:lstStyle/>
            <a:p>
              <a:pPr algn="ctr" fontAlgn="base">
                <a:lnSpc>
                  <a:spcPct val="90000"/>
                </a:lnSpc>
              </a:pPr>
              <a:r>
                <a:rPr lang="ru-RU" sz="2000" b="1" kern="0" dirty="0" smtClean="0">
                  <a:solidFill>
                    <a:srgbClr val="C0504D">
                      <a:lumMod val="75000"/>
                    </a:srgb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1,3</a:t>
              </a:r>
            </a:p>
            <a:p>
              <a:pPr algn="ctr" fontAlgn="base">
                <a:lnSpc>
                  <a:spcPct val="90000"/>
                </a:lnSpc>
              </a:pPr>
              <a:r>
                <a:rPr lang="ru-RU" sz="1400" kern="0" dirty="0" smtClean="0">
                  <a:solidFill>
                    <a:srgbClr val="C0504D">
                      <a:lumMod val="75000"/>
                    </a:srgb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млн </a:t>
              </a:r>
              <a:r>
                <a:rPr lang="ru-RU" sz="1400" kern="0" dirty="0">
                  <a:solidFill>
                    <a:srgbClr val="C0504D">
                      <a:lumMod val="75000"/>
                    </a:srgbClr>
                  </a:solidFill>
                  <a:latin typeface="Arial Narrow" panose="020B060602020203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руб.</a:t>
              </a:r>
            </a:p>
          </p:txBody>
        </p:sp>
      </p:grpSp>
      <p:sp>
        <p:nvSpPr>
          <p:cNvPr id="45" name="Пятиугольник 44"/>
          <p:cNvSpPr/>
          <p:nvPr/>
        </p:nvSpPr>
        <p:spPr>
          <a:xfrm>
            <a:off x="291731" y="2973532"/>
            <a:ext cx="324000" cy="576000"/>
          </a:xfrm>
          <a:prstGeom prst="homePlate">
            <a:avLst>
              <a:gd name="adj" fmla="val 2471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  <a:defRPr/>
            </a:pPr>
            <a:r>
              <a:rPr lang="ru-RU" sz="2000" b="1" kern="0" dirty="0" smtClean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1400" kern="0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291731" y="2076138"/>
            <a:ext cx="324000" cy="576000"/>
          </a:xfrm>
          <a:prstGeom prst="homePlate">
            <a:avLst>
              <a:gd name="adj" fmla="val 2471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  <a:defRPr/>
            </a:pPr>
            <a:r>
              <a:rPr lang="ru-RU" sz="2000" b="1" kern="0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ru-RU" sz="1400" kern="0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291731" y="1195091"/>
            <a:ext cx="324000" cy="576000"/>
          </a:xfrm>
          <a:prstGeom prst="homePlate">
            <a:avLst>
              <a:gd name="adj" fmla="val 2471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  <a:defRPr/>
            </a:pPr>
            <a:r>
              <a:rPr lang="ru-RU" sz="20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ru-RU" sz="1400" kern="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09715" y="3980591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98981" y="3175525"/>
            <a:ext cx="1449483" cy="523220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9,44 </a:t>
            </a:r>
            <a:r>
              <a:rPr lang="ru-RU" sz="140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млн руб.</a:t>
            </a:r>
            <a:endParaRPr lang="ru-RU" sz="1400" dirty="0">
              <a:solidFill>
                <a:srgbClr val="F79646">
                  <a:lumMod val="7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755576" y="5661248"/>
            <a:ext cx="7416824" cy="864096"/>
          </a:xfrm>
          <a:prstGeom prst="wedgeRectCallout">
            <a:avLst>
              <a:gd name="adj1" fmla="val 42772"/>
              <a:gd name="adj2" fmla="val -77305"/>
            </a:avLst>
          </a:prstGeom>
          <a:solidFill>
            <a:srgbClr val="E4EDF8">
              <a:alpha val="60784"/>
            </a:srgb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spcFirstLastPara="0" vert="horz" wrap="square" lIns="72000" tIns="0" rIns="7200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</a:pPr>
            <a:r>
              <a:rPr lang="ru-RU" sz="1600" b="1" kern="0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Основная причина расхождения мнений респондентов по срокам окупаемости – неопределенность спроса на услуги клиники</a:t>
            </a:r>
            <a:endParaRPr lang="ru-RU" sz="1600" b="1" kern="0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874419" y="991923"/>
            <a:ext cx="946053" cy="362806"/>
            <a:chOff x="7807386" y="1067795"/>
            <a:chExt cx="1091590" cy="468000"/>
          </a:xfrm>
          <a:solidFill>
            <a:srgbClr val="F68D36"/>
          </a:solidFill>
        </p:grpSpPr>
        <p:sp>
          <p:nvSpPr>
            <p:cNvPr id="42" name="Нашивка 41"/>
            <p:cNvSpPr/>
            <p:nvPr/>
          </p:nvSpPr>
          <p:spPr>
            <a:xfrm flipH="1">
              <a:off x="8342336" y="1067795"/>
              <a:ext cx="556640" cy="468000"/>
            </a:xfrm>
            <a:prstGeom prst="chevron">
              <a:avLst>
                <a:gd name="adj" fmla="val 227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 flipH="1">
              <a:off x="7807386" y="1067795"/>
              <a:ext cx="760727" cy="46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889431" y="989877"/>
            <a:ext cx="859033" cy="3648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90000"/>
              </a:lnSpc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850" dirty="0" smtClean="0">
                <a:solidFill>
                  <a:prstClr val="white"/>
                </a:solidFill>
                <a:latin typeface="Arial Narrow" pitchFamily="34" charset="0"/>
              </a:rPr>
              <a:t>для</a:t>
            </a:r>
            <a:br>
              <a:rPr lang="ru-RU" sz="850" dirty="0" smtClean="0">
                <a:solidFill>
                  <a:prstClr val="white"/>
                </a:solidFill>
                <a:latin typeface="Arial Narrow" pitchFamily="34" charset="0"/>
              </a:rPr>
            </a:br>
            <a:r>
              <a:rPr lang="ru-RU" sz="850" dirty="0" smtClean="0">
                <a:solidFill>
                  <a:prstClr val="white"/>
                </a:solidFill>
                <a:latin typeface="Arial Narrow" pitchFamily="34" charset="0"/>
              </a:rPr>
              <a:t>1 усредненного участника</a:t>
            </a:r>
            <a:endParaRPr lang="ru-RU" sz="85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1557" y="973633"/>
            <a:ext cx="45719" cy="576000"/>
          </a:xfrm>
          <a:prstGeom prst="rect">
            <a:avLst/>
          </a:prstGeom>
          <a:solidFill>
            <a:srgbClr val="F68D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79512" y="511797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НАЛИЧИЕ В ППМ положений, которые вводят дополнительные обязанности, запреты и ограничения, приводят к дополнительным расходам </a:t>
            </a:r>
            <a:endParaRPr lang="ru-RU" sz="1700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3528" y="1196752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8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№100-ПП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4492" y="1322184"/>
            <a:ext cx="415168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kern="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Однако участие в </a:t>
            </a:r>
            <a:r>
              <a:rPr lang="ru-RU" sz="1600" b="1" kern="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проекте </a:t>
            </a:r>
            <a:r>
              <a:rPr lang="ru-RU" sz="1600" b="1" kern="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ППМ №</a:t>
            </a:r>
            <a:r>
              <a:rPr lang="ru-RU" sz="1600" b="1" kern="0" dirty="0" smtClean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100-</a:t>
            </a:r>
            <a:r>
              <a:rPr lang="ru-RU" sz="1600" b="1" kern="0" dirty="0">
                <a:solidFill>
                  <a:srgbClr val="F79646">
                    <a:lumMod val="7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ПП сопряжено с проблемами и рисками субъектов предпринимательской и иной деятельности: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680472" y="2760413"/>
            <a:ext cx="4284016" cy="504000"/>
            <a:chOff x="4860032" y="2232792"/>
            <a:chExt cx="4284016" cy="504000"/>
          </a:xfrm>
        </p:grpSpPr>
        <p:sp>
          <p:nvSpPr>
            <p:cNvPr id="22" name="Полилиния 21"/>
            <p:cNvSpPr/>
            <p:nvPr/>
          </p:nvSpPr>
          <p:spPr>
            <a:xfrm>
              <a:off x="4860032" y="2232792"/>
              <a:ext cx="4284016" cy="504000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000" tIns="24149" rIns="72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Задержки сроков регистрации договора аренды и, соответственно, начала ремонта помещений</a:t>
              </a:r>
              <a:endParaRPr lang="ru-RU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4932040" y="2303464"/>
              <a:ext cx="360000" cy="359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2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680472" y="3279891"/>
            <a:ext cx="4284016" cy="612000"/>
            <a:chOff x="4860032" y="2861282"/>
            <a:chExt cx="4284016" cy="612000"/>
          </a:xfrm>
        </p:grpSpPr>
        <p:sp>
          <p:nvSpPr>
            <p:cNvPr id="54" name="Полилиния 53"/>
            <p:cNvSpPr/>
            <p:nvPr/>
          </p:nvSpPr>
          <p:spPr>
            <a:xfrm>
              <a:off x="4860032" y="2861282"/>
              <a:ext cx="4284016" cy="612000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000" tIns="24149" rIns="72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Риски необходимости корректировки перечня, а также объема услуг ОМС, установленного ДЗгМ в рамках проекта</a:t>
              </a:r>
              <a:endParaRPr lang="ru-RU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4932040" y="2985695"/>
              <a:ext cx="360000" cy="359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3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680472" y="3907369"/>
            <a:ext cx="4284016" cy="504000"/>
            <a:chOff x="4860032" y="3497548"/>
            <a:chExt cx="4284016" cy="504000"/>
          </a:xfrm>
        </p:grpSpPr>
        <p:sp>
          <p:nvSpPr>
            <p:cNvPr id="57" name="Полилиния 56"/>
            <p:cNvSpPr/>
            <p:nvPr/>
          </p:nvSpPr>
          <p:spPr>
            <a:xfrm>
              <a:off x="4860032" y="3497548"/>
              <a:ext cx="4284016" cy="504000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000" tIns="24149" rIns="72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Необходимость нести издержки по информированию населения о проекте «Доктор рядом»</a:t>
              </a:r>
              <a:endParaRPr lang="ru-RU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4932040" y="3568291"/>
              <a:ext cx="360000" cy="359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4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80472" y="4426847"/>
            <a:ext cx="4284016" cy="504000"/>
            <a:chOff x="4860032" y="4243346"/>
            <a:chExt cx="4284016" cy="504000"/>
          </a:xfrm>
        </p:grpSpPr>
        <p:sp>
          <p:nvSpPr>
            <p:cNvPr id="60" name="Полилиния 59"/>
            <p:cNvSpPr/>
            <p:nvPr/>
          </p:nvSpPr>
          <p:spPr>
            <a:xfrm>
              <a:off x="4860032" y="4243346"/>
              <a:ext cx="4284016" cy="504000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000" tIns="24149" rIns="72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Проблемы </a:t>
              </a:r>
              <a:r>
                <a:rPr lang="ru-RU" sz="13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с подключением объекта к энергосетям, к сетям </a:t>
              </a:r>
              <a:r>
                <a:rPr lang="ru-RU" sz="13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водоснабжения и водоотведения</a:t>
              </a:r>
              <a:endParaRPr lang="ru-RU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4940502" y="4311709"/>
              <a:ext cx="360000" cy="359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5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680472" y="4946325"/>
            <a:ext cx="4284016" cy="504000"/>
            <a:chOff x="4860032" y="5030803"/>
            <a:chExt cx="4140000" cy="504000"/>
          </a:xfrm>
        </p:grpSpPr>
        <p:sp>
          <p:nvSpPr>
            <p:cNvPr id="63" name="Полилиния 62"/>
            <p:cNvSpPr/>
            <p:nvPr/>
          </p:nvSpPr>
          <p:spPr>
            <a:xfrm>
              <a:off x="4860032" y="5030803"/>
              <a:ext cx="4140000" cy="504000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000" tIns="24149" rIns="72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Недостаточные сроки на проведение ремонта и оборудования помещений</a:t>
              </a:r>
              <a:endParaRPr lang="ru-RU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4941258" y="5101546"/>
              <a:ext cx="347898" cy="359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6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680472" y="5465803"/>
            <a:ext cx="4284016" cy="468000"/>
            <a:chOff x="4860032" y="5907757"/>
            <a:chExt cx="4284016" cy="468000"/>
          </a:xfrm>
        </p:grpSpPr>
        <p:sp>
          <p:nvSpPr>
            <p:cNvPr id="66" name="Полилиния 65"/>
            <p:cNvSpPr/>
            <p:nvPr/>
          </p:nvSpPr>
          <p:spPr>
            <a:xfrm>
              <a:off x="4860032" y="5907757"/>
              <a:ext cx="4284016" cy="468000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000" tIns="24149" rIns="72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Риски подключения к системе ОМС</a:t>
              </a:r>
              <a:endParaRPr lang="ru-RU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40502" y="5961758"/>
              <a:ext cx="360000" cy="359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7</a:t>
              </a:r>
            </a:p>
          </p:txBody>
        </p:sp>
      </p:grpSp>
      <p:sp>
        <p:nvSpPr>
          <p:cNvPr id="68" name="Пятиугольник 67"/>
          <p:cNvSpPr/>
          <p:nvPr/>
        </p:nvSpPr>
        <p:spPr>
          <a:xfrm flipH="1">
            <a:off x="4442407" y="1424537"/>
            <a:ext cx="142997" cy="5076000"/>
          </a:xfrm>
          <a:prstGeom prst="homePlate">
            <a:avLst>
              <a:gd name="adj" fmla="val 70061"/>
            </a:avLst>
          </a:prstGeom>
          <a:solidFill>
            <a:schemeClr val="accent6">
              <a:lumMod val="60000"/>
              <a:lumOff val="40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fontAlgn="base">
              <a:lnSpc>
                <a:spcPct val="90000"/>
              </a:lnSpc>
            </a:pPr>
            <a:endParaRPr lang="ru-RU" sz="2000" b="1" kern="0">
              <a:solidFill>
                <a:prstClr val="white"/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680472" y="5949280"/>
            <a:ext cx="4284016" cy="612000"/>
            <a:chOff x="4860032" y="2304799"/>
            <a:chExt cx="4284016" cy="612000"/>
          </a:xfrm>
        </p:grpSpPr>
        <p:sp>
          <p:nvSpPr>
            <p:cNvPr id="34" name="Полилиния 33"/>
            <p:cNvSpPr/>
            <p:nvPr/>
          </p:nvSpPr>
          <p:spPr>
            <a:xfrm>
              <a:off x="4860032" y="2304799"/>
              <a:ext cx="4284016" cy="612000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000" tIns="24149" rIns="72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Неопределенность </a:t>
              </a:r>
              <a:r>
                <a:rPr lang="ru-RU" sz="13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порядка подтверждения выполнения условий программы арендаторами по прошествии года </a:t>
              </a:r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40502" y="2430800"/>
              <a:ext cx="360000" cy="359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8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680472" y="2132856"/>
            <a:ext cx="4284016" cy="612079"/>
            <a:chOff x="4860032" y="2232792"/>
            <a:chExt cx="4284016" cy="612079"/>
          </a:xfrm>
        </p:grpSpPr>
        <p:sp>
          <p:nvSpPr>
            <p:cNvPr id="40" name="Полилиния 39"/>
            <p:cNvSpPr/>
            <p:nvPr/>
          </p:nvSpPr>
          <p:spPr>
            <a:xfrm>
              <a:off x="4860032" y="2232792"/>
              <a:ext cx="4284016" cy="612079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4000" tIns="24149" rIns="72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Этап подготовки помещений к тендеру проходит недостаточно эффективно, значительная часть торгов проходит безрезультатно</a:t>
              </a:r>
              <a:endParaRPr lang="ru-RU" sz="13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4932040" y="2354403"/>
              <a:ext cx="360000" cy="359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1</a:t>
              </a:r>
              <a:endPara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79512" y="3266332"/>
            <a:ext cx="4059347" cy="1469598"/>
            <a:chOff x="277692" y="3122126"/>
            <a:chExt cx="4059347" cy="1469598"/>
          </a:xfrm>
        </p:grpSpPr>
        <p:sp>
          <p:nvSpPr>
            <p:cNvPr id="43" name="TextBox 42"/>
            <p:cNvSpPr txBox="1"/>
            <p:nvPr/>
          </p:nvSpPr>
          <p:spPr>
            <a:xfrm>
              <a:off x="520615" y="3475724"/>
              <a:ext cx="3816424" cy="1116000"/>
            </a:xfrm>
            <a:prstGeom prst="rect">
              <a:avLst/>
            </a:prstGeom>
            <a:pattFill prst="lt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40000"/>
                  <a:lumOff val="60000"/>
                </a:schemeClr>
              </a:bgClr>
            </a:pattFill>
            <a:ln w="19050">
              <a:noFill/>
            </a:ln>
            <a:effectLst/>
          </p:spPr>
          <p:txBody>
            <a:bodyPr spcFirstLastPara="0" vert="horz" wrap="square" lIns="144000" tIns="324000" rIns="72000" bIns="72000" numCol="1" spcCol="1270" anchor="ctr" anchorCtr="0">
              <a:noAutofit/>
              <a:sp3d/>
            </a:bodyPr>
            <a:lstStyle>
              <a:defPPr>
                <a:defRPr lang="ru-RU"/>
              </a:defPPr>
              <a:lvl1pPr marL="171450" indent="-171450" defTabSz="666750">
                <a:lnSpc>
                  <a:spcPct val="90000"/>
                </a:lnSpc>
                <a:spcAft>
                  <a:spcPts val="300"/>
                </a:spcAft>
                <a:buClr>
                  <a:schemeClr val="accent3">
                    <a:lumMod val="50000"/>
                  </a:schemeClr>
                </a:buClr>
                <a:buSzPct val="60000"/>
                <a:buFont typeface="Arial Narrow" panose="020B0606020202030204" pitchFamily="34" charset="0"/>
                <a:buChar char="►"/>
                <a:defRPr sz="1200" b="0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/>
                <a:t>учитывая добровольность участия в </a:t>
              </a:r>
              <a:r>
                <a:rPr lang="ru-RU" dirty="0" smtClean="0"/>
                <a:t>проекте, </a:t>
              </a:r>
              <a:r>
                <a:rPr lang="ru-RU" dirty="0"/>
                <a:t/>
              </a:r>
              <a:br>
                <a:rPr lang="ru-RU" dirty="0"/>
              </a:br>
              <a:r>
                <a:rPr lang="ru-RU" dirty="0"/>
                <a:t>ППМ №</a:t>
              </a:r>
              <a:r>
                <a:rPr lang="ru-RU" dirty="0" smtClean="0"/>
                <a:t>100-ПП </a:t>
              </a:r>
              <a:r>
                <a:rPr lang="ru-RU" dirty="0"/>
                <a:t>не содержит положений, которые привели к возникновению дополнительных расходов субъектов предпринимательской и иной деятельности</a:t>
              </a: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277692" y="3122126"/>
              <a:ext cx="3600400" cy="648000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36000" rIns="144000" bIns="36000" numCol="1" spcCol="1270" anchor="ctr" anchorCtr="0">
              <a:noAutofit/>
            </a:bodyPr>
            <a:lstStyle/>
            <a:p>
              <a:pPr marL="17145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accent3">
                    <a:lumMod val="50000"/>
                  </a:schemeClr>
                </a:buClr>
                <a:buSzPct val="80000"/>
                <a:buFont typeface="Arial" panose="020B0604020202020204" pitchFamily="34" charset="0"/>
                <a:buChar char="▌"/>
              </a:pP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положения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которые привели к возникновению дополнительных расходов предпринимателей, их обоснованность 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79512" y="1593429"/>
            <a:ext cx="4059347" cy="1545403"/>
            <a:chOff x="243121" y="1438285"/>
            <a:chExt cx="4059347" cy="1545403"/>
          </a:xfrm>
        </p:grpSpPr>
        <p:sp>
          <p:nvSpPr>
            <p:cNvPr id="46" name="TextBox 45"/>
            <p:cNvSpPr txBox="1"/>
            <p:nvPr/>
          </p:nvSpPr>
          <p:spPr>
            <a:xfrm>
              <a:off x="486044" y="1903688"/>
              <a:ext cx="3816424" cy="1080000"/>
            </a:xfrm>
            <a:prstGeom prst="rect">
              <a:avLst/>
            </a:prstGeom>
            <a:pattFill prst="lt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40000"/>
                  <a:lumOff val="60000"/>
                </a:schemeClr>
              </a:bgClr>
            </a:pattFill>
            <a:ln w="19050">
              <a:noFill/>
            </a:ln>
            <a:effectLst/>
          </p:spPr>
          <p:txBody>
            <a:bodyPr spcFirstLastPara="0" vert="horz" wrap="square" lIns="144000" tIns="360000" rIns="72000" bIns="72000" numCol="1" spcCol="1270" anchor="ctr" anchorCtr="0">
              <a:noAutofit/>
              <a:sp3d/>
            </a:bodyPr>
            <a:lstStyle>
              <a:defPPr>
                <a:defRPr lang="ru-RU"/>
              </a:defPPr>
              <a:lvl1pPr marL="171450" indent="-171450" defTabSz="666750">
                <a:lnSpc>
                  <a:spcPct val="90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  <a:defRPr sz="1200" b="0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pPr>
                <a:buClr>
                  <a:schemeClr val="accent3">
                    <a:lumMod val="50000"/>
                  </a:schemeClr>
                </a:buClr>
                <a:buSzPct val="60000"/>
                <a:buFont typeface="Arial Narrow" panose="020B0606020202030204" pitchFamily="34" charset="0"/>
                <a:buChar char="►"/>
              </a:pPr>
              <a:r>
                <a:rPr lang="ru-RU" dirty="0"/>
                <a:t>регулирование вводит некоторые обязанности для предпринимателей, но участие в </a:t>
              </a:r>
              <a:r>
                <a:rPr lang="ru-RU" dirty="0" smtClean="0"/>
                <a:t>проекте </a:t>
              </a:r>
              <a:r>
                <a:rPr lang="ru-RU" dirty="0"/>
                <a:t>является добровольным – обязанности вводятся взамен предоставленных льгот</a:t>
              </a: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243121" y="1438285"/>
              <a:ext cx="3600400" cy="792000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36000" rIns="144000" bIns="36000" numCol="1" spcCol="1270" anchor="ctr" anchorCtr="0">
              <a:noAutofit/>
            </a:bodyPr>
            <a:lstStyle/>
            <a:p>
              <a:pPr marL="17145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accent3">
                    <a:lumMod val="50000"/>
                  </a:schemeClr>
                </a:buClr>
                <a:buSzPct val="80000"/>
                <a:buFont typeface="Arial" panose="020B0604020202020204" pitchFamily="34" charset="0"/>
                <a:buChar char="▌"/>
              </a:pP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положения, 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которые вводят административные и иные ограничения и обязанности для предпринимателей, </a:t>
              </a:r>
              <a:br>
                <a:rPr lang="ru-RU" sz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их обоснованность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79512" y="4863431"/>
            <a:ext cx="4059347" cy="1357496"/>
            <a:chOff x="277692" y="4720215"/>
            <a:chExt cx="4059347" cy="1357496"/>
          </a:xfrm>
        </p:grpSpPr>
        <p:sp>
          <p:nvSpPr>
            <p:cNvPr id="50" name="TextBox 49"/>
            <p:cNvSpPr txBox="1"/>
            <p:nvPr/>
          </p:nvSpPr>
          <p:spPr>
            <a:xfrm>
              <a:off x="520615" y="5105711"/>
              <a:ext cx="3816424" cy="972000"/>
            </a:xfrm>
            <a:prstGeom prst="rect">
              <a:avLst/>
            </a:prstGeom>
            <a:pattFill prst="ltUpDiag">
              <a:fgClr>
                <a:schemeClr val="accent3">
                  <a:lumMod val="20000"/>
                  <a:lumOff val="80000"/>
                </a:schemeClr>
              </a:fgClr>
              <a:bgClr>
                <a:schemeClr val="accent3">
                  <a:lumMod val="40000"/>
                  <a:lumOff val="60000"/>
                </a:schemeClr>
              </a:bgClr>
            </a:pattFill>
            <a:ln w="19050">
              <a:noFill/>
            </a:ln>
            <a:effectLst/>
          </p:spPr>
          <p:txBody>
            <a:bodyPr spcFirstLastPara="0" vert="horz" wrap="square" lIns="144000" tIns="324000" rIns="72000" bIns="72000" numCol="1" spcCol="1270" anchor="ctr" anchorCtr="0">
              <a:noAutofit/>
              <a:sp3d/>
            </a:bodyPr>
            <a:lstStyle>
              <a:defPPr>
                <a:defRPr lang="ru-RU"/>
              </a:defPPr>
              <a:lvl1pPr marL="171450" indent="-171450" defTabSz="666750">
                <a:lnSpc>
                  <a:spcPct val="90000"/>
                </a:lnSpc>
                <a:spcAft>
                  <a:spcPts val="300"/>
                </a:spcAft>
                <a:buClr>
                  <a:schemeClr val="accent3">
                    <a:lumMod val="50000"/>
                  </a:schemeClr>
                </a:buClr>
                <a:buSzPct val="60000"/>
                <a:buFont typeface="Arial Narrow" panose="020B0606020202030204" pitchFamily="34" charset="0"/>
                <a:buChar char="►"/>
                <a:defRPr sz="1200" b="0"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dirty="0"/>
                <a:t>положений, которые привели к возникновению дополнительных расходов города Москвы, в процессе оценки фактического воздействия не выявлено</a:t>
              </a: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277692" y="4720215"/>
              <a:ext cx="3600400" cy="648000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36000" rIns="144000" bIns="36000" numCol="1" spcCol="1270" anchor="ctr" anchorCtr="0">
              <a:noAutofit/>
            </a:bodyPr>
            <a:lstStyle/>
            <a:p>
              <a:pPr marL="171450" indent="-1714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accent3">
                    <a:lumMod val="50000"/>
                  </a:schemeClr>
                </a:buClr>
                <a:buSzPct val="80000"/>
                <a:buFont typeface="Arial" panose="020B0604020202020204" pitchFamily="34" charset="0"/>
                <a:buChar char="▌"/>
              </a:pPr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положения</a:t>
              </a:r>
              <a:r>
                <a:rPr lang="ru-RU" sz="12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которые привели к возникновению дополнительных расходов города Москвы, их обоснованность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2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79512" y="404664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ПРЕДЛОЖЕНИЯ ПО РЕШЕНИЮ ПРОБЛЕМ И ПОВЫШЕНИЮ ЭФФЕКТИВНОСТИ</a:t>
            </a:r>
            <a:br>
              <a:rPr lang="ru-RU" sz="1700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1700" cap="all" dirty="0" smtClean="0">
                <a:solidFill>
                  <a:srgbClr val="C0504D"/>
                </a:solidFill>
                <a:latin typeface="Trebuchet MS" pitchFamily="34" charset="0"/>
                <a:cs typeface="Times New Roman" pitchFamily="18" charset="0"/>
              </a:rPr>
              <a:t>Проекта «доктор рядом»</a:t>
            </a:r>
            <a:endParaRPr lang="ru-RU" sz="1700" cap="all" dirty="0">
              <a:solidFill>
                <a:srgbClr val="C0504D"/>
              </a:solidFill>
              <a:latin typeface="Trebuchet MS" pitchFamily="34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51520" y="980728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89904" y="6597352"/>
            <a:ext cx="4496152" cy="144016"/>
          </a:xfrm>
        </p:spPr>
        <p:txBody>
          <a:bodyPr/>
          <a:lstStyle/>
          <a:p>
            <a:r>
              <a:rPr lang="ru-RU" sz="800" dirty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Департамент экономической политики и развития г. </a:t>
            </a:r>
            <a:r>
              <a:rPr lang="ru-RU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Москвы</a:t>
            </a:r>
            <a:r>
              <a:rPr lang="en-US" sz="8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 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I  </a:t>
            </a:r>
            <a:r>
              <a:rPr lang="ru-RU" sz="1000" dirty="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t> </a:t>
            </a:r>
            <a:fld id="{E28CE600-811E-429E-B00A-7B2464625F06}" type="slidenum">
              <a:rPr lang="ru-RU" sz="1000" smtClean="0">
                <a:solidFill>
                  <a:prstClr val="black">
                    <a:tint val="75000"/>
                  </a:prstClr>
                </a:solidFill>
                <a:latin typeface="Trebuchet MS" pitchFamily="34" charset="0"/>
              </a:rPr>
              <a:pPr/>
              <a:t>9</a:t>
            </a:fld>
            <a:endParaRPr lang="ru-RU" sz="1000" dirty="0">
              <a:solidFill>
                <a:prstClr val="black">
                  <a:tint val="75000"/>
                </a:prst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68895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ОФВ Постановления Правительства Москвы №100-ПП</a:t>
            </a:r>
            <a:endParaRPr lang="ru-RU" sz="120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5400000">
            <a:off x="2554547" y="-26424"/>
            <a:ext cx="145928" cy="489600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0" tIns="24149" rIns="72000" bIns="2414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ru-RU" sz="1400" b="1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1" y="1657935"/>
            <a:ext cx="4896001" cy="65858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108000" tIns="144000" rIns="108000" bIns="72000" numCol="1" spcCol="1270" anchor="t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pPr marL="285750" indent="-193675" algn="l">
              <a:spcAft>
                <a:spcPts val="200"/>
              </a:spcAft>
            </a:pPr>
            <a:r>
              <a:rPr lang="ru-RU" kern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Сохранение проблемы может привести к:</a:t>
            </a:r>
          </a:p>
          <a:p>
            <a:pPr marL="285750" indent="-193675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b="0" kern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рискам невозместимых затрат бюджета на подготовку тендера    </a:t>
            </a:r>
            <a:endParaRPr lang="ru-RU" b="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sz="1200" b="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sz="1200" b="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sz="1200" b="0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0848" y="1647262"/>
            <a:ext cx="3671367" cy="125083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108000" tIns="144000" rIns="108000" bIns="72000" numCol="1" spcCol="1270" anchor="t" anchorCtr="0">
            <a:noAutofit/>
            <a:sp3d/>
          </a:bodyPr>
          <a:lstStyle>
            <a:defPPr>
              <a:defRPr lang="ru-RU"/>
            </a:defPPr>
            <a:lvl1pPr marL="285750" marR="0" lvl="0" indent="-193675" defTabSz="666750" fontAlgn="auto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Сохранение проблемы может привести к: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рискам расторжения договоров победителями </a:t>
            </a:r>
            <a:r>
              <a:rPr lang="ru-RU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аукционов</a:t>
            </a:r>
            <a:endParaRPr lang="ru-RU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ru-RU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рискам задержки сроков проведения ремонта </a:t>
            </a:r>
            <a:r>
              <a:rPr lang="ru-RU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ru-RU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задержкам ввода </a:t>
            </a:r>
            <a:r>
              <a:rPr lang="ru-RU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объектов    </a:t>
            </a:r>
            <a:endParaRPr lang="ru-RU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endParaRPr lang="ru-RU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79510" y="2779185"/>
            <a:ext cx="4887443" cy="1348497"/>
            <a:chOff x="3752050" y="1057753"/>
            <a:chExt cx="5549114" cy="12199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736222" y="1057753"/>
              <a:ext cx="1564942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108000" tIns="36000" rIns="108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  <a:t>Трудозатраты </a:t>
              </a:r>
              <a:r>
                <a:rPr lang="ru-RU" sz="1400" dirty="0" smtClean="0">
                  <a:solidFill>
                    <a:prstClr val="white"/>
                  </a:solidFill>
                  <a:latin typeface="Arial Narrow" pitchFamily="34" charset="0"/>
                </a:rPr>
                <a:t>*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  <a:t/>
              </a:r>
              <a:b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  <a:t>≈ </a:t>
              </a: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10 чел.-дней</a:t>
              </a:r>
              <a:endParaRPr lang="ru-RU" sz="120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30" name="Пятиугольник 29"/>
            <p:cNvSpPr/>
            <p:nvPr/>
          </p:nvSpPr>
          <p:spPr>
            <a:xfrm>
              <a:off x="3752050" y="1057753"/>
              <a:ext cx="3984171" cy="1219900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108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Установить критерии и регламент отбора помещений, которые выставляются на торги в рамках проекта, включая обязательную проверку помещений на соответствие требованиям Роспотребнадзора, а также критерии выставления не соответствующих помещений с условием переделки под требования </a:t>
              </a:r>
              <a:endPara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79510" y="4175574"/>
            <a:ext cx="4895300" cy="1125477"/>
            <a:chOff x="3741497" y="1057752"/>
            <a:chExt cx="5842612" cy="121989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7928528" y="1057752"/>
              <a:ext cx="1655581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108000" tIns="36000" rIns="108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100" dirty="0" smtClean="0">
                  <a:solidFill>
                    <a:prstClr val="white"/>
                  </a:solidFill>
                  <a:latin typeface="Arial Narrow" pitchFamily="34" charset="0"/>
                </a:rPr>
                <a:t>Трудозатраты</a:t>
              </a:r>
              <a:br>
                <a:rPr lang="ru-RU" sz="1100" dirty="0" smtClea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100" dirty="0">
                  <a:solidFill>
                    <a:prstClr val="white"/>
                  </a:solidFill>
                  <a:latin typeface="Arial Narrow" pitchFamily="34" charset="0"/>
                </a:rPr>
                <a:t>≈ </a:t>
              </a:r>
              <a: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3 чел.-дней на 1 помещение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100" dirty="0" smtClean="0">
                  <a:solidFill>
                    <a:prstClr val="white"/>
                  </a:solidFill>
                  <a:latin typeface="Arial Narrow" pitchFamily="34" charset="0"/>
                </a:rPr>
                <a:t>Затраты </a:t>
              </a:r>
              <a:br>
                <a:rPr lang="ru-RU" sz="1100" dirty="0" smtClea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100" dirty="0" smtClean="0">
                  <a:solidFill>
                    <a:prstClr val="white"/>
                  </a:solidFill>
                  <a:latin typeface="Arial Narrow" pitchFamily="34" charset="0"/>
                </a:rPr>
                <a:t>7</a:t>
              </a:r>
              <a: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0-100 тыс. руб. </a:t>
              </a:r>
              <a:b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на 1 помещение</a:t>
              </a:r>
              <a:endParaRPr lang="ru-RU" sz="1100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3741497" y="1057752"/>
              <a:ext cx="4187029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144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Проводить оценку спроса медицинских услуг ОМС, а также платных мед. услуг в окрестности рассматриваемого помещения. Оценка должна проводиться с участием фактических арендаторов, потенциальных арендаторов, представителей </a:t>
              </a:r>
              <a:r>
                <a:rPr lang="ru-RU" sz="11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ДЗгМ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ДГИ, </a:t>
              </a:r>
              <a:r>
                <a:rPr lang="ru-RU" sz="11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ДЭПиР</a:t>
              </a:r>
              <a:endPara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53"/>
          <p:cNvGrpSpPr/>
          <p:nvPr/>
        </p:nvGrpSpPr>
        <p:grpSpPr>
          <a:xfrm>
            <a:off x="179511" y="1052739"/>
            <a:ext cx="4896545" cy="689302"/>
            <a:chOff x="189021" y="5693989"/>
            <a:chExt cx="4972467" cy="444949"/>
          </a:xfrm>
        </p:grpSpPr>
        <p:sp>
          <p:nvSpPr>
            <p:cNvPr id="22" name="Полилиния 21"/>
            <p:cNvSpPr/>
            <p:nvPr/>
          </p:nvSpPr>
          <p:spPr>
            <a:xfrm>
              <a:off x="189021" y="5693989"/>
              <a:ext cx="4972467" cy="444949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8000" tIns="24149" rIns="72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Решение проблемы недостаточной эффективности подготовки помещений к тендерам</a:t>
              </a:r>
              <a:endPara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62147" y="5796302"/>
              <a:ext cx="365582" cy="232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1</a:t>
              </a:r>
              <a:endPara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Пятиугольник 38"/>
          <p:cNvSpPr/>
          <p:nvPr/>
        </p:nvSpPr>
        <p:spPr>
          <a:xfrm rot="5400000">
            <a:off x="7052788" y="1164070"/>
            <a:ext cx="145928" cy="367006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000" tIns="24149" rIns="72000" bIns="24149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ru-RU" sz="1400" b="1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288823" y="3446538"/>
            <a:ext cx="3650846" cy="1566426"/>
            <a:chOff x="4040029" y="1057752"/>
            <a:chExt cx="5103974" cy="121989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467328" y="1057752"/>
              <a:ext cx="1676675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144000" tIns="36000" rIns="144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200" dirty="0" smtClean="0">
                  <a:solidFill>
                    <a:prstClr val="white"/>
                  </a:solidFill>
                  <a:latin typeface="Arial Narrow" pitchFamily="34" charset="0"/>
                </a:rPr>
                <a:t>Трудозатраты</a:t>
              </a:r>
              <a: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  <a:t/>
              </a:r>
              <a:b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200" dirty="0">
                  <a:solidFill>
                    <a:prstClr val="white"/>
                  </a:solidFill>
                  <a:latin typeface="Arial Narrow" pitchFamily="34" charset="0"/>
                </a:rPr>
                <a:t>≈ </a:t>
              </a:r>
              <a:r>
                <a:rPr lang="ru-RU" sz="1200" b="1" dirty="0" smtClean="0">
                  <a:solidFill>
                    <a:prstClr val="white"/>
                  </a:solidFill>
                  <a:latin typeface="Arial Narrow" pitchFamily="34" charset="0"/>
                </a:rPr>
                <a:t>15 </a:t>
              </a:r>
              <a:r>
                <a:rPr lang="ru-RU" sz="1200" b="1" dirty="0">
                  <a:solidFill>
                    <a:prstClr val="white"/>
                  </a:solidFill>
                  <a:latin typeface="Arial Narrow" pitchFamily="34" charset="0"/>
                </a:rPr>
                <a:t>чел.-дней</a:t>
              </a:r>
            </a:p>
          </p:txBody>
        </p:sp>
        <p:sp>
          <p:nvSpPr>
            <p:cNvPr id="42" name="Пятиугольник 41"/>
            <p:cNvSpPr/>
            <p:nvPr/>
          </p:nvSpPr>
          <p:spPr>
            <a:xfrm>
              <a:off x="4040029" y="1057752"/>
              <a:ext cx="3425969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144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Внести изменение в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100-ПП: </a:t>
              </a:r>
              <a:b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в течение которого арендатор обязан провести ремонт и оборудование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помещения,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устанавливается с момента регистрации договора </a:t>
              </a:r>
            </a:p>
          </p:txBody>
        </p:sp>
      </p:grpSp>
      <p:grpSp>
        <p:nvGrpSpPr>
          <p:cNvPr id="32" name="Группа 53"/>
          <p:cNvGrpSpPr/>
          <p:nvPr/>
        </p:nvGrpSpPr>
        <p:grpSpPr>
          <a:xfrm>
            <a:off x="5293811" y="1052743"/>
            <a:ext cx="3668404" cy="689302"/>
            <a:chOff x="432155" y="5693989"/>
            <a:chExt cx="4488730" cy="444949"/>
          </a:xfrm>
        </p:grpSpPr>
        <p:sp>
          <p:nvSpPr>
            <p:cNvPr id="33" name="Полилиния 32"/>
            <p:cNvSpPr/>
            <p:nvPr/>
          </p:nvSpPr>
          <p:spPr>
            <a:xfrm>
              <a:off x="432155" y="5693989"/>
              <a:ext cx="4488730" cy="444949"/>
            </a:xfrm>
            <a:custGeom>
              <a:avLst/>
              <a:gdLst>
                <a:gd name="connsiteX0" fmla="*/ 0 w 1128673"/>
                <a:gd name="connsiteY0" fmla="*/ 56434 h 564336"/>
                <a:gd name="connsiteX1" fmla="*/ 56434 w 1128673"/>
                <a:gd name="connsiteY1" fmla="*/ 0 h 564336"/>
                <a:gd name="connsiteX2" fmla="*/ 1072239 w 1128673"/>
                <a:gd name="connsiteY2" fmla="*/ 0 h 564336"/>
                <a:gd name="connsiteX3" fmla="*/ 1128673 w 1128673"/>
                <a:gd name="connsiteY3" fmla="*/ 56434 h 564336"/>
                <a:gd name="connsiteX4" fmla="*/ 1128673 w 1128673"/>
                <a:gd name="connsiteY4" fmla="*/ 507902 h 564336"/>
                <a:gd name="connsiteX5" fmla="*/ 1072239 w 1128673"/>
                <a:gd name="connsiteY5" fmla="*/ 564336 h 564336"/>
                <a:gd name="connsiteX6" fmla="*/ 56434 w 1128673"/>
                <a:gd name="connsiteY6" fmla="*/ 564336 h 564336"/>
                <a:gd name="connsiteX7" fmla="*/ 0 w 1128673"/>
                <a:gd name="connsiteY7" fmla="*/ 507902 h 564336"/>
                <a:gd name="connsiteX8" fmla="*/ 0 w 1128673"/>
                <a:gd name="connsiteY8" fmla="*/ 56434 h 56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73" h="564336">
                  <a:moveTo>
                    <a:pt x="0" y="56434"/>
                  </a:moveTo>
                  <a:cubicBezTo>
                    <a:pt x="0" y="25266"/>
                    <a:pt x="25266" y="0"/>
                    <a:pt x="56434" y="0"/>
                  </a:cubicBezTo>
                  <a:lnTo>
                    <a:pt x="1072239" y="0"/>
                  </a:lnTo>
                  <a:cubicBezTo>
                    <a:pt x="1103407" y="0"/>
                    <a:pt x="1128673" y="25266"/>
                    <a:pt x="1128673" y="56434"/>
                  </a:cubicBezTo>
                  <a:lnTo>
                    <a:pt x="1128673" y="507902"/>
                  </a:lnTo>
                  <a:cubicBezTo>
                    <a:pt x="1128673" y="539070"/>
                    <a:pt x="1103407" y="564336"/>
                    <a:pt x="1072239" y="564336"/>
                  </a:cubicBezTo>
                  <a:lnTo>
                    <a:pt x="56434" y="564336"/>
                  </a:lnTo>
                  <a:cubicBezTo>
                    <a:pt x="25266" y="564336"/>
                    <a:pt x="0" y="539070"/>
                    <a:pt x="0" y="507902"/>
                  </a:cubicBezTo>
                  <a:lnTo>
                    <a:pt x="0" y="5643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8000" tIns="24149" rIns="72000" bIns="24149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Задержки сроков регистрации</a:t>
              </a:r>
              <a:b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</a:b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договора аренды и начала ремонта </a:t>
              </a:r>
              <a:r>
                <a:rPr lang="ru-RU" sz="14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п</a:t>
              </a:r>
              <a:r>
                <a:rPr lang="ru-RU" sz="14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омещений</a:t>
              </a:r>
              <a:endPara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518147" y="5796273"/>
              <a:ext cx="440503" cy="232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</a:rPr>
                <a:t>2</a:t>
              </a:r>
              <a:endPara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288822" y="3140756"/>
            <a:ext cx="3670137" cy="3057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0" tIns="0" rIns="0" bIns="0" numCol="1" spcCol="1270" anchor="ctr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ВАРИАНТЫ РЕШЕНИЯ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1765" y="2516690"/>
            <a:ext cx="4867198" cy="3057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spcFirstLastPara="0" vert="horz" wrap="square" lIns="0" tIns="0" rIns="0" bIns="0" numCol="1" spcCol="1270" anchor="ctr" anchorCtr="0">
            <a:noAutofit/>
            <a:sp3d/>
          </a:bodyPr>
          <a:lstStyle>
            <a:defPPr>
              <a:defRPr lang="ru-RU"/>
            </a:defPPr>
            <a:lvl1pPr marR="0" lvl="0" indent="0" algn="ctr" defTabSz="66675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2pPr>
            <a:lvl3pPr marL="121917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3pPr>
            <a:lvl4pPr marL="1828754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4pPr>
            <a:lvl5pPr marL="2438339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5pPr>
            <a:lvl6pPr marL="3047924" defTabSz="1219170">
              <a:defRPr>
                <a:latin typeface="Arial" charset="0"/>
                <a:cs typeface="Arial" charset="0"/>
              </a:defRPr>
            </a:lvl6pPr>
            <a:lvl7pPr marL="3657509" defTabSz="1219170">
              <a:defRPr>
                <a:latin typeface="Arial" charset="0"/>
                <a:cs typeface="Arial" charset="0"/>
              </a:defRPr>
            </a:lvl7pPr>
            <a:lvl8pPr marL="4267093" defTabSz="1219170">
              <a:defRPr>
                <a:latin typeface="Arial" charset="0"/>
                <a:cs typeface="Arial" charset="0"/>
              </a:defRPr>
            </a:lvl8pPr>
            <a:lvl9pPr marL="4876678" defTabSz="1219170">
              <a:defRPr>
                <a:latin typeface="Arial" charset="0"/>
                <a:cs typeface="Arial" charset="0"/>
              </a:defRPr>
            </a:lvl9pPr>
          </a:lstStyle>
          <a:p>
            <a:r>
              <a:rPr lang="ru-RU" dirty="0">
                <a:solidFill>
                  <a:srgbClr val="4F81BD">
                    <a:lumMod val="50000"/>
                  </a:srgbClr>
                </a:solidFill>
              </a:rPr>
              <a:t>ВАРИАНТЫ РЕШЕНИЯ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79510" y="5337368"/>
            <a:ext cx="4895300" cy="1440000"/>
            <a:chOff x="3750872" y="1057752"/>
            <a:chExt cx="5842613" cy="1219899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939037" y="1057752"/>
              <a:ext cx="1654448" cy="121989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108000" tIns="36000" rIns="108000" bIns="36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100" dirty="0" smtClean="0">
                  <a:solidFill>
                    <a:prstClr val="white"/>
                  </a:solidFill>
                  <a:latin typeface="Arial Narrow" pitchFamily="34" charset="0"/>
                </a:rPr>
                <a:t>Трудозатраты</a:t>
              </a:r>
              <a:br>
                <a:rPr lang="ru-RU" sz="1100" dirty="0" smtClea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ru-RU" sz="1100" dirty="0" smtClean="0">
                  <a:solidFill>
                    <a:prstClr val="white"/>
                  </a:solidFill>
                  <a:latin typeface="Arial Narrow" pitchFamily="34" charset="0"/>
                </a:rPr>
                <a:t>≈ </a:t>
              </a:r>
              <a: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2 </a:t>
              </a:r>
              <a:r>
                <a:rPr lang="ru-RU" sz="1100" b="1" dirty="0">
                  <a:solidFill>
                    <a:prstClr val="white"/>
                  </a:solidFill>
                  <a:latin typeface="Arial Narrow" pitchFamily="34" charset="0"/>
                </a:rPr>
                <a:t>чел.-дней на 1 </a:t>
              </a:r>
              <a: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помещение</a:t>
              </a:r>
            </a:p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prstClr val="white"/>
                </a:buClr>
                <a:buSzPct val="70000"/>
              </a:pPr>
              <a:r>
                <a:rPr lang="ru-RU" sz="1100" dirty="0" smtClean="0">
                  <a:solidFill>
                    <a:prstClr val="white"/>
                  </a:solidFill>
                  <a:latin typeface="Arial Narrow" pitchFamily="34" charset="0"/>
                </a:rPr>
                <a:t>Опросник и программирование – </a:t>
              </a:r>
              <a:r>
                <a:rPr lang="ru-RU" sz="1100" b="1" dirty="0" smtClean="0">
                  <a:solidFill>
                    <a:prstClr val="white"/>
                  </a:solidFill>
                  <a:latin typeface="Arial Narrow" pitchFamily="34" charset="0"/>
                </a:rPr>
                <a:t>100-150 тыс. руб.</a:t>
              </a:r>
              <a:endParaRPr lang="ru-RU" sz="1100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49" name="Пятиугольник 48"/>
            <p:cNvSpPr/>
            <p:nvPr/>
          </p:nvSpPr>
          <p:spPr>
            <a:xfrm>
              <a:off x="3750872" y="1057752"/>
              <a:ext cx="4188165" cy="1219899"/>
            </a:xfrm>
            <a:prstGeom prst="homePlate">
              <a:avLst>
                <a:gd name="adj" fmla="val 0"/>
              </a:avLst>
            </a:prstGeom>
            <a:pattFill prst="ltUpDiag">
              <a:fgClr>
                <a:srgbClr val="C0D5EE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txBody>
            <a:bodyPr spcFirstLastPara="0" vert="horz" wrap="square" lIns="144000" tIns="72000" rIns="144000" bIns="72000" numCol="1" spcCol="1270" anchor="ctr" anchorCtr="0">
              <a:noAutofit/>
              <a:sp3d/>
            </a:bodyPr>
            <a:lstStyle/>
            <a:p>
              <a:pPr defTabSz="666750">
                <a:spcAft>
                  <a:spcPct val="35000"/>
                </a:spcAft>
                <a:defRPr/>
              </a:pPr>
              <a:r>
                <a:rPr lang="ru-RU" sz="1400" b="1" kern="0" dirty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</a:t>
              </a:r>
              <a:r>
                <a:rPr lang="ru-RU" sz="1400" b="1" kern="0" dirty="0" smtClean="0">
                  <a:solidFill>
                    <a:srgbClr val="F79646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r>
                <a:rPr lang="ru-RU" sz="1400" kern="0" dirty="0" smtClean="0">
                  <a:solidFill>
                    <a:srgbClr val="1F497D">
                      <a:lumMod val="50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онлайн-опроса для выявления спроса на помещения, его размещение на сайтах ДЭПиР, ДЗгМ, </a:t>
              </a:r>
              <a:r>
                <a:rPr lang="ru-RU" sz="11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Инвестпортале</a:t>
              </a:r>
              <a:r>
                <a:rPr lang="ru-RU" sz="11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последующей рассылкой потенциальной аудитории приглашений участвовать и результатов / Проработать использование проектов «Активный гражданин» и/или «Наш город» для опросов их аудиторий </a:t>
              </a:r>
              <a:endPara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288822" y="5301051"/>
            <a:ext cx="3797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prstClr val="white"/>
              </a:buClr>
              <a:buSzPct val="70000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* </a:t>
            </a: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здесь и далее:</a:t>
            </a:r>
          </a:p>
          <a:p>
            <a:pPr marL="171450" indent="-171450">
              <a:lnSpc>
                <a:spcPct val="90000"/>
              </a:lnSpc>
              <a:buClr>
                <a:srgbClr val="4F81BD">
                  <a:lumMod val="50000"/>
                </a:srgbClr>
              </a:buClr>
              <a:buSzPct val="70000"/>
              <a:buFont typeface="Arial Narrow" panose="020B0606020202030204" pitchFamily="34" charset="0"/>
              <a:buChar char="—"/>
            </a:pPr>
            <a:r>
              <a:rPr lang="ru-RU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при указании трудозатрат </a:t>
            </a: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имеются в виду дополнительные трудозатраты специалистов органов исполнительной власти и уполномоченных организаций города</a:t>
            </a:r>
          </a:p>
          <a:p>
            <a:pPr marL="171450" indent="-171450">
              <a:lnSpc>
                <a:spcPct val="90000"/>
              </a:lnSpc>
              <a:buClr>
                <a:srgbClr val="4F81BD">
                  <a:lumMod val="50000"/>
                </a:srgbClr>
              </a:buClr>
              <a:buSzPct val="70000"/>
              <a:buFont typeface="Arial Narrow" panose="020B0606020202030204" pitchFamily="34" charset="0"/>
              <a:buChar char="—"/>
            </a:pPr>
            <a:r>
              <a:rPr lang="ru-RU" sz="11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при указании денежных сумм затрат </a:t>
            </a:r>
            <a:r>
              <a:rPr lang="ru-RU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Narrow" pitchFamily="34" charset="0"/>
              </a:rPr>
              <a:t>имеется в виду привлечение сторонней организации в рамках размещения государственного заказа</a:t>
            </a:r>
            <a:endParaRPr lang="ru-RU" sz="1100" dirty="0">
              <a:solidFill>
                <a:prstClr val="black">
                  <a:lumMod val="75000"/>
                  <a:lumOff val="25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2384</Words>
  <Application>Microsoft Office PowerPoint</Application>
  <PresentationFormat>Экран (4:3)</PresentationFormat>
  <Paragraphs>361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Шестоперов</dc:creator>
  <cp:lastModifiedBy>Макарова Елена Дмитриевна</cp:lastModifiedBy>
  <cp:revision>473</cp:revision>
  <cp:lastPrinted>2014-03-12T11:57:07Z</cp:lastPrinted>
  <dcterms:created xsi:type="dcterms:W3CDTF">2013-12-20T07:12:42Z</dcterms:created>
  <dcterms:modified xsi:type="dcterms:W3CDTF">2015-05-25T11:50:11Z</dcterms:modified>
</cp:coreProperties>
</file>