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2"/>
  </p:notesMasterIdLst>
  <p:sldIdLst>
    <p:sldId id="256" r:id="rId2"/>
    <p:sldId id="282" r:id="rId3"/>
    <p:sldId id="284" r:id="rId4"/>
    <p:sldId id="286" r:id="rId5"/>
    <p:sldId id="287" r:id="rId6"/>
    <p:sldId id="274" r:id="rId7"/>
    <p:sldId id="279" r:id="rId8"/>
    <p:sldId id="285" r:id="rId9"/>
    <p:sldId id="288" r:id="rId10"/>
    <p:sldId id="268" r:id="rId11"/>
  </p:sldIdLst>
  <p:sldSz cx="12192000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F3D"/>
    <a:srgbClr val="791632"/>
    <a:srgbClr val="531D4E"/>
    <a:srgbClr val="F05536"/>
    <a:srgbClr val="FFFFFF"/>
    <a:srgbClr val="FF6600"/>
    <a:srgbClr val="CC3300"/>
    <a:srgbClr val="003871"/>
    <a:srgbClr val="FE6A66"/>
    <a:srgbClr val="DD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400" autoAdjust="0"/>
  </p:normalViewPr>
  <p:slideViewPr>
    <p:cSldViewPr>
      <p:cViewPr>
        <p:scale>
          <a:sx n="80" d="100"/>
          <a:sy n="80" d="100"/>
        </p:scale>
        <p:origin x="-96" y="-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latin typeface="Century Gothic" panose="020B0502020202020204" pitchFamily="34" charset="0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ОРВ в Подмосковье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7427318481368032"/>
          <c:y val="5.216063092184879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31642339563682"/>
          <c:y val="8.9142518245439589E-2"/>
          <c:w val="0.44547376129283695"/>
          <c:h val="0.83000850382569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A6-4504-A96C-E7621909D835}"/>
              </c:ext>
            </c:extLst>
          </c:dPt>
          <c:dPt>
            <c:idx val="1"/>
            <c:bubble3D val="0"/>
            <c:explosion val="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A6-4504-A96C-E7621909D835}"/>
              </c:ext>
            </c:extLst>
          </c:dPt>
          <c:cat>
            <c:strRef>
              <c:f>Лист1!$A$2:$A$3</c:f>
              <c:strCache>
                <c:ptCount val="2"/>
                <c:pt idx="0">
                  <c:v>свыше 130 проанализировано</c:v>
                </c:pt>
                <c:pt idx="1">
                  <c:v>20% отрицательных заключений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A6-4504-A96C-E7621909D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0.63492</cdr:x>
      <cdr:y>0.26617</cdr:y>
    </cdr:from>
    <cdr:to>
      <cdr:x>0.94696</cdr:x>
      <cdr:y>0.48738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60593" y="1296134"/>
          <a:ext cx="2831224" cy="1077218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rgbClr val="FF0000"/>
          </a:solidFill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200" b="1" dirty="0" smtClean="0">
              <a:solidFill>
                <a:schemeClr val="accent1">
                  <a:lumMod val="50000"/>
                </a:schemeClr>
              </a:solidFill>
            </a:rPr>
            <a:t>24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3200" b="1" dirty="0" smtClean="0">
              <a:solidFill>
                <a:schemeClr val="accent1">
                  <a:lumMod val="50000"/>
                </a:schemeClr>
              </a:solidFill>
            </a:rPr>
            <a:t>заключения</a:t>
          </a:r>
          <a:br>
            <a:rPr lang="ru-RU" sz="32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3200" b="1" dirty="0" smtClean="0">
              <a:solidFill>
                <a:schemeClr val="accent1">
                  <a:lumMod val="50000"/>
                </a:schemeClr>
              </a:solidFill>
            </a:rPr>
            <a:t>ОРВ</a:t>
          </a:r>
          <a:endParaRPr lang="ru-RU" sz="32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0.01587</cdr:x>
      <cdr:y>0.74718</cdr:y>
    </cdr:from>
    <cdr:to>
      <cdr:x>0.25433</cdr:x>
      <cdr:y>1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144016" y="3669244"/>
          <a:ext cx="2163549" cy="1231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6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140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проектов НПА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4EE9E-A433-46E1-A0F1-24EE984A4905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7C222-2B30-45BD-9598-E93D2348B6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4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C222-2B30-45BD-9598-E93D2348B60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C222-2B30-45BD-9598-E93D2348B6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8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C222-2B30-45BD-9598-E93D2348B6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8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C222-2B30-45BD-9598-E93D2348B6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6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7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5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5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2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7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2116" y="5805264"/>
            <a:ext cx="7228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Вадим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Валерианович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Хромов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Заместитель Председателя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Правительства Московской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1424" y="4146620"/>
            <a:ext cx="108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Инновационные механизмы ОРВ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Подмосковье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307468"/>
            <a:ext cx="2173228" cy="381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6545" y="337469"/>
            <a:ext cx="721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МИНИСТЕРСТВО</a:t>
            </a:r>
          </a:p>
          <a:p>
            <a:r>
              <a:rPr lang="ru-RU" sz="500" dirty="0" smtClean="0"/>
              <a:t>ЭКОНОМИЧЕСКОГО</a:t>
            </a:r>
          </a:p>
          <a:p>
            <a:r>
              <a:rPr lang="ru-RU" sz="500" dirty="0" smtClean="0"/>
              <a:t>РАЗВИТИЯ</a:t>
            </a:r>
            <a:endParaRPr lang="ru-RU" sz="500" dirty="0"/>
          </a:p>
        </p:txBody>
      </p:sp>
      <p:sp>
        <p:nvSpPr>
          <p:cNvPr id="10" name="TextBox 9"/>
          <p:cNvSpPr txBox="1"/>
          <p:nvPr/>
        </p:nvSpPr>
        <p:spPr>
          <a:xfrm>
            <a:off x="5748486" y="348095"/>
            <a:ext cx="647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ПРАВИТЕЛЬСТВО</a:t>
            </a:r>
          </a:p>
          <a:p>
            <a:r>
              <a:rPr lang="ru-RU" sz="500" dirty="0" smtClean="0"/>
              <a:t>МОСКОВСКОЙ</a:t>
            </a:r>
          </a:p>
          <a:p>
            <a:r>
              <a:rPr lang="ru-RU" sz="500" dirty="0" smtClean="0"/>
              <a:t>ОБЛАСТИ</a:t>
            </a:r>
            <a:endParaRPr lang="ru-RU" sz="500" dirty="0"/>
          </a:p>
        </p:txBody>
      </p:sp>
      <p:sp>
        <p:nvSpPr>
          <p:cNvPr id="11" name="TextBox 10"/>
          <p:cNvSpPr txBox="1"/>
          <p:nvPr/>
        </p:nvSpPr>
        <p:spPr>
          <a:xfrm>
            <a:off x="6598198" y="348092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ГОРОДСКОЙ</a:t>
            </a:r>
          </a:p>
          <a:p>
            <a:r>
              <a:rPr lang="ru-RU" sz="500" dirty="0" smtClean="0"/>
              <a:t>ОКРУГ</a:t>
            </a:r>
          </a:p>
          <a:p>
            <a:r>
              <a:rPr lang="ru-RU" sz="500" dirty="0" smtClean="0"/>
              <a:t>СОЛНЕЧНОГОРСК</a:t>
            </a:r>
            <a:endParaRPr lang="ru-RU" sz="5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454639"/>
              </p:ext>
            </p:extLst>
          </p:nvPr>
        </p:nvGraphicFramePr>
        <p:xfrm>
          <a:off x="523837" y="5643578"/>
          <a:ext cx="11001452" cy="7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5" imgW="6936120" imgH="34560" progId="">
                  <p:embed/>
                </p:oleObj>
              </mc:Choice>
              <mc:Fallback>
                <p:oleObj name="CorelDRAW" r:id="rId5" imgW="6936120" imgH="34560" progId="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37" y="5643578"/>
                        <a:ext cx="11001452" cy="7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98" y="995937"/>
            <a:ext cx="6408712" cy="30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7451" y="1844824"/>
            <a:ext cx="6517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50" y="3092789"/>
            <a:ext cx="5057839" cy="24153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5520" y="6040343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СОЛНЕЧНОГРСК</a:t>
            </a:r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декабря 2019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4027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511327"/>
            <a:ext cx="11633574" cy="2744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336" y="32336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Показатели за 2019 год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72307012"/>
              </p:ext>
            </p:extLst>
          </p:nvPr>
        </p:nvGraphicFramePr>
        <p:xfrm>
          <a:off x="2063552" y="1268760"/>
          <a:ext cx="9073008" cy="486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6176" y="1420706"/>
            <a:ext cx="2473241" cy="95410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млрд рублей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издержек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511327"/>
            <a:ext cx="11633574" cy="274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336" y="323364"/>
            <a:ext cx="98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Инновационные механизмы ОРВ в Подмосковье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7568" y="959869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Проведение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мероприятий по контролю и мониторингу </a:t>
            </a:r>
            <a:r>
              <a:rPr lang="ru-RU" b="1" dirty="0" smtClean="0">
                <a:solidFill>
                  <a:srgbClr val="002060"/>
                </a:solidFill>
              </a:rPr>
              <a:t>за </a:t>
            </a:r>
            <a:r>
              <a:rPr lang="ru-RU" b="1" dirty="0">
                <a:solidFill>
                  <a:srgbClr val="002060"/>
                </a:solidFill>
              </a:rPr>
              <a:t>соблюдением разработчиками и ОМСУ процедур ОРВ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Механизм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взаимодействия </a:t>
            </a:r>
            <a:r>
              <a:rPr lang="ru-RU" b="1" dirty="0">
                <a:solidFill>
                  <a:srgbClr val="002060"/>
                </a:solidFill>
              </a:rPr>
              <a:t>ЦИОГВ МО при обсуждении проектов, затрагивающих вопросы социально-экономического развития </a:t>
            </a:r>
            <a:r>
              <a:rPr lang="ru-RU" b="1" dirty="0" smtClean="0">
                <a:solidFill>
                  <a:srgbClr val="002060"/>
                </a:solidFill>
              </a:rPr>
              <a:t>регионов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Обучение</a:t>
            </a:r>
            <a:r>
              <a:rPr lang="ru-RU" b="1" dirty="0">
                <a:solidFill>
                  <a:srgbClr val="002060"/>
                </a:solidFill>
              </a:rPr>
              <a:t> представителей ОМСУ МО </a:t>
            </a: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Центре компетенций по ОРВ на базе Московского областного учебного </a:t>
            </a:r>
            <a:r>
              <a:rPr lang="ru-RU" b="1" dirty="0" smtClean="0">
                <a:solidFill>
                  <a:srgbClr val="002060"/>
                </a:solidFill>
              </a:rPr>
              <a:t>центра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Образование Совета по регуляторной политике </a:t>
            </a:r>
            <a:r>
              <a:rPr lang="ru-RU" b="1" dirty="0" smtClean="0">
                <a:solidFill>
                  <a:srgbClr val="002060"/>
                </a:solidFill>
              </a:rPr>
              <a:t>Московской области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Взаимодействие и контроль </a:t>
            </a:r>
            <a:r>
              <a:rPr lang="ru-RU" sz="2000" b="1" dirty="0" smtClean="0">
                <a:solidFill>
                  <a:srgbClr val="002060"/>
                </a:solidFill>
              </a:rPr>
              <a:t>в рамках проекта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Гражданская трибуна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» </a:t>
            </a:r>
            <a:endParaRPr lang="ru-RU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446537" y="1921129"/>
            <a:ext cx="668742" cy="6935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410910" y="2942442"/>
            <a:ext cx="668742" cy="6935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420462" y="3891257"/>
            <a:ext cx="668742" cy="6935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422785" y="4832326"/>
            <a:ext cx="668742" cy="693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34" y="1988840"/>
            <a:ext cx="452718" cy="3608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09" y="3016285"/>
            <a:ext cx="452718" cy="3608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23" y="3933056"/>
            <a:ext cx="452718" cy="3608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68" y="4941168"/>
            <a:ext cx="452718" cy="3608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486740" y="1054030"/>
            <a:ext cx="668742" cy="6935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44" y="1124744"/>
            <a:ext cx="452718" cy="3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511327"/>
            <a:ext cx="11633574" cy="2744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336" y="260648"/>
            <a:ext cx="98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Меры по контролю и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мониторингу за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соблюдением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положений Порядка ОРВ 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4511824" y="705113"/>
            <a:ext cx="2908919" cy="3016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847528" y="3429000"/>
            <a:ext cx="2908919" cy="3016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7312461" y="3284875"/>
            <a:ext cx="2908919" cy="3016657"/>
          </a:xfrm>
          <a:prstGeom prst="rect">
            <a:avLst/>
          </a:prstGeom>
        </p:spPr>
      </p:pic>
      <p:pic>
        <p:nvPicPr>
          <p:cNvPr id="8" name="Рисунок 7" descr="red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81495">
            <a:off x="5232972" y="4928297"/>
            <a:ext cx="1432503" cy="1261025"/>
          </a:xfrm>
          <a:prstGeom prst="rect">
            <a:avLst/>
          </a:prstGeom>
        </p:spPr>
      </p:pic>
      <p:pic>
        <p:nvPicPr>
          <p:cNvPr id="9" name="Рисунок 8" descr="red-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971446" y="1462186"/>
            <a:ext cx="1409921" cy="1241146"/>
          </a:xfrm>
          <a:prstGeom prst="rect">
            <a:avLst/>
          </a:prstGeom>
        </p:spPr>
      </p:pic>
      <p:pic>
        <p:nvPicPr>
          <p:cNvPr id="10" name="Рисунок 9" descr="red-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198717">
            <a:off x="2625582" y="1775700"/>
            <a:ext cx="1409921" cy="12411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85" y="4208581"/>
            <a:ext cx="974859" cy="13086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59" y="4166221"/>
            <a:ext cx="1564025" cy="12790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45" y="1647902"/>
            <a:ext cx="1131487" cy="12050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17131" y="3411801"/>
            <a:ext cx="2967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Прокуратура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Московской области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9992" y="6140408"/>
            <a:ext cx="425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Уполномоченный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орган по ОРВ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86166" y="6146383"/>
            <a:ext cx="5307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Муниципалитеты Московской области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 descr="red-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826412">
            <a:off x="5468550" y="4242333"/>
            <a:ext cx="1409921" cy="1241146"/>
          </a:xfrm>
          <a:prstGeom prst="rect">
            <a:avLst/>
          </a:prstGeom>
        </p:spPr>
      </p:pic>
      <p:pic>
        <p:nvPicPr>
          <p:cNvPr id="19" name="Рисунок 18" descr="red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71533">
            <a:off x="7567304" y="2072819"/>
            <a:ext cx="1432503" cy="1261025"/>
          </a:xfrm>
          <a:prstGeom prst="rect">
            <a:avLst/>
          </a:prstGeom>
        </p:spPr>
      </p:pic>
      <p:pic>
        <p:nvPicPr>
          <p:cNvPr id="20" name="Рисунок 19" descr="red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200093">
            <a:off x="3059947" y="2268226"/>
            <a:ext cx="1432503" cy="12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511327"/>
            <a:ext cx="11633574" cy="2744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336" y="260648"/>
            <a:ext cx="98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Механизмы взаимодействия в рамках обсуждения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проектов федеральных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НПА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4511824" y="705113"/>
            <a:ext cx="2908919" cy="3016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847528" y="3429000"/>
            <a:ext cx="2908919" cy="3016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7312461" y="3284875"/>
            <a:ext cx="2908919" cy="30166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151409" y="3429000"/>
            <a:ext cx="3889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Минэкономразвития России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9992" y="6293539"/>
            <a:ext cx="425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Уполномоченный орган по ОРВ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12631" y="6288022"/>
            <a:ext cx="3890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ЦИОГВ Московской области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9" y="1618791"/>
            <a:ext cx="1084121" cy="11871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85" y="4208581"/>
            <a:ext cx="974859" cy="13086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90" y="4132123"/>
            <a:ext cx="974859" cy="1308651"/>
          </a:xfrm>
          <a:prstGeom prst="rect">
            <a:avLst/>
          </a:prstGeom>
        </p:spPr>
      </p:pic>
      <p:pic>
        <p:nvPicPr>
          <p:cNvPr id="20" name="Рисунок 19" descr="red-arr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81495">
            <a:off x="5232972" y="4928297"/>
            <a:ext cx="1432503" cy="1261025"/>
          </a:xfrm>
          <a:prstGeom prst="rect">
            <a:avLst/>
          </a:prstGeom>
        </p:spPr>
      </p:pic>
      <p:pic>
        <p:nvPicPr>
          <p:cNvPr id="21" name="Рисунок 20" descr="red-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198717">
            <a:off x="2625582" y="1775700"/>
            <a:ext cx="1409921" cy="1241146"/>
          </a:xfrm>
          <a:prstGeom prst="rect">
            <a:avLst/>
          </a:prstGeom>
        </p:spPr>
      </p:pic>
      <p:pic>
        <p:nvPicPr>
          <p:cNvPr id="22" name="Рисунок 21" descr="red-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826412">
            <a:off x="5468550" y="4242333"/>
            <a:ext cx="1409921" cy="1241146"/>
          </a:xfrm>
          <a:prstGeom prst="rect">
            <a:avLst/>
          </a:prstGeom>
        </p:spPr>
      </p:pic>
      <p:pic>
        <p:nvPicPr>
          <p:cNvPr id="23" name="Рисунок 22" descr="red-arr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7200093">
            <a:off x="3059947" y="2268226"/>
            <a:ext cx="1432503" cy="12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511327"/>
            <a:ext cx="11633574" cy="274467"/>
          </a:xfrm>
          <a:prstGeom prst="rect">
            <a:avLst/>
          </a:prstGeom>
        </p:spPr>
      </p:pic>
      <p:sp>
        <p:nvSpPr>
          <p:cNvPr id="7" name="TextBox 58"/>
          <p:cNvSpPr txBox="1"/>
          <p:nvPr/>
        </p:nvSpPr>
        <p:spPr>
          <a:xfrm>
            <a:off x="551662" y="758886"/>
            <a:ext cx="10849205" cy="8309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ЦЕНТР КОМЕТЕНЦИИ ПО ОЦЕНКЕ РЕГУЛИРУЮЩЕГО ВОЗДЕЙСТВИЯ</a:t>
            </a:r>
          </a:p>
          <a:p>
            <a:pPr algn="ctr"/>
            <a:r>
              <a:rPr lang="ru-RU" sz="23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БАЗЕ МОСКОВСКОГО ОБЛАСТНОГО УЧЕБНОГО ЦЕНТРА</a:t>
            </a:r>
          </a:p>
        </p:txBody>
      </p:sp>
      <p:sp>
        <p:nvSpPr>
          <p:cNvPr id="8" name="Прямоугольник 6"/>
          <p:cNvSpPr/>
          <p:nvPr/>
        </p:nvSpPr>
        <p:spPr>
          <a:xfrm>
            <a:off x="5965728" y="1630153"/>
            <a:ext cx="5952661" cy="572464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altLang="ko-KR" sz="20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Разработка программ дополнительного профессионального обучения по ОРВ</a:t>
            </a:r>
          </a:p>
          <a:p>
            <a:pPr lvl="0"/>
            <a:endParaRPr lang="ru-RU" altLang="ko-KR" sz="2000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20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Формирование групп из числа представителей ОМСУ МО и ЦИОГВ МО</a:t>
            </a:r>
            <a:endParaRPr lang="en-US" altLang="ko-KR" sz="2000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ru-RU" altLang="ko-KR" sz="2000" b="1" dirty="0" smtClean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ru-RU" altLang="ko-KR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20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Привлечение к обучению представителей Минэкономразвития России и ВШЭ</a:t>
            </a:r>
          </a:p>
          <a:p>
            <a:endParaRPr lang="en-US" altLang="ko-KR" sz="2000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20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Проведение обучающих семинаров и программ ДПО для представителей ОМСУ МО</a:t>
            </a:r>
            <a:endParaRPr lang="en-US" altLang="ko-KR" sz="2000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ru-RU" altLang="ko-KR" sz="1000" b="1" dirty="0" smtClean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Проведение </a:t>
            </a:r>
            <a:r>
              <a:rPr lang="ru-RU" altLang="ko-KR" sz="20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семинаров с представителями бизнеса на базе Гражданской трибуны</a:t>
            </a:r>
          </a:p>
          <a:p>
            <a:pPr lvl="0"/>
            <a:endParaRPr lang="ru-RU" altLang="ko-KR" sz="1700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/>
            <a:endParaRPr lang="ru-RU" altLang="ko-KR" sz="700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193726" y="1636094"/>
            <a:ext cx="668742" cy="6935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51" y="1708102"/>
            <a:ext cx="452718" cy="360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193726" y="2689355"/>
            <a:ext cx="668742" cy="6935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51" y="2761363"/>
            <a:ext cx="452718" cy="3608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193726" y="3720763"/>
            <a:ext cx="668742" cy="6935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51" y="3792771"/>
            <a:ext cx="452718" cy="3608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212434" y="4752171"/>
            <a:ext cx="668742" cy="6935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59" y="4824179"/>
            <a:ext cx="452718" cy="3608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215656" y="5875992"/>
            <a:ext cx="668742" cy="6935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52" y="5965735"/>
            <a:ext cx="452718" cy="3608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5" y="2282618"/>
            <a:ext cx="4540772" cy="369168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10303" y="2707438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27 представителей </a:t>
            </a:r>
            <a:b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ОМСУ МО прошли обучение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424362"/>
            <a:ext cx="2814269" cy="8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8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336" y="35332"/>
            <a:ext cx="98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Совет по регуляторной гильотине в Московской области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1624" y="1133630"/>
            <a:ext cx="7512496" cy="545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Выявление </a:t>
            </a:r>
            <a:r>
              <a:rPr lang="ru-RU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избыточного и неэффективного </a:t>
            </a:r>
            <a:r>
              <a:rPr lang="ru-RU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нормативного правового регулирования и определение специального механизма его устранения</a:t>
            </a:r>
            <a:r>
              <a:rPr lang="ru-RU" sz="2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endParaRPr lang="ru-RU" sz="2200" dirty="0">
              <a:latin typeface="Century Gothic" panose="020B0502020202020204" pitchFamily="34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Обеспечение </a:t>
            </a:r>
            <a:r>
              <a:rPr lang="ru-RU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систематизации НПА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Московской области, существующих инструментов регуляторной политики, а также участие во внедрении передовых инструментов регуляторной политики</a:t>
            </a:r>
            <a:r>
              <a:rPr lang="ru-RU" sz="2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2200" b="1" dirty="0" smtClean="0">
              <a:latin typeface="Century Gothic" panose="020B0502020202020204" pitchFamily="34" charset="0"/>
            </a:endParaRPr>
          </a:p>
          <a:p>
            <a:endParaRPr lang="ru-RU" sz="2200" b="1" dirty="0">
              <a:latin typeface="Century Gothic" panose="020B0502020202020204" pitchFamily="34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Подготовка </a:t>
            </a:r>
            <a:r>
              <a:rPr lang="ru-RU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предложений</a:t>
            </a:r>
            <a:r>
              <a:rPr lang="ru-RU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связанных с повышением эффективности государственного контроля (надзора) в Московской </a:t>
            </a:r>
            <a:r>
              <a:rPr lang="ru-RU" sz="2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области.</a:t>
            </a:r>
            <a:endParaRPr lang="ru-RU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742533" y="1231234"/>
            <a:ext cx="668742" cy="693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64" y="1268760"/>
            <a:ext cx="452718" cy="3608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722844" y="2871628"/>
            <a:ext cx="668742" cy="6935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5" y="2898347"/>
            <a:ext cx="452718" cy="3608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788640" y="5151673"/>
            <a:ext cx="668742" cy="693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64" y="5239520"/>
            <a:ext cx="452718" cy="3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" descr="D:\Users\наташа\Downloads\2093771-01.png"/>
          <p:cNvPicPr>
            <a:picLocks noChangeAspect="1" noChangeArrowheads="1"/>
          </p:cNvPicPr>
          <p:nvPr/>
        </p:nvPicPr>
        <p:blipFill>
          <a:blip r:embed="rId4"/>
          <a:srcRect t="21588" b="25111"/>
          <a:stretch>
            <a:fillRect/>
          </a:stretch>
        </p:blipFill>
        <p:spPr bwMode="auto">
          <a:xfrm>
            <a:off x="521569" y="703877"/>
            <a:ext cx="10516546" cy="560544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511327"/>
            <a:ext cx="11633574" cy="27446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9336" y="260648"/>
            <a:ext cx="9865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Взаимодействие и контроль в рамках проекта «Гражданская трибуна»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r="63306" b="14901"/>
          <a:stretch>
            <a:fillRect/>
          </a:stretch>
        </p:blipFill>
        <p:spPr>
          <a:xfrm>
            <a:off x="809896" y="1162554"/>
            <a:ext cx="4666868" cy="5081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22420" y="134076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Обеспечение общественного мониторинга 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доступности  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процедур ОРВ в ОМСУ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43209" y="3136612"/>
            <a:ext cx="2558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Взаимодействие по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вовлечению  представителей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изнеса в ОРВ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51014" y="4935929"/>
            <a:ext cx="2712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Формирование общественного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ейтинга качества ОРВ  в ОМСУ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Гражданская трибуна_лого.jpeg" descr="Гражданская трибуна_лого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29962" y="2061450"/>
            <a:ext cx="2865838" cy="28799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77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511327"/>
            <a:ext cx="11633574" cy="27446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9336" y="260648"/>
            <a:ext cx="9865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Взаимодействие с Подмосковными центрами «Мой бизнес»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2420" y="134076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Обеспечение общественного мониторинга 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доступности  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процедур ОРВ в ОМСУ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43209" y="3136612"/>
            <a:ext cx="2558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Взаимодействие по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вовлечению  представителей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изнеса в ОРВ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51014" y="4935929"/>
            <a:ext cx="2712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Формирование общественного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ейтинга качества ОРВ  в ОМСУ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www.vesti14.ru/wp-content/uploads/2019/05/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565039"/>
            <a:ext cx="5789476" cy="57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5999" y="1987099"/>
            <a:ext cx="5820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Информирование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представителей бизнеса о процедуре ОРВ во время посещения центров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«Мой бизнес»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Московской области</a:t>
            </a:r>
          </a:p>
          <a:p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Доступ к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реестру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издержек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центрах</a:t>
            </a:r>
            <a:r>
              <a:rPr lang="ru-RU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«Мой бизнес» </a:t>
            </a:r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2" y="2589442"/>
            <a:ext cx="452718" cy="360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12" y="4755501"/>
            <a:ext cx="452718" cy="3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342</Words>
  <Application>Microsoft Office PowerPoint</Application>
  <PresentationFormat>Произвольный</PresentationFormat>
  <Paragraphs>85</Paragraphs>
  <Slides>10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Кордье Тимур Сергеевич</dc:creator>
  <cp:lastModifiedBy>Кашежев Инал Абубекирович</cp:lastModifiedBy>
  <cp:revision>215</cp:revision>
  <cp:lastPrinted>2016-12-09T05:52:59Z</cp:lastPrinted>
  <dcterms:created xsi:type="dcterms:W3CDTF">2016-12-08T08:28:48Z</dcterms:created>
  <dcterms:modified xsi:type="dcterms:W3CDTF">2019-12-05T20:16:50Z</dcterms:modified>
</cp:coreProperties>
</file>