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314" r:id="rId3"/>
    <p:sldId id="302" r:id="rId4"/>
    <p:sldId id="262" r:id="rId5"/>
    <p:sldId id="313" r:id="rId6"/>
    <p:sldId id="295" r:id="rId7"/>
    <p:sldId id="309" r:id="rId8"/>
    <p:sldId id="310" r:id="rId9"/>
    <p:sldId id="27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16F6"/>
    <a:srgbClr val="CF0707"/>
    <a:srgbClr val="B30101"/>
    <a:srgbClr val="C55A11"/>
    <a:srgbClr val="DF6613"/>
    <a:srgbClr val="000000"/>
    <a:srgbClr val="FFFFFF"/>
    <a:srgbClr val="DE0000"/>
    <a:srgbClr val="F6F9FC"/>
    <a:srgbClr val="DDE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92" autoAdjust="0"/>
  </p:normalViewPr>
  <p:slideViewPr>
    <p:cSldViewPr>
      <p:cViewPr varScale="1">
        <p:scale>
          <a:sx n="87" d="100"/>
          <a:sy n="87" d="100"/>
        </p:scale>
        <p:origin x="-5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Учтено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4.7667376297528534E-2"/>
                  <c:y val="-7.75600938049647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B95-43B1-B634-7C3C55E20617}"/>
                </c:ext>
              </c:extLst>
            </c:dLbl>
            <c:dLbl>
              <c:idx val="1"/>
              <c:layout>
                <c:manualLayout>
                  <c:x val="-1.9543661815353851E-2"/>
                  <c:y val="3.25450828951494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B95-43B1-B634-7C3C55E20617}"/>
                </c:ext>
              </c:extLst>
            </c:dLbl>
            <c:dLbl>
              <c:idx val="2"/>
              <c:layout>
                <c:manualLayout>
                  <c:x val="-1.9066978669036772E-2"/>
                  <c:y val="-8.34594327775121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B95-43B1-B634-7C3C55E206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0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34</c:v>
                </c:pt>
                <c:pt idx="1">
                  <c:v>68</c:v>
                </c:pt>
                <c:pt idx="2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0D-474A-BA10-D9D58D52C92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учтено</c:v>
                </c:pt>
              </c:strCache>
            </c:strRef>
          </c:tx>
          <c:spPr>
            <a:solidFill>
              <a:srgbClr val="CF0707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0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29</c:v>
                </c:pt>
                <c:pt idx="1">
                  <c:v>87</c:v>
                </c:pt>
                <c:pt idx="2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0D-474A-BA10-D9D58D52C92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Всего отзывов</c:v>
                </c:pt>
              </c:strCache>
            </c:strRef>
          </c:tx>
          <c:spPr>
            <a:solidFill>
              <a:srgbClr val="2116F6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layout>
                <c:manualLayout>
                  <c:x val="-2.498564974262124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915-4A5A-812D-EF3BC86F1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182</c:v>
                </c:pt>
                <c:pt idx="1">
                  <c:v>228</c:v>
                </c:pt>
                <c:pt idx="2">
                  <c:v>220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0D-474A-BA10-D9D58D52C9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7241088"/>
        <c:axId val="67242624"/>
        <c:axId val="65900032"/>
      </c:bar3DChart>
      <c:catAx>
        <c:axId val="67241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67242624"/>
        <c:crosses val="autoZero"/>
        <c:auto val="1"/>
        <c:lblAlgn val="ctr"/>
        <c:lblOffset val="100"/>
        <c:noMultiLvlLbl val="0"/>
      </c:catAx>
      <c:valAx>
        <c:axId val="6724262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241088"/>
        <c:crosses val="autoZero"/>
        <c:crossBetween val="between"/>
      </c:valAx>
      <c:serAx>
        <c:axId val="65900032"/>
        <c:scaling>
          <c:orientation val="minMax"/>
        </c:scaling>
        <c:delete val="1"/>
        <c:axPos val="b"/>
        <c:majorTickMark val="none"/>
        <c:minorTickMark val="none"/>
        <c:tickLblPos val="nextTo"/>
        <c:crossAx val="67242624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3E0DA-D76A-4E61-A631-F5A3C943AD2B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E8462-DFD7-4927-BB09-80F887CF2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310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215682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84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015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452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452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830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023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108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658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133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254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439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524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22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18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423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894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13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6842576" y="260648"/>
            <a:ext cx="2005801" cy="679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5536" y="2204864"/>
            <a:ext cx="8640960" cy="295232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entury Gothic" panose="020B0502020202020204" pitchFamily="34" charset="0"/>
              </a:rPr>
              <a:t>Об итогах взаимодействия в рамках проведения процедуры оценки регулирующего воздействия с организациями, представляющими интересы предпринимательского сообщества в Республике Коми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47971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C:\Users\tda001\Desktop\Coat_of_Arms_of_the_Komi_Republic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76" y="188640"/>
            <a:ext cx="9330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16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4" y="2009839"/>
            <a:ext cx="8968702" cy="47315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0" y="55077"/>
            <a:ext cx="9143999" cy="1077218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ru-RU" altLang="ru-RU" sz="32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Интернет портал для общественного обсуждения</a:t>
            </a:r>
            <a:endParaRPr lang="ru-RU" altLang="ru-RU" sz="3200" dirty="0"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124744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Century Gothic" panose="020B0502020202020204" pitchFamily="34" charset="0"/>
              </a:rPr>
              <a:t>С </a:t>
            </a:r>
            <a:r>
              <a:rPr lang="ru-RU" sz="4400" b="1" dirty="0">
                <a:latin typeface="Century Gothic" panose="020B0502020202020204" pitchFamily="34" charset="0"/>
              </a:rPr>
              <a:t>1 </a:t>
            </a:r>
            <a:r>
              <a:rPr lang="ru-RU" sz="4400" b="1" dirty="0" smtClean="0">
                <a:latin typeface="Century Gothic" panose="020B0502020202020204" pitchFamily="34" charset="0"/>
              </a:rPr>
              <a:t>января </a:t>
            </a:r>
            <a:r>
              <a:rPr lang="ru-RU" sz="4400" b="1" dirty="0">
                <a:latin typeface="Century Gothic" panose="020B0502020202020204" pitchFamily="34" charset="0"/>
              </a:rPr>
              <a:t>2018 </a:t>
            </a:r>
            <a:r>
              <a:rPr lang="ru-RU" sz="4400" b="1" dirty="0" smtClean="0">
                <a:latin typeface="Century Gothic" panose="020B0502020202020204" pitchFamily="34" charset="0"/>
              </a:rPr>
              <a:t>года</a:t>
            </a:r>
            <a:endParaRPr lang="ru-RU" sz="4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44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1298"/>
            <a:ext cx="9143999" cy="584775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ru-RU" altLang="ru-RU" sz="32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Общественные организации</a:t>
            </a:r>
            <a:endParaRPr lang="ru-RU" altLang="ru-RU" sz="3200" dirty="0"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124744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Century Gothic" panose="020B0502020202020204" pitchFamily="34" charset="0"/>
              </a:rPr>
              <a:t>Уполномоченный по правам </a:t>
            </a:r>
            <a:r>
              <a:rPr lang="ru-RU" sz="2400" dirty="0" smtClean="0">
                <a:latin typeface="Century Gothic" panose="020B0502020202020204" pitchFamily="34" charset="0"/>
              </a:rPr>
              <a:t>предпринимателей в Республике </a:t>
            </a:r>
            <a:r>
              <a:rPr lang="ru-RU" sz="2400" dirty="0">
                <a:latin typeface="Century Gothic" panose="020B0502020202020204" pitchFamily="34" charset="0"/>
              </a:rPr>
              <a:t>Коми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554432" cy="5760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8840"/>
            <a:ext cx="554432" cy="5760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1988840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Century Gothic" panose="020B0502020202020204" pitchFamily="34" charset="0"/>
              </a:rPr>
              <a:t>Региональное объединение работодателей Союз промышленников и предпринимателей Республики Коми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12976"/>
            <a:ext cx="554432" cy="5760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3212976"/>
            <a:ext cx="8136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Century Gothic" panose="020B0502020202020204" pitchFamily="34" charset="0"/>
              </a:rPr>
              <a:t>Коми республиканское отделение Общероссийской общественной организации малого и среднего предпринимательства </a:t>
            </a:r>
            <a:r>
              <a:rPr lang="ru-RU" sz="2400" dirty="0" smtClean="0">
                <a:latin typeface="Century Gothic" panose="020B0502020202020204" pitchFamily="34" charset="0"/>
              </a:rPr>
              <a:t>«Опора России»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97152"/>
            <a:ext cx="554432" cy="57606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99592" y="4797152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Century Gothic" panose="020B0502020202020204" pitchFamily="34" charset="0"/>
              </a:rPr>
              <a:t>Торгово-промышленная палата Республики Коми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17232"/>
            <a:ext cx="554432" cy="57606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99592" y="5517232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Century Gothic" panose="020B0502020202020204" pitchFamily="34" charset="0"/>
              </a:rPr>
              <a:t>Коми Республиканское региональное отделение Общероссийской общественной организации </a:t>
            </a:r>
            <a:r>
              <a:rPr lang="ru-RU" sz="2400" dirty="0" smtClean="0">
                <a:latin typeface="Century Gothic" panose="020B0502020202020204" pitchFamily="34" charset="0"/>
              </a:rPr>
              <a:t>«Деловая Россия»</a:t>
            </a:r>
            <a:endParaRPr lang="ru-RU" sz="32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69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9036496" cy="1077218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entury Gothic" pitchFamily="34" charset="0"/>
              </a:rPr>
              <a:t>Заключения об оценке регулирующего воздействия</a:t>
            </a:r>
            <a:endParaRPr lang="ru-RU" sz="3200" dirty="0">
              <a:latin typeface="Century Gothic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588223" y="1556792"/>
            <a:ext cx="2232247" cy="2160240"/>
          </a:xfrm>
          <a:prstGeom prst="ellipse">
            <a:avLst/>
          </a:prstGeom>
          <a:noFill/>
          <a:ln w="203200">
            <a:gradFill flip="none" rotWithShape="1">
              <a:gsLst>
                <a:gs pos="47000">
                  <a:srgbClr val="21A371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020272" y="1879664"/>
            <a:ext cx="1512168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rgbClr val="21A371"/>
                </a:solidFill>
                <a:latin typeface="Century Gothic" pitchFamily="34" charset="0"/>
              </a:rPr>
              <a:t>91</a:t>
            </a:r>
            <a:endParaRPr lang="ru-RU" sz="9000" b="1" dirty="0">
              <a:solidFill>
                <a:srgbClr val="21A371"/>
              </a:solidFill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0194" y="3831431"/>
            <a:ext cx="2808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Century Gothic" panose="020B0502020202020204" pitchFamily="34" charset="0"/>
              </a:rPr>
              <a:t>9 </a:t>
            </a:r>
            <a:r>
              <a:rPr lang="ru-RU" sz="2400" dirty="0" smtClean="0">
                <a:latin typeface="Century Gothic" panose="020B0502020202020204" pitchFamily="34" charset="0"/>
              </a:rPr>
              <a:t>мес.</a:t>
            </a:r>
            <a:r>
              <a:rPr lang="en-US" sz="2400" dirty="0" smtClean="0">
                <a:latin typeface="Century Gothic" panose="020B0502020202020204" pitchFamily="34" charset="0"/>
              </a:rPr>
              <a:t> </a:t>
            </a:r>
            <a:r>
              <a:rPr lang="ru-RU" sz="2400" dirty="0" smtClean="0">
                <a:latin typeface="Century Gothic" panose="020B0502020202020204" pitchFamily="34" charset="0"/>
              </a:rPr>
              <a:t>2019 года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187624" y="4509120"/>
            <a:ext cx="1944216" cy="1855946"/>
          </a:xfrm>
          <a:prstGeom prst="ellipse">
            <a:avLst/>
          </a:prstGeom>
          <a:noFill/>
          <a:ln w="203200">
            <a:gradFill flip="none" rotWithShape="1">
              <a:gsLst>
                <a:gs pos="37000">
                  <a:srgbClr val="2116F6"/>
                </a:gs>
                <a:gs pos="100000">
                  <a:srgbClr val="D9010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403648" y="4581128"/>
            <a:ext cx="1512168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B30101"/>
                </a:solidFill>
                <a:latin typeface="Century Gothic" pitchFamily="34" charset="0"/>
              </a:rPr>
              <a:t>2</a:t>
            </a:r>
            <a:endParaRPr lang="ru-RU" sz="9600" b="1" dirty="0">
              <a:solidFill>
                <a:srgbClr val="B30101"/>
              </a:solidFill>
              <a:latin typeface="Century Gothic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47864" y="4944070"/>
            <a:ext cx="5832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Century Gothic" panose="020B0502020202020204" pitchFamily="34" charset="0"/>
              </a:rPr>
              <a:t>Отрицательных заключения об ОРВ за 2019 год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067944" y="1556792"/>
            <a:ext cx="2232247" cy="2160240"/>
          </a:xfrm>
          <a:prstGeom prst="ellipse">
            <a:avLst/>
          </a:prstGeom>
          <a:noFill/>
          <a:ln w="203200">
            <a:gradFill flip="none" rotWithShape="1">
              <a:gsLst>
                <a:gs pos="47000">
                  <a:srgbClr val="21A371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427983" y="1844824"/>
            <a:ext cx="1512168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000" b="1" dirty="0" smtClean="0">
                <a:solidFill>
                  <a:srgbClr val="21A371"/>
                </a:solidFill>
                <a:latin typeface="Century Gothic" pitchFamily="34" charset="0"/>
              </a:rPr>
              <a:t>66</a:t>
            </a:r>
            <a:endParaRPr lang="ru-RU" sz="9000" b="1" dirty="0">
              <a:solidFill>
                <a:srgbClr val="21A371"/>
              </a:solidFill>
              <a:latin typeface="Century Gothic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55976" y="3780329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Century Gothic" panose="020B0502020202020204" pitchFamily="34" charset="0"/>
              </a:rPr>
              <a:t>2018 год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03648" y="1556792"/>
            <a:ext cx="2232247" cy="2160240"/>
          </a:xfrm>
          <a:prstGeom prst="ellipse">
            <a:avLst/>
          </a:prstGeom>
          <a:noFill/>
          <a:ln w="203200">
            <a:gradFill flip="none" rotWithShape="1">
              <a:gsLst>
                <a:gs pos="47000">
                  <a:srgbClr val="21A371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547663" y="1916832"/>
            <a:ext cx="1872209" cy="13080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7900" b="1" dirty="0" smtClean="0">
                <a:solidFill>
                  <a:srgbClr val="21A371"/>
                </a:solidFill>
                <a:latin typeface="Century Gothic" pitchFamily="34" charset="0"/>
              </a:rPr>
              <a:t>112</a:t>
            </a:r>
            <a:endParaRPr lang="ru-RU" sz="7900" b="1" dirty="0">
              <a:solidFill>
                <a:srgbClr val="21A371"/>
              </a:solidFill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35696" y="3841884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Century Gothic" panose="020B0502020202020204" pitchFamily="34" charset="0"/>
              </a:rPr>
              <a:t>2017 год</a:t>
            </a:r>
            <a:endParaRPr lang="ru-RU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11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9036496" cy="584775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entury Gothic" pitchFamily="34" charset="0"/>
              </a:rPr>
              <a:t>Участие общественных организаций</a:t>
            </a:r>
            <a:endParaRPr lang="ru-RU" sz="3200" dirty="0">
              <a:latin typeface="Century Gothic" pitchFamily="34" charset="0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1378099085"/>
              </p:ext>
            </p:extLst>
          </p:nvPr>
        </p:nvGraphicFramePr>
        <p:xfrm>
          <a:off x="251520" y="980728"/>
          <a:ext cx="864096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5204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5724128" y="1340768"/>
            <a:ext cx="3312368" cy="3077180"/>
          </a:xfrm>
          <a:prstGeom prst="ellipse">
            <a:avLst/>
          </a:prstGeom>
          <a:noFill/>
          <a:ln w="203200">
            <a:gradFill flip="none" rotWithShape="1">
              <a:gsLst>
                <a:gs pos="47000">
                  <a:srgbClr val="21A371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012161" y="2132856"/>
            <a:ext cx="2880320" cy="1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7300" b="1" dirty="0" smtClean="0">
                <a:solidFill>
                  <a:srgbClr val="21A371"/>
                </a:solidFill>
                <a:latin typeface="Century Gothic" pitchFamily="34" charset="0"/>
              </a:rPr>
              <a:t>82,4%</a:t>
            </a:r>
            <a:endParaRPr lang="ru-RU" sz="7300" b="1" dirty="0">
              <a:solidFill>
                <a:srgbClr val="21A371"/>
              </a:solidFill>
              <a:latin typeface="Century Gothic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771799" y="1844824"/>
            <a:ext cx="2664297" cy="2501116"/>
          </a:xfrm>
          <a:prstGeom prst="ellipse">
            <a:avLst/>
          </a:prstGeom>
          <a:noFill/>
          <a:ln w="203200">
            <a:gradFill flip="none" rotWithShape="1">
              <a:gsLst>
                <a:gs pos="37000">
                  <a:srgbClr val="2116F6"/>
                </a:gs>
                <a:gs pos="100000">
                  <a:srgbClr val="D9010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987824" y="2557353"/>
            <a:ext cx="2376263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B30101"/>
                </a:solidFill>
                <a:latin typeface="Century Gothic" pitchFamily="34" charset="0"/>
              </a:rPr>
              <a:t>80,9%</a:t>
            </a:r>
            <a:endParaRPr lang="ru-RU" sz="6000" b="1" dirty="0">
              <a:solidFill>
                <a:srgbClr val="B30101"/>
              </a:solidFill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74412"/>
            <a:ext cx="9144000" cy="954107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entury Gothic" pitchFamily="34" charset="0"/>
              </a:rPr>
              <a:t>Доля проектов, получивших позицию бизнес-сообщества</a:t>
            </a:r>
            <a:endParaRPr lang="ru-RU" sz="2800" dirty="0">
              <a:latin typeface="Century Gothic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2080" y="4653136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</a:rPr>
              <a:t>9 мес. 2019</a:t>
            </a:r>
            <a:endParaRPr lang="ru-RU" sz="3600" dirty="0">
              <a:latin typeface="Century Gothic" panose="020B0502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31840" y="463397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</a:rPr>
              <a:t>2018</a:t>
            </a:r>
            <a:endParaRPr lang="ru-RU" sz="3600" dirty="0">
              <a:latin typeface="Century Gothic" panose="020B0502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83568" y="2492896"/>
            <a:ext cx="1872208" cy="1853044"/>
          </a:xfrm>
          <a:prstGeom prst="ellipse">
            <a:avLst/>
          </a:prstGeom>
          <a:noFill/>
          <a:ln w="203200">
            <a:gradFill flip="none" rotWithShape="1">
              <a:gsLst>
                <a:gs pos="37000">
                  <a:srgbClr val="2116F6"/>
                </a:gs>
                <a:gs pos="100000">
                  <a:srgbClr val="D9010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39553" y="2852936"/>
            <a:ext cx="223224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B30101"/>
                </a:solidFill>
                <a:latin typeface="Century Gothic" pitchFamily="34" charset="0"/>
              </a:rPr>
              <a:t>32%</a:t>
            </a:r>
            <a:endParaRPr lang="ru-RU" sz="6000" b="1" dirty="0">
              <a:solidFill>
                <a:srgbClr val="B30101"/>
              </a:solidFill>
              <a:latin typeface="Century Gothic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4654877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</a:rPr>
              <a:t>2017</a:t>
            </a:r>
            <a:endParaRPr lang="ru-RU" sz="3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56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9036496" cy="584775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entury Gothic" pitchFamily="34" charset="0"/>
              </a:rPr>
              <a:t>Экспертиза НПА</a:t>
            </a:r>
          </a:p>
        </p:txBody>
      </p:sp>
      <p:sp>
        <p:nvSpPr>
          <p:cNvPr id="14" name="Овал 13"/>
          <p:cNvSpPr/>
          <p:nvPr/>
        </p:nvSpPr>
        <p:spPr>
          <a:xfrm>
            <a:off x="1132233" y="3139807"/>
            <a:ext cx="1279527" cy="1224136"/>
          </a:xfrm>
          <a:prstGeom prst="ellipse">
            <a:avLst/>
          </a:prstGeom>
          <a:noFill/>
          <a:ln w="203200">
            <a:gradFill flip="none" rotWithShape="1">
              <a:gsLst>
                <a:gs pos="21000">
                  <a:srgbClr val="FFFFFF"/>
                </a:gs>
                <a:gs pos="40000">
                  <a:srgbClr val="2116F6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259632" y="3163614"/>
            <a:ext cx="108012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ln>
                  <a:gradFill>
                    <a:gsLst>
                      <a:gs pos="92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</a:ln>
                <a:latin typeface="Century Gothic" pitchFamily="34" charset="0"/>
              </a:rPr>
              <a:t>3</a:t>
            </a:r>
          </a:p>
        </p:txBody>
      </p:sp>
      <p:sp>
        <p:nvSpPr>
          <p:cNvPr id="16" name="Овал 15"/>
          <p:cNvSpPr/>
          <p:nvPr/>
        </p:nvSpPr>
        <p:spPr>
          <a:xfrm>
            <a:off x="1115616" y="4869160"/>
            <a:ext cx="1279527" cy="1224136"/>
          </a:xfrm>
          <a:prstGeom prst="ellipse">
            <a:avLst/>
          </a:prstGeom>
          <a:noFill/>
          <a:ln w="203200">
            <a:gradFill flip="none" rotWithShape="1">
              <a:gsLst>
                <a:gs pos="23000">
                  <a:schemeClr val="bg1"/>
                </a:gs>
                <a:gs pos="44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243015" y="4941167"/>
            <a:ext cx="100811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Century Gothic" pitchFamily="34" charset="0"/>
              </a:rPr>
              <a:t>1</a:t>
            </a:r>
            <a:endParaRPr lang="ru-RU" sz="6000" b="1" dirty="0"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97234" y="1555631"/>
            <a:ext cx="63112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dirty="0" smtClean="0">
                <a:latin typeface="Century Gothic" panose="020B0502020202020204" pitchFamily="34" charset="0"/>
              </a:rPr>
              <a:t>НПА подлежат экспертизе в 2019 г.</a:t>
            </a:r>
            <a:endParaRPr lang="ru-RU" sz="3000" dirty="0">
              <a:latin typeface="Century Gothic" panose="020B0502020202020204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060224" y="1268760"/>
            <a:ext cx="1495552" cy="1468615"/>
          </a:xfrm>
          <a:prstGeom prst="ellipse">
            <a:avLst/>
          </a:prstGeom>
          <a:noFill/>
          <a:ln w="203200">
            <a:gradFill flip="none" rotWithShape="1">
              <a:gsLst>
                <a:gs pos="21000">
                  <a:srgbClr val="000000"/>
                </a:gs>
                <a:gs pos="100000">
                  <a:srgbClr val="21A37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187624" y="1268760"/>
            <a:ext cx="1279527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rgbClr val="21A371"/>
                </a:solidFill>
                <a:latin typeface="Century Gothic" pitchFamily="34" charset="0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97234" y="3265820"/>
            <a:ext cx="63112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Century Gothic" panose="020B0502020202020204" pitchFamily="34" charset="0"/>
              </a:rPr>
              <a:t>Принято решение об изменении правового регулирования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97234" y="5067181"/>
            <a:ext cx="63112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Century Gothic" panose="020B0502020202020204" pitchFamily="34" charset="0"/>
              </a:rPr>
              <a:t>Принято решение о сохранении правового регулирования</a:t>
            </a:r>
            <a:endParaRPr lang="ru-RU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77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0" y="174412"/>
            <a:ext cx="9144000" cy="553998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000" dirty="0" smtClean="0">
                <a:latin typeface="Century Gothic" pitchFamily="34" charset="0"/>
              </a:rPr>
              <a:t>Предложения о сотрудничестве</a:t>
            </a:r>
            <a:endParaRPr lang="ru-RU" sz="3000" dirty="0"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980728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dirty="0" smtClean="0">
                <a:latin typeface="Century Gothic" panose="020B0502020202020204" pitchFamily="34" charset="0"/>
              </a:rPr>
              <a:t>Рассматривать с </a:t>
            </a:r>
            <a:r>
              <a:rPr lang="ru-RU" sz="3000" dirty="0">
                <a:latin typeface="Century Gothic" panose="020B0502020202020204" pitchFamily="34" charset="0"/>
              </a:rPr>
              <a:t>общественными организациями наиболее общественно значимые </a:t>
            </a:r>
            <a:r>
              <a:rPr lang="ru-RU" sz="3000" dirty="0" smtClean="0">
                <a:latin typeface="Century Gothic" panose="020B0502020202020204" pitchFamily="34" charset="0"/>
              </a:rPr>
              <a:t>проекты </a:t>
            </a:r>
            <a:r>
              <a:rPr lang="ru-RU" sz="3000" dirty="0">
                <a:latin typeface="Century Gothic" panose="020B0502020202020204" pitchFamily="34" charset="0"/>
              </a:rPr>
              <a:t>НПА в рамках проведения круглых столов</a:t>
            </a:r>
            <a:endParaRPr lang="ru-RU" sz="3000" b="1" dirty="0">
              <a:latin typeface="Century Gothic" panose="020B0502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554432" cy="57606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99592" y="3002176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dirty="0">
                <a:latin typeface="Century Gothic" panose="020B0502020202020204" pitchFamily="34" charset="0"/>
              </a:rPr>
              <a:t>П</a:t>
            </a:r>
            <a:r>
              <a:rPr lang="ru-RU" sz="3000" dirty="0" smtClean="0">
                <a:latin typeface="Century Gothic" panose="020B0502020202020204" pitchFamily="34" charset="0"/>
              </a:rPr>
              <a:t>роводить </a:t>
            </a:r>
            <a:r>
              <a:rPr lang="ru-RU" sz="3000" dirty="0">
                <a:latin typeface="Century Gothic" panose="020B0502020202020204" pitchFamily="34" charset="0"/>
              </a:rPr>
              <a:t>семинары по вопросам ОРВ для представителей бизнес-сообщества при содействии общественных организаций</a:t>
            </a:r>
            <a:endParaRPr lang="ru-RU" sz="3000" b="1" dirty="0">
              <a:latin typeface="Century Gothic" panose="020B0502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74184"/>
            <a:ext cx="554432" cy="5760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9592" y="4869160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dirty="0" smtClean="0">
                <a:latin typeface="Century Gothic" panose="020B0502020202020204" pitchFamily="34" charset="0"/>
              </a:rPr>
              <a:t>Создать пул экспертов в различных сферах деятельности для более эффективного взаимодействия</a:t>
            </a:r>
            <a:endParaRPr lang="ru-RU" sz="3000" b="1" dirty="0">
              <a:latin typeface="Century Gothic" panose="020B0502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941168"/>
            <a:ext cx="5544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5375" y="2649686"/>
            <a:ext cx="8315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Century Gothic" panose="020B0502020202020204" pitchFamily="34" charset="0"/>
              </a:rPr>
              <a:t>Спасибо за внимание!</a:t>
            </a:r>
            <a:endParaRPr lang="ru-RU" sz="5400" dirty="0">
              <a:latin typeface="Century Gothic" panose="020B0502020202020204" pitchFamily="34" charset="0"/>
            </a:endParaRPr>
          </a:p>
        </p:txBody>
      </p:sp>
      <p:pic>
        <p:nvPicPr>
          <p:cNvPr id="9" name="Picture 2" descr="C:\Users\tda001\Desktop\Coat_of_Arms_of_the_Komi_Republic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76" y="188640"/>
            <a:ext cx="9330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5"/>
          <p:cNvSpPr txBox="1">
            <a:spLocks/>
          </p:cNvSpPr>
          <p:nvPr/>
        </p:nvSpPr>
        <p:spPr>
          <a:xfrm>
            <a:off x="3539417" y="6140896"/>
            <a:ext cx="1536639" cy="5284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latin typeface="Century Gothic" panose="020B0502020202020204" pitchFamily="34" charset="0"/>
              </a:rPr>
              <a:t>2019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8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Другая 6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00B050"/>
      </a:accent1>
      <a:accent2>
        <a:srgbClr val="3F3F3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2339</TotalTime>
  <Words>196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Параллакс</vt:lpstr>
      <vt:lpstr>Об итогах взаимодействия в рамках проведения процедуры оценки регулирующего воздействия с организациями, представляющими интересы предпринимательского сообщества в Республике Коми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Проведение процедуры оценки регулирующего воздействия органами местного самоуправления</dc:title>
  <dc:creator>Торлопов Дмитрий Александрович</dc:creator>
  <cp:lastModifiedBy>Попов Евгений Владимирович</cp:lastModifiedBy>
  <cp:revision>301</cp:revision>
  <cp:lastPrinted>2019-10-11T09:41:44Z</cp:lastPrinted>
  <dcterms:created xsi:type="dcterms:W3CDTF">2018-03-21T07:25:23Z</dcterms:created>
  <dcterms:modified xsi:type="dcterms:W3CDTF">2019-10-24T12:42:20Z</dcterms:modified>
</cp:coreProperties>
</file>