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56" r:id="rId2"/>
    <p:sldId id="262" r:id="rId3"/>
    <p:sldId id="294" r:id="rId4"/>
    <p:sldId id="263" r:id="rId5"/>
    <p:sldId id="292" r:id="rId6"/>
    <p:sldId id="295" r:id="rId7"/>
    <p:sldId id="296" r:id="rId8"/>
    <p:sldId id="297" r:id="rId9"/>
    <p:sldId id="298" r:id="rId10"/>
    <p:sldId id="278" r:id="rId11"/>
    <p:sldId id="303" r:id="rId12"/>
    <p:sldId id="299" r:id="rId13"/>
    <p:sldId id="280" r:id="rId14"/>
    <p:sldId id="300" r:id="rId15"/>
    <p:sldId id="30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A371"/>
    <a:srgbClr val="04BCFF"/>
    <a:srgbClr val="E60000"/>
    <a:srgbClr val="ED5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92" autoAdjust="0"/>
  </p:normalViewPr>
  <p:slideViewPr>
    <p:cSldViewPr>
      <p:cViewPr varScale="1">
        <p:scale>
          <a:sx n="108" d="100"/>
          <a:sy n="108" d="100"/>
        </p:scale>
        <p:origin x="8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60"/>
      <c:rAngAx val="0"/>
      <c:perspective val="1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  <a:bevelB/>
        </a:sp3d>
      </c:spPr>
    </c:sideWall>
    <c:back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B/>
        </a:sp3d>
      </c:spPr>
    </c:backWall>
    <c:plotArea>
      <c:layout>
        <c:manualLayout>
          <c:layoutTarget val="inner"/>
          <c:xMode val="edge"/>
          <c:yMode val="edge"/>
          <c:x val="8.2434622782712061E-2"/>
          <c:y val="8.1782995606975259E-2"/>
          <c:w val="0.88612758893072519"/>
          <c:h val="0.7402665158561146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Сосногорск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  <a:contourClr>
                <a:schemeClr val="tx1"/>
              </a:contourClr>
            </a:sp3d>
          </c:spPr>
          <c:invertIfNegative val="0"/>
          <c:dLbls>
            <c:dLbl>
              <c:idx val="0"/>
              <c:layout>
                <c:manualLayout>
                  <c:x val="5.2680967627420951E-3"/>
                  <c:y val="-1.731601469270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266-4D35-957A-00171A089123}"/>
                </c:ext>
              </c:extLst>
            </c:dLbl>
            <c:dLbl>
              <c:idx val="1"/>
              <c:layout>
                <c:manualLayout>
                  <c:x val="1.1589812878032608E-2"/>
                  <c:y val="1.92400163252292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B266-4D35-957A-00171A0891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88</c:v>
                </c:pt>
                <c:pt idx="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0E-4DC1-ACB3-2147BB14FB7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Сыктывкар</c:v>
                </c:pt>
              </c:strCache>
            </c:strRef>
          </c:tx>
          <c:spPr>
            <a:solidFill>
              <a:srgbClr val="21FF85"/>
            </a:solidFill>
            <a:ln w="1270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contourW="12700">
              <a:bevelT/>
              <a:contourClr>
                <a:schemeClr val="tx1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86</c:v>
                </c:pt>
                <c:pt idx="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0E-4DC1-ACB3-2147BB14FB7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Ухта</c:v>
                </c:pt>
              </c:strCache>
            </c:strRef>
          </c:tx>
          <c:spPr>
            <a:solidFill>
              <a:srgbClr val="008BBC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0536193525484191E-3"/>
                  <c:y val="-3.6556031017936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266-4D35-957A-00171A089123}"/>
                </c:ext>
              </c:extLst>
            </c:dLbl>
            <c:dLbl>
              <c:idx val="1"/>
              <c:layout>
                <c:manualLayout>
                  <c:x val="7.375335467838932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266-4D35-957A-00171A0891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68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90E-4DC1-ACB3-2147BB14FB7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Усинск</c:v>
                </c:pt>
              </c:strCache>
            </c:strRef>
          </c:tx>
          <c:spPr>
            <a:solidFill>
              <a:srgbClr val="04BCFF"/>
            </a:solidFill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  <a:contourClr>
                <a:schemeClr val="tx1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84</c:v>
                </c:pt>
                <c:pt idx="1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90E-4DC1-ACB3-2147BB14FB74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Инта</c:v>
                </c:pt>
              </c:strCache>
            </c:strRef>
          </c:tx>
          <c:spPr>
            <a:solidFill>
              <a:srgbClr val="5DD5FF"/>
            </a:solidFill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  <a:contourClr>
                <a:schemeClr val="tx1"/>
              </a:contourClr>
            </a:sp3d>
          </c:spPr>
          <c:invertIfNegative val="0"/>
          <c:dLbls>
            <c:dLbl>
              <c:idx val="0"/>
              <c:layout>
                <c:manualLayout>
                  <c:x val="2.0018767698419884E-2"/>
                  <c:y val="-1.73160146927066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266-4D35-957A-00171A089123}"/>
                </c:ext>
              </c:extLst>
            </c:dLbl>
            <c:dLbl>
              <c:idx val="1"/>
              <c:layout>
                <c:manualLayout>
                  <c:x val="1.7911528993323045E-2"/>
                  <c:y val="1.73160146927066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266-4D35-957A-00171A0891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62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90E-4DC1-ACB3-2147BB14FB74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Воркута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158981287803253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B266-4D35-957A-00171A089123}"/>
                </c:ext>
              </c:extLst>
            </c:dLbl>
            <c:dLbl>
              <c:idx val="1"/>
              <c:layout>
                <c:manualLayout>
                  <c:x val="1.5804290288226285E-2"/>
                  <c:y val="1.34680114276606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266-4D35-957A-00171A0891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68</c:v>
                </c:pt>
                <c:pt idx="1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90E-4DC1-ACB3-2147BB14FB74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Печора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2.4233245108613636E-2"/>
                  <c:y val="-9.62000816261479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B266-4D35-957A-00171A089123}"/>
                </c:ext>
              </c:extLst>
            </c:dLbl>
            <c:dLbl>
              <c:idx val="1"/>
              <c:layout>
                <c:manualLayout>
                  <c:x val="2.0018767698419961E-2"/>
                  <c:y val="-1.92400163252296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B266-4D35-957A-00171A0891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36</c:v>
                </c:pt>
                <c:pt idx="1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90E-4DC1-ACB3-2147BB14FB74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Сыктывдинский</c:v>
                </c:pt>
              </c:strCache>
            </c:strRef>
          </c:tx>
          <c:spPr>
            <a:solidFill>
              <a:srgbClr val="FF2F2F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05361935254841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B266-4D35-957A-00171A089123}"/>
                </c:ext>
              </c:extLst>
            </c:dLbl>
            <c:dLbl>
              <c:idx val="1"/>
              <c:layout>
                <c:manualLayout>
                  <c:x val="3.266219992900099E-2"/>
                  <c:y val="-1.92400163252303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B266-4D35-957A-00171A0891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Лист1!$I$2:$I$3</c:f>
              <c:numCache>
                <c:formatCode>General</c:formatCode>
                <c:ptCount val="2"/>
                <c:pt idx="0">
                  <c:v>53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90E-4DC1-ACB3-2147BB14FB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180"/>
        <c:shape val="box"/>
        <c:axId val="9977888"/>
        <c:axId val="125572792"/>
        <c:axId val="220213760"/>
      </c:bar3DChart>
      <c:catAx>
        <c:axId val="9977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ru-RU"/>
          </a:p>
        </c:txPr>
        <c:crossAx val="125572792"/>
        <c:crosses val="autoZero"/>
        <c:auto val="1"/>
        <c:lblAlgn val="ctr"/>
        <c:lblOffset val="100"/>
        <c:noMultiLvlLbl val="0"/>
      </c:catAx>
      <c:valAx>
        <c:axId val="125572792"/>
        <c:scaling>
          <c:orientation val="minMax"/>
          <c:max val="93"/>
          <c:min val="33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77888"/>
        <c:crosses val="autoZero"/>
        <c:crossBetween val="between"/>
      </c:valAx>
      <c:serAx>
        <c:axId val="22021376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ru-RU"/>
          </a:p>
        </c:txPr>
        <c:crossAx val="125572792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3532082651778351E-2"/>
          <c:y val="0.86601888915114567"/>
          <c:w val="0.96508470573722849"/>
          <c:h val="0.120715346836895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3E0DA-D76A-4E61-A631-F5A3C943AD2B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E8462-DFD7-4927-BB09-80F887CF2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310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hdphoto" Target="../media/hdphoto7.wdp"/><Relationship Id="rId18" Type="http://schemas.openxmlformats.org/officeDocument/2006/relationships/image" Target="../media/image25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openxmlformats.org/officeDocument/2006/relationships/image" Target="../media/image22.png"/><Relationship Id="rId17" Type="http://schemas.microsoft.com/office/2007/relationships/hdphoto" Target="../media/hdphoto9.wdp"/><Relationship Id="rId2" Type="http://schemas.openxmlformats.org/officeDocument/2006/relationships/image" Target="../media/image17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5" Type="http://schemas.microsoft.com/office/2007/relationships/hdphoto" Target="../media/hdphoto8.wdp"/><Relationship Id="rId10" Type="http://schemas.openxmlformats.org/officeDocument/2006/relationships/image" Target="../media/image21.png"/><Relationship Id="rId19" Type="http://schemas.microsoft.com/office/2007/relationships/hdphoto" Target="../media/hdphoto10.wdp"/><Relationship Id="rId4" Type="http://schemas.openxmlformats.org/officeDocument/2006/relationships/image" Target="../media/image18.png"/><Relationship Id="rId9" Type="http://schemas.microsoft.com/office/2007/relationships/hdphoto" Target="../media/hdphoto5.wdp"/><Relationship Id="rId1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pravo.rkomi.ru/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335490" y="324967"/>
            <a:ext cx="1512888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23528" y="2033414"/>
            <a:ext cx="8496944" cy="204365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Century Gothic" panose="020B0502020202020204" pitchFamily="34" charset="0"/>
              </a:rPr>
              <a:t>Проведение процедуры оценки регулирующего воздействия и экспертизы органами местного самоуправления</a:t>
            </a:r>
            <a:endParaRPr lang="ru-RU" sz="3200" dirty="0">
              <a:latin typeface="Century Gothic" panose="020B0502020202020204" pitchFamily="34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699592" y="5564832"/>
            <a:ext cx="6400800" cy="88850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Министерство экономики Республики Коми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2020</a:t>
            </a:r>
            <a:endParaRPr lang="ru-RU" sz="20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47971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C:\Users\tda001\Desktop\Coat_of_Arms_of_the_Komi_Republic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3214"/>
            <a:ext cx="93304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16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9036496" cy="523220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>
                  <a:lumMod val="87000"/>
                  <a:lumOff val="13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Выводы по результатам рейтинга</a:t>
            </a:r>
            <a:endParaRPr lang="ru-RU" sz="2400" b="1" dirty="0"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3728" y="760630"/>
            <a:ext cx="6984776" cy="2308324"/>
          </a:xfrm>
          <a:prstGeom prst="snip1Rect">
            <a:avLst>
              <a:gd name="adj" fmla="val 0"/>
            </a:avLst>
          </a:prstGeom>
          <a:gradFill>
            <a:gsLst>
              <a:gs pos="17000">
                <a:schemeClr val="bg1"/>
              </a:gs>
              <a:gs pos="50000">
                <a:srgbClr val="FF0000"/>
              </a:gs>
              <a:gs pos="88000">
                <a:schemeClr val="bg1"/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Century Gothic" panose="020B0502020202020204" pitchFamily="34" charset="0"/>
              </a:rPr>
              <a:t>НЕ ПРОВОДИТСЯ процедура ОРВ и экспертизы муниципальных НПА в 2 муниципалитетах – МОМР «Печора», МОМР «Сыктывдинский».</a:t>
            </a:r>
          </a:p>
          <a:p>
            <a:pPr algn="just"/>
            <a:r>
              <a:rPr lang="ru-RU" sz="2400" b="1" dirty="0" smtClean="0">
                <a:latin typeface="Century Gothic" panose="020B0502020202020204" pitchFamily="34" charset="0"/>
              </a:rPr>
              <a:t>Отсутствует должный контроль со стороны руководства</a:t>
            </a:r>
            <a:r>
              <a:rPr lang="ru-RU" sz="2000" b="1" dirty="0" smtClean="0">
                <a:latin typeface="Century Gothic" panose="020B0502020202020204" pitchFamily="34" charset="0"/>
              </a:rPr>
              <a:t>;</a:t>
            </a:r>
            <a:endParaRPr lang="ru-RU" sz="20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3140968"/>
            <a:ext cx="6984776" cy="1569660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>
                  <a:lumMod val="86000"/>
                  <a:lumOff val="14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ВЫСОКИЙ</a:t>
            </a:r>
            <a:r>
              <a:rPr lang="ru-RU" sz="2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latin typeface="Century Gothic" panose="020B0502020202020204" pitchFamily="34" charset="0"/>
              </a:rPr>
              <a:t>уровень проведения процедуры ОРВ и экспертизы муниципальных НПА – МОМР «Сосногорск», МОГО «Сыктывкар», МОГО «Ухта», МОГО «Усинск»</a:t>
            </a:r>
            <a:endParaRPr lang="ru-RU" sz="2000" b="1" dirty="0">
              <a:latin typeface="Century Gothic" panose="020B050202020202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79512" y="3068960"/>
            <a:ext cx="1728192" cy="1656184"/>
          </a:xfrm>
          <a:prstGeom prst="ellipse">
            <a:avLst/>
          </a:prstGeom>
          <a:noFill/>
          <a:ln w="203200">
            <a:gradFill flip="none" rotWithShape="1">
              <a:gsLst>
                <a:gs pos="47000">
                  <a:srgbClr val="21A371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95536" y="3083476"/>
            <a:ext cx="1296144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21A371"/>
                </a:solidFill>
                <a:latin typeface="Century Gothic" pitchFamily="34" charset="0"/>
              </a:rPr>
              <a:t>4</a:t>
            </a:r>
            <a:endParaRPr lang="ru-RU" sz="9600" b="1" dirty="0">
              <a:solidFill>
                <a:srgbClr val="21A371"/>
              </a:solidFill>
              <a:latin typeface="Century Gothic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79512" y="836712"/>
            <a:ext cx="1728192" cy="1656184"/>
          </a:xfrm>
          <a:prstGeom prst="ellipse">
            <a:avLst/>
          </a:prstGeom>
          <a:noFill/>
          <a:ln w="203200">
            <a:gradFill flip="none" rotWithShape="1">
              <a:gsLst>
                <a:gs pos="25000">
                  <a:schemeClr val="tx1"/>
                </a:gs>
                <a:gs pos="69000">
                  <a:srgbClr val="FF000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95536" y="851228"/>
            <a:ext cx="1296144" cy="156966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solidFill>
                  <a:srgbClr val="FF0000"/>
                </a:solidFill>
                <a:latin typeface="Century Gothic" pitchFamily="34" charset="0"/>
              </a:rPr>
              <a:t>2</a:t>
            </a:r>
          </a:p>
        </p:txBody>
      </p:sp>
      <p:sp>
        <p:nvSpPr>
          <p:cNvPr id="14" name="Овал 13"/>
          <p:cNvSpPr/>
          <p:nvPr/>
        </p:nvSpPr>
        <p:spPr>
          <a:xfrm>
            <a:off x="179512" y="5013176"/>
            <a:ext cx="1728192" cy="1656184"/>
          </a:xfrm>
          <a:prstGeom prst="ellipse">
            <a:avLst/>
          </a:prstGeom>
          <a:noFill/>
          <a:ln w="203200">
            <a:gradFill flip="none" rotWithShape="1">
              <a:gsLst>
                <a:gs pos="41000">
                  <a:srgbClr val="21A371"/>
                </a:gs>
                <a:gs pos="89000">
                  <a:srgbClr val="04BC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95536" y="5027692"/>
            <a:ext cx="1296144" cy="156966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solidFill>
                  <a:srgbClr val="0070C0"/>
                </a:solidFill>
                <a:latin typeface="Century Gothic" pitchFamily="34" charset="0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23728" y="5229200"/>
            <a:ext cx="6984776" cy="1200329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>
                  <a:lumMod val="86000"/>
                  <a:lumOff val="14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ХОРОШИЙ</a:t>
            </a:r>
            <a:r>
              <a:rPr lang="ru-RU" sz="2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latin typeface="Century Gothic" panose="020B0502020202020204" pitchFamily="34" charset="0"/>
              </a:rPr>
              <a:t>уровень проведения процедуры ОРВ и экспертизы муниципальных НПА – МОГО «Инта», МОГО «Воркута»</a:t>
            </a:r>
            <a:endParaRPr lang="ru-RU" sz="2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6912768" cy="66693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116632"/>
            <a:ext cx="8928992" cy="523220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ПРОВЕРКА муниципальных НПА, принятых в 2019</a:t>
            </a:r>
            <a:endParaRPr lang="ru-RU" sz="2800" b="1" dirty="0">
              <a:latin typeface="Century Gothic" pitchFamily="34" charset="0"/>
            </a:endParaRPr>
          </a:p>
        </p:txBody>
      </p:sp>
      <p:pic>
        <p:nvPicPr>
          <p:cNvPr id="5" name="Picture 3" descr="C:\Users\tda001\Desktop\Coat_of_Arms_of_Vorkuta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391" y="754966"/>
            <a:ext cx="1008113" cy="1166193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tda001\Desktop\Coat_of_Arms_of_Inta_(Komi)_(1982)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617" y="1540241"/>
            <a:ext cx="957613" cy="116291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tda001\Desktop\герб усинска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37" y="897685"/>
            <a:ext cx="936104" cy="1152129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U:\008_Минпром_РК\013_Управление инвестиций\01-Отдел инвестиций\БАЗА ИНВЕСТПЛОЩАДОК\АТЛАС\площадки\Исполнение поручений по протоколу\Сосногорск\герб сосногорск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405" y="3429001"/>
            <a:ext cx="1020595" cy="1152127"/>
          </a:xfrm>
          <a:prstGeom prst="rect">
            <a:avLst/>
          </a:prstGeom>
          <a:noFill/>
          <a:effectLst>
            <a:glow rad="127000">
              <a:srgbClr val="FF0000">
                <a:alpha val="75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tda001\Desktop\презентация_совещание ОРВ\gerb_goroda_uhta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844" y="3429000"/>
            <a:ext cx="1009603" cy="1152128"/>
          </a:xfrm>
          <a:prstGeom prst="rect">
            <a:avLst/>
          </a:prstGeom>
          <a:noFill/>
          <a:effectLst>
            <a:glow rad="127000">
              <a:srgbClr val="FF0000">
                <a:alpha val="75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tda001\Desktop\презентация_совещание ОРВ\Coat_of_Arms_of_Pechora_(Komia)_(1983).pn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274" y="2121698"/>
            <a:ext cx="936104" cy="1152128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U:\008_Минпром_РК\013_Управление инвестиций\03-Отдел ГЧП\Совет по улучшению инвестиционного климата\I заседание 25.07.2017\Исполнение поручений по протоколу\14_Сыктывдинский\Coat_of_Arms_of_Syktyvdinskiy_rayon_(Komi).gif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24" y="4785521"/>
            <a:ext cx="928688" cy="1166193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tda001\Desktop\Coat_of_Arms_of_Syktyvkar_(Komi)_(2005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97152"/>
            <a:ext cx="936103" cy="1154562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167768"/>
              </p:ext>
            </p:extLst>
          </p:nvPr>
        </p:nvGraphicFramePr>
        <p:xfrm>
          <a:off x="288031" y="1844824"/>
          <a:ext cx="8748465" cy="38948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23929">
                  <a:extLst>
                    <a:ext uri="{9D8B030D-6E8A-4147-A177-3AD203B41FA5}">
                      <a16:colId xmlns:a16="http://schemas.microsoft.com/office/drawing/2014/main" val="2284485562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3108310584"/>
                    </a:ext>
                  </a:extLst>
                </a:gridCol>
              </a:tblGrid>
              <a:tr h="7489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МУНИЦИПАЛЬНОЕ ОБРАЗОВАНИЕ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64000">
                          <a:srgbClr val="29CA8C"/>
                        </a:gs>
                        <a:gs pos="100000">
                          <a:srgbClr val="04BCFF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НАРУШЕНИЯ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000">
                          <a:schemeClr val="accent1">
                            <a:lumMod val="5000"/>
                            <a:lumOff val="95000"/>
                          </a:schemeClr>
                        </a:gs>
                        <a:gs pos="64000">
                          <a:srgbClr val="29CA8C"/>
                        </a:gs>
                        <a:gs pos="100000">
                          <a:srgbClr val="04BCFF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59308433"/>
                  </a:ext>
                </a:extLst>
              </a:tr>
              <a:tr h="374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«Сосногорск»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2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НПА + 9 АДМ РЕГЛАМЕНТОВ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10300736"/>
                  </a:ext>
                </a:extLst>
              </a:tr>
              <a:tr h="374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«Сыктывкар»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2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3 НПА + 4 АДМ РЕГЛАМЕНТА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2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17425613"/>
                  </a:ext>
                </a:extLst>
              </a:tr>
              <a:tr h="374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ГО «Ухта»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7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 НПА + 5 АДМ РЕГЛАМЕНТА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50734527"/>
                  </a:ext>
                </a:extLst>
              </a:tr>
              <a:tr h="3744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«Усинск»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3000">
                          <a:srgbClr val="00B050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2 НПА + 2 АДМ РЕГЛАМЕНТА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1000">
                          <a:srgbClr val="00B050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87569704"/>
                  </a:ext>
                </a:extLst>
              </a:tr>
              <a:tr h="374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«Инта»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7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13 АДМ РЕГАЛМЕНТОВ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6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65571870"/>
                  </a:ext>
                </a:extLst>
              </a:tr>
              <a:tr h="381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«Воркута»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8000">
                          <a:srgbClr val="DDE212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3 НПА + 4 АДМ РЕГЛАМЕНТА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5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9717617"/>
                  </a:ext>
                </a:extLst>
              </a:tr>
              <a:tr h="3744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«Печора»</a:t>
                      </a: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3000">
                          <a:srgbClr val="DE0000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НПА + 4 АДМ РЕГЛАМЕНТА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6000">
                          <a:srgbClr val="DE0000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818827437"/>
                  </a:ext>
                </a:extLst>
              </a:tr>
              <a:tr h="374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«Сыктывдинский»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8000">
                          <a:srgbClr val="DE0000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 НПА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68000">
                          <a:srgbClr val="DE0000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628825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72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6912768" cy="66693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116632"/>
            <a:ext cx="9001000" cy="523220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Предложения по улучшению сотрудничества</a:t>
            </a:r>
            <a:endParaRPr lang="ru-RU" sz="2800" b="1" dirty="0">
              <a:latin typeface="Century Gothic" pitchFamily="34" charset="0"/>
            </a:endParaRPr>
          </a:p>
        </p:txBody>
      </p:sp>
      <p:pic>
        <p:nvPicPr>
          <p:cNvPr id="5" name="Picture 3" descr="C:\Users\tda001\Desktop\Coat_of_Arms_of_Vorkuta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391" y="754966"/>
            <a:ext cx="1008113" cy="1166193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tda001\Desktop\Coat_of_Arms_of_Inta_(Komi)_(1982)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617" y="1540241"/>
            <a:ext cx="957613" cy="116291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tda001\Desktop\герб усинска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37" y="897685"/>
            <a:ext cx="936104" cy="1152129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tda001\Desktop\презентация_совещание ОРВ\Coat_of_Arms_of_Pechora_(Komia)_(198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434" y="2127091"/>
            <a:ext cx="936104" cy="1152128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7504" y="3659540"/>
            <a:ext cx="9001000" cy="1815882"/>
          </a:xfrm>
          <a:prstGeom prst="snip1Rect">
            <a:avLst>
              <a:gd name="adj" fmla="val 0"/>
            </a:avLst>
          </a:prstGeom>
          <a:gradFill>
            <a:gsLst>
              <a:gs pos="9000">
                <a:schemeClr val="bg1"/>
              </a:gs>
              <a:gs pos="38000">
                <a:srgbClr val="21A371">
                  <a:lumMod val="86000"/>
                  <a:lumOff val="14000"/>
                </a:srgbClr>
              </a:gs>
              <a:gs pos="95000">
                <a:schemeClr val="bg1"/>
              </a:gs>
              <a:gs pos="72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entury Gothic" panose="020B0502020202020204" pitchFamily="34" charset="0"/>
              </a:rPr>
              <a:t>ЛЕТОМ 2020 года – выездной семинар по вопросам ОРВ и экспертизы НПА</a:t>
            </a:r>
          </a:p>
          <a:p>
            <a:pPr algn="ctr"/>
            <a:r>
              <a:rPr lang="ru-RU" sz="2400" b="1" dirty="0">
                <a:latin typeface="Century Gothic" panose="020B0502020202020204" pitchFamily="34" charset="0"/>
              </a:rPr>
              <a:t>(</a:t>
            </a:r>
            <a:r>
              <a:rPr lang="ru-RU" sz="2400" b="1" dirty="0" smtClean="0">
                <a:latin typeface="Century Gothic" panose="020B0502020202020204" pitchFamily="34" charset="0"/>
              </a:rPr>
              <a:t>для специалистов, непосредственно занимающихся вопросами ОРВ и экспертизы в муниципалитете)</a:t>
            </a:r>
            <a:endParaRPr lang="ru-RU" sz="2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03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34364"/>
            <a:ext cx="8111799" cy="45158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116632"/>
            <a:ext cx="9001000" cy="523220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>
                  <a:lumMod val="87000"/>
                  <a:lumOff val="13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Предложения по улучшению взаимодействия</a:t>
            </a:r>
            <a:endParaRPr lang="ru-RU" sz="2400" b="1" dirty="0"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764704"/>
            <a:ext cx="9001000" cy="1292662"/>
          </a:xfrm>
          <a:prstGeom prst="snip1Rect">
            <a:avLst>
              <a:gd name="adj" fmla="val 0"/>
            </a:avLst>
          </a:prstGeom>
          <a:gradFill>
            <a:gsLst>
              <a:gs pos="20000">
                <a:schemeClr val="bg1"/>
              </a:gs>
              <a:gs pos="54000">
                <a:srgbClr val="21A371">
                  <a:lumMod val="86000"/>
                  <a:lumOff val="14000"/>
                </a:srgbClr>
              </a:gs>
              <a:gs pos="100000">
                <a:schemeClr val="bg1"/>
              </a:gs>
              <a:gs pos="83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latin typeface="Century Gothic" panose="020B0502020202020204" pitchFamily="34" charset="0"/>
              </a:rPr>
              <a:t>Делать рассылку в администрации МО проектов НПА, которые являются социально и экономически значимыми и размещаются на </a:t>
            </a:r>
            <a:r>
              <a:rPr lang="en-US" sz="2600" b="1" dirty="0">
                <a:latin typeface="Century Gothic" panose="020B0502020202020204" pitchFamily="34" charset="0"/>
                <a:hlinkClick r:id="rId3"/>
              </a:rPr>
              <a:t>http://</a:t>
            </a:r>
            <a:r>
              <a:rPr lang="en-US" sz="2600" b="1" dirty="0" smtClean="0">
                <a:latin typeface="Century Gothic" panose="020B0502020202020204" pitchFamily="34" charset="0"/>
                <a:hlinkClick r:id="rId3"/>
              </a:rPr>
              <a:t>pravo.rkomi.ru</a:t>
            </a:r>
            <a:r>
              <a:rPr lang="ru-RU" sz="2600" b="1" dirty="0" smtClean="0">
                <a:latin typeface="Century Gothic" panose="020B0502020202020204" pitchFamily="34" charset="0"/>
              </a:rPr>
              <a:t> </a:t>
            </a:r>
            <a:endParaRPr lang="ru-RU" sz="2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1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9001000" cy="523220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>
                  <a:lumMod val="87000"/>
                  <a:lumOff val="13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Предложения по улучшению взаимодействия</a:t>
            </a:r>
            <a:endParaRPr lang="ru-RU" sz="2400" b="1" dirty="0"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077072"/>
            <a:ext cx="9108504" cy="2677656"/>
          </a:xfrm>
          <a:prstGeom prst="snip1Rect">
            <a:avLst>
              <a:gd name="adj" fmla="val 0"/>
            </a:avLst>
          </a:prstGeom>
          <a:gradFill>
            <a:gsLst>
              <a:gs pos="13000">
                <a:schemeClr val="bg1"/>
              </a:gs>
              <a:gs pos="40000">
                <a:srgbClr val="21A371"/>
              </a:gs>
              <a:gs pos="95000">
                <a:schemeClr val="bg1"/>
              </a:gs>
              <a:gs pos="73000">
                <a:srgbClr val="00B0F0"/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Century Gothic" panose="020B0502020202020204" pitchFamily="34" charset="0"/>
              </a:rPr>
              <a:t>Вы будете знать о разработке проектов, которые имеют большое социально-экономическое значение (регулируют </a:t>
            </a:r>
            <a:r>
              <a:rPr lang="ru-RU" sz="2400" b="1" dirty="0">
                <a:latin typeface="Century Gothic" panose="020B0502020202020204" pitchFamily="34" charset="0"/>
              </a:rPr>
              <a:t>правоотношения для большого количества субъектов или </a:t>
            </a:r>
            <a:r>
              <a:rPr lang="ru-RU" sz="2400" b="1" dirty="0" smtClean="0">
                <a:latin typeface="Century Gothic" panose="020B0502020202020204" pitchFamily="34" charset="0"/>
              </a:rPr>
              <a:t>групп субъектов);</a:t>
            </a:r>
            <a:endParaRPr lang="ru-RU" sz="2400" b="1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Century Gothic" panose="020B0502020202020204" pitchFamily="34" charset="0"/>
              </a:rPr>
              <a:t>Вы сможете влиять на редакцию проекта НПА – участвуя в общественных обсуждениях (отзывы, замечания, предложения).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0127"/>
            <a:ext cx="9144000" cy="322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54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95975" y="2852936"/>
            <a:ext cx="5606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latin typeface="Century Gothic" panose="020B0502020202020204" pitchFamily="34" charset="0"/>
              </a:rPr>
              <a:t>Спасибо за внимание!</a:t>
            </a:r>
            <a:endParaRPr lang="ru-RU" sz="3600" dirty="0">
              <a:latin typeface="Century Gothic" panose="020B0502020202020204" pitchFamily="34" charset="0"/>
            </a:endParaRPr>
          </a:p>
        </p:txBody>
      </p:sp>
      <p:sp>
        <p:nvSpPr>
          <p:cNvPr id="8" name="Подзаголовок 5"/>
          <p:cNvSpPr txBox="1">
            <a:spLocks/>
          </p:cNvSpPr>
          <p:nvPr/>
        </p:nvSpPr>
        <p:spPr>
          <a:xfrm>
            <a:off x="1699592" y="5589240"/>
            <a:ext cx="6400800" cy="888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latin typeface="Century Gothic" panose="020B0502020202020204" pitchFamily="34" charset="0"/>
              </a:rPr>
              <a:t>Министерство экономики Республики Коми</a:t>
            </a:r>
          </a:p>
          <a:p>
            <a:pPr marL="0" indent="0" algn="ctr">
              <a:buNone/>
            </a:pPr>
            <a:r>
              <a:rPr lang="ru-RU" sz="2000" dirty="0" smtClean="0">
                <a:latin typeface="Century Gothic" panose="020B0502020202020204" pitchFamily="34" charset="0"/>
              </a:rPr>
              <a:t>2020</a:t>
            </a:r>
            <a:endParaRPr lang="ru-RU" sz="2000" dirty="0">
              <a:latin typeface="Century Gothic" panose="020B0502020202020204" pitchFamily="34" charset="0"/>
            </a:endParaRPr>
          </a:p>
        </p:txBody>
      </p:sp>
      <p:pic>
        <p:nvPicPr>
          <p:cNvPr id="9" name="Picture 2" descr="C:\Users\tda001\Desktop\Coat_of_Arms_of_the_Komi_Republic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93304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452320" y="188640"/>
            <a:ext cx="15121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91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8928992" cy="553998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Century Gothic" pitchFamily="34" charset="0"/>
              </a:rPr>
              <a:t>НПА, регулирующие процедуру ОРВ</a:t>
            </a:r>
            <a:endParaRPr lang="ru-RU" sz="3000" b="1" dirty="0"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764704"/>
            <a:ext cx="8928992" cy="4154984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entury Gothic" panose="020B0502020202020204" pitchFamily="34" charset="0"/>
              </a:rPr>
              <a:t>Федеральный закон от 06.10.2003 № 131-ФЗ</a:t>
            </a:r>
          </a:p>
          <a:p>
            <a:pPr algn="ctr"/>
            <a:r>
              <a:rPr lang="ru-RU" sz="2400" b="1" dirty="0" smtClean="0">
                <a:latin typeface="Century Gothic" panose="020B0502020202020204" pitchFamily="34" charset="0"/>
              </a:rPr>
              <a:t>«Об общих принципах организации местного самоуправления в Российской Федерации»</a:t>
            </a:r>
          </a:p>
          <a:p>
            <a:pPr algn="ctr"/>
            <a:r>
              <a:rPr lang="ru-RU" sz="2400" b="1" dirty="0" smtClean="0">
                <a:latin typeface="Century Gothic" panose="020B0502020202020204" pitchFamily="34" charset="0"/>
              </a:rPr>
              <a:t>(ч. 3 ст. 46):</a:t>
            </a:r>
          </a:p>
          <a:p>
            <a:pPr algn="ctr"/>
            <a:r>
              <a:rPr lang="ru-RU" sz="2400" dirty="0">
                <a:latin typeface="Century Gothic" panose="020B0502020202020204" pitchFamily="34" charset="0"/>
              </a:rPr>
              <a:t>П</a:t>
            </a:r>
            <a:r>
              <a:rPr lang="ru-RU" sz="2400" dirty="0" smtClean="0">
                <a:latin typeface="Century Gothic" panose="020B0502020202020204" pitchFamily="34" charset="0"/>
              </a:rPr>
              <a:t>роекты </a:t>
            </a:r>
            <a:r>
              <a:rPr lang="ru-RU" sz="2400" dirty="0">
                <a:latin typeface="Century Gothic" panose="020B0502020202020204" pitchFamily="34" charset="0"/>
              </a:rPr>
              <a:t>муниципальных нормативных правовых </a:t>
            </a:r>
            <a:r>
              <a:rPr lang="ru-RU" sz="2400" dirty="0" smtClean="0">
                <a:latin typeface="Century Gothic" panose="020B0502020202020204" pitchFamily="34" charset="0"/>
              </a:rPr>
              <a:t>актов, устанавливающие </a:t>
            </a:r>
            <a:r>
              <a:rPr lang="ru-RU" sz="2400" dirty="0">
                <a:latin typeface="Century Gothic" panose="020B0502020202020204" pitchFamily="34" charset="0"/>
              </a:rPr>
              <a:t>новые или изменяющие ранее предусмотренные муниципальными нормативными правовыми актами обязанности для субъектов предпринимательской и инвестиционной деятельности, подлежат оценке регулирующего воздействия, проводимой органами местного самоуправления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7504" y="4869160"/>
            <a:ext cx="2088232" cy="1872208"/>
          </a:xfrm>
          <a:prstGeom prst="ellipse">
            <a:avLst/>
          </a:prstGeom>
          <a:noFill/>
          <a:ln w="203200">
            <a:gradFill flip="none" rotWithShape="1">
              <a:gsLst>
                <a:gs pos="47000">
                  <a:srgbClr val="21A371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5344760"/>
            <a:ext cx="2160240" cy="10464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21A371"/>
                </a:solidFill>
                <a:latin typeface="Century Gothic" pitchFamily="34" charset="0"/>
              </a:rPr>
              <a:t>С 1 января </a:t>
            </a:r>
            <a:r>
              <a:rPr lang="ru-RU" sz="3600" b="1" dirty="0" smtClean="0">
                <a:solidFill>
                  <a:srgbClr val="21A371"/>
                </a:solidFill>
                <a:latin typeface="Century Gothic" pitchFamily="34" charset="0"/>
              </a:rPr>
              <a:t>2014 г.</a:t>
            </a:r>
            <a:endParaRPr lang="ru-RU" sz="2600" b="1" dirty="0">
              <a:solidFill>
                <a:srgbClr val="21A371"/>
              </a:solidFill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752" y="5365085"/>
            <a:ext cx="66247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>
                <a:latin typeface="Century Gothic" panose="020B0502020202020204" pitchFamily="34" charset="0"/>
              </a:rPr>
              <a:t>институт оценки регулирующего</a:t>
            </a:r>
          </a:p>
          <a:p>
            <a:pPr algn="ctr"/>
            <a:r>
              <a:rPr lang="ru-RU" sz="3000" dirty="0" smtClean="0">
                <a:latin typeface="Century Gothic" panose="020B0502020202020204" pitchFamily="34" charset="0"/>
              </a:rPr>
              <a:t>воздействия в Республике Коми</a:t>
            </a:r>
            <a:endParaRPr lang="ru-RU" sz="3000" dirty="0"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908720"/>
            <a:ext cx="786595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1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6912768" cy="66693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116632"/>
            <a:ext cx="8928992" cy="553998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Century Gothic" pitchFamily="34" charset="0"/>
              </a:rPr>
              <a:t>МО, где проводится ОРВ</a:t>
            </a:r>
            <a:endParaRPr lang="ru-RU" sz="3000" b="1" dirty="0">
              <a:latin typeface="Century Gothic" pitchFamily="34" charset="0"/>
            </a:endParaRPr>
          </a:p>
        </p:txBody>
      </p:sp>
      <p:pic>
        <p:nvPicPr>
          <p:cNvPr id="5" name="Picture 3" descr="C:\Users\tda001\Desktop\Coat_of_Arms_of_Vorkuta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391" y="754966"/>
            <a:ext cx="1008113" cy="1166193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tda001\Desktop\Coat_of_Arms_of_Inta_(Komi)_(1982)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617" y="1540241"/>
            <a:ext cx="957613" cy="116291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tda001\Desktop\герб усинска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37" y="897685"/>
            <a:ext cx="936104" cy="1152129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U:\008_Минпром_РК\013_Управление инвестиций\01-Отдел инвестиций\БАЗА ИНВЕСТПЛОЩАДОК\АТЛАС\площадки\Исполнение поручений по протоколу\Сосногорск\герб сосногорск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405" y="3429001"/>
            <a:ext cx="1020595" cy="1152127"/>
          </a:xfrm>
          <a:prstGeom prst="rect">
            <a:avLst/>
          </a:prstGeom>
          <a:noFill/>
          <a:effectLst>
            <a:glow rad="127000">
              <a:srgbClr val="FF0000">
                <a:alpha val="75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tda001\Desktop\презентация_совещание ОРВ\gerb_goroda_uht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844" y="3429000"/>
            <a:ext cx="1009603" cy="1152128"/>
          </a:xfrm>
          <a:prstGeom prst="rect">
            <a:avLst/>
          </a:prstGeom>
          <a:noFill/>
          <a:effectLst>
            <a:glow rad="127000">
              <a:srgbClr val="FF0000">
                <a:alpha val="75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tda001\Desktop\презентация_совещание ОРВ\Coat_of_Arms_of_Pechora_(Komia)_(198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274" y="2121698"/>
            <a:ext cx="936104" cy="1152128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U:\008_Минпром_РК\013_Управление инвестиций\03-Отдел ГЧП\Совет по улучшению инвестиционного климата\I заседание 25.07.2017\Исполнение поручений по протоколу\14_Сыктывдинский\Coat_of_Arms_of_Syktyvdinskiy_rayon_(Komi)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24" y="4785521"/>
            <a:ext cx="928688" cy="1166193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tda001\Desktop\Coat_of_Arms_of_Syktyvkar_(Komi)_(2005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97152"/>
            <a:ext cx="936103" cy="1154562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36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5" y="116632"/>
            <a:ext cx="8928991" cy="492443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>
                  <a:lumMod val="87000"/>
                  <a:lumOff val="13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itchFamily="34" charset="0"/>
              </a:rPr>
              <a:t>ПРЕДМЕТНАЯ ОБЛАСТЬ ОРВ</a:t>
            </a:r>
            <a:endParaRPr lang="ru-RU" sz="2600" b="1" dirty="0"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340768"/>
            <a:ext cx="8784975" cy="2677656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Century Gothic" panose="020B0502020202020204" pitchFamily="34" charset="0"/>
              </a:rPr>
              <a:t>Проекты </a:t>
            </a:r>
            <a:r>
              <a:rPr lang="ru-RU" sz="2800" b="1" dirty="0">
                <a:latin typeface="Century Gothic" panose="020B0502020202020204" pitchFamily="34" charset="0"/>
              </a:rPr>
              <a:t>муниципальных </a:t>
            </a:r>
            <a:r>
              <a:rPr lang="ru-RU" sz="2800" b="1" dirty="0" smtClean="0">
                <a:latin typeface="Century Gothic" panose="020B0502020202020204" pitchFamily="34" charset="0"/>
              </a:rPr>
              <a:t>НПА, устанавливающие </a:t>
            </a:r>
            <a:r>
              <a:rPr lang="ru-RU" sz="2800" b="1" dirty="0">
                <a:latin typeface="Century Gothic" panose="020B0502020202020204" pitchFamily="34" charset="0"/>
              </a:rPr>
              <a:t>новые или </a:t>
            </a:r>
            <a:r>
              <a:rPr lang="ru-RU" sz="2800" b="1" dirty="0" smtClean="0">
                <a:latin typeface="Century Gothic" panose="020B0502020202020204" pitchFamily="34" charset="0"/>
              </a:rPr>
              <a:t>изменяющие </a:t>
            </a:r>
            <a:r>
              <a:rPr lang="ru-RU" sz="2800" b="1" dirty="0">
                <a:latin typeface="Century Gothic" panose="020B0502020202020204" pitchFamily="34" charset="0"/>
              </a:rPr>
              <a:t>ранее предусмотренные муниципальными </a:t>
            </a:r>
            <a:r>
              <a:rPr lang="ru-RU" sz="2800" b="1" dirty="0" smtClean="0">
                <a:latin typeface="Century Gothic" panose="020B0502020202020204" pitchFamily="34" charset="0"/>
              </a:rPr>
              <a:t>НПА обязанности </a:t>
            </a:r>
            <a:r>
              <a:rPr lang="ru-RU" sz="2800" b="1" dirty="0">
                <a:latin typeface="Century Gothic" panose="020B0502020202020204" pitchFamily="34" charset="0"/>
              </a:rPr>
              <a:t>для субъектов предпринимательской и инвестиционной </a:t>
            </a:r>
            <a:r>
              <a:rPr lang="ru-RU" sz="2800" b="1" dirty="0" smtClean="0">
                <a:latin typeface="Century Gothic" panose="020B0502020202020204" pitchFamily="34" charset="0"/>
              </a:rPr>
              <a:t>деятельности</a:t>
            </a:r>
            <a:endParaRPr lang="ru-RU" sz="2800" b="1" dirty="0">
              <a:latin typeface="Century Gothic" panose="020B0502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600" y="692696"/>
            <a:ext cx="554432" cy="57606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03848" y="4099138"/>
            <a:ext cx="2736304" cy="553998"/>
          </a:xfrm>
          <a:prstGeom prst="snip1Rect">
            <a:avLst>
              <a:gd name="adj" fmla="val 0"/>
            </a:avLst>
          </a:prstGeom>
          <a:gradFill>
            <a:gsLst>
              <a:gs pos="0">
                <a:schemeClr val="bg1"/>
              </a:gs>
              <a:gs pos="55000">
                <a:srgbClr val="FF0000"/>
              </a:gs>
              <a:gs pos="100000">
                <a:schemeClr val="bg1"/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Century Gothic" pitchFamily="34" charset="0"/>
              </a:rPr>
              <a:t>Исключения:</a:t>
            </a:r>
            <a:endParaRPr lang="ru-RU" sz="3000" b="1" dirty="0">
              <a:latin typeface="Century Gothic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4797152"/>
            <a:ext cx="8784975" cy="1938992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/>
              </a:gs>
              <a:gs pos="100000">
                <a:srgbClr val="00B0F0"/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Century Gothic" panose="020B0502020202020204" pitchFamily="34" charset="0"/>
              </a:rPr>
              <a:t>проекты НПА, устанавливающие, изменяющие, приостанавливающие, отменяющие </a:t>
            </a:r>
            <a:r>
              <a:rPr lang="ru-RU" sz="2400" b="1" dirty="0">
                <a:latin typeface="Century Gothic" panose="020B0502020202020204" pitchFamily="34" charset="0"/>
              </a:rPr>
              <a:t>местные налоги и сборы;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Century Gothic" panose="020B0502020202020204" pitchFamily="34" charset="0"/>
              </a:rPr>
              <a:t>проекты НПА, регулирующие </a:t>
            </a:r>
            <a:r>
              <a:rPr lang="ru-RU" sz="2400" b="1" dirty="0">
                <a:latin typeface="Century Gothic" panose="020B0502020202020204" pitchFamily="34" charset="0"/>
              </a:rPr>
              <a:t>бюджетные правоотношения.</a:t>
            </a:r>
          </a:p>
        </p:txBody>
      </p:sp>
    </p:spTree>
    <p:extLst>
      <p:ext uri="{BB962C8B-B14F-4D97-AF65-F5344CB8AC3E}">
        <p14:creationId xmlns:p14="http://schemas.microsoft.com/office/powerpoint/2010/main" val="79254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8928992" cy="492443"/>
          </a:xfrm>
          <a:prstGeom prst="snip1Rect">
            <a:avLst>
              <a:gd name="adj" fmla="val 0"/>
            </a:avLst>
          </a:prstGeom>
          <a:gradFill>
            <a:gsLst>
              <a:gs pos="31000">
                <a:schemeClr val="bg1"/>
              </a:gs>
              <a:gs pos="64000">
                <a:srgbClr val="21A371">
                  <a:lumMod val="87000"/>
                  <a:lumOff val="13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atin typeface="Century Gothic" pitchFamily="34" charset="0"/>
              </a:rPr>
              <a:t>НЕОБХОДИМОСТЬ ПРОВЕДЕНИЯ ОРВ</a:t>
            </a:r>
            <a:endParaRPr lang="ru-RU" sz="2600" b="1" dirty="0"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735648"/>
            <a:ext cx="8244408" cy="1015663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6000"/>
                  <a:lumOff val="14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Century Gothic" panose="020B0502020202020204" pitchFamily="34" charset="0"/>
              </a:rPr>
              <a:t>ОБЯЗАННОСТЬ, вытекающая из законодательства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07656"/>
            <a:ext cx="554432" cy="5760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9512" y="3247816"/>
            <a:ext cx="8964488" cy="1477328"/>
          </a:xfrm>
          <a:prstGeom prst="snip1Rect">
            <a:avLst>
              <a:gd name="adj" fmla="val 0"/>
            </a:avLst>
          </a:prstGeom>
          <a:gradFill>
            <a:gsLst>
              <a:gs pos="10000">
                <a:schemeClr val="bg1"/>
              </a:gs>
              <a:gs pos="91000">
                <a:schemeClr val="bg1"/>
              </a:gs>
              <a:gs pos="52000">
                <a:srgbClr val="E60000"/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Century Gothic" panose="020B0502020202020204" pitchFamily="34" charset="0"/>
              </a:rPr>
              <a:t>НЕПРОВЕДЕНИЕ или ПРОВЕДЕНИЕ ПРОЦЕДУРЫ С НАРУШЕНИЯМИ – возможность ОТМЕНЫ муниципального НПА в судебном порядке</a:t>
            </a:r>
          </a:p>
        </p:txBody>
      </p:sp>
    </p:spTree>
    <p:extLst>
      <p:ext uri="{BB962C8B-B14F-4D97-AF65-F5344CB8AC3E}">
        <p14:creationId xmlns:p14="http://schemas.microsoft.com/office/powerpoint/2010/main" val="33892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9036496" cy="523220"/>
          </a:xfrm>
          <a:prstGeom prst="snip1Rect">
            <a:avLst>
              <a:gd name="adj" fmla="val 0"/>
            </a:avLst>
          </a:prstGeom>
          <a:gradFill>
            <a:gsLst>
              <a:gs pos="31000">
                <a:schemeClr val="bg1"/>
              </a:gs>
              <a:gs pos="64000">
                <a:srgbClr val="21A371">
                  <a:lumMod val="87000"/>
                  <a:lumOff val="13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ПЛЮСЫ ПРОВЕДЕНИЯ ОРВ</a:t>
            </a:r>
            <a:endParaRPr lang="ru-RU" sz="2800" b="1" dirty="0"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764704"/>
            <a:ext cx="8964488" cy="3247043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6000"/>
                  <a:lumOff val="14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Century Gothic" panose="020B0502020202020204" pitchFamily="34" charset="0"/>
              </a:rPr>
              <a:t>ПОЛУЧЕНИЕ ДАННЫХ об ЭФФЕКТИВНОСТИ/ НЕЭФФЕКТИВНОСТИ регулирования: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000" b="1" dirty="0" smtClean="0">
                <a:latin typeface="Century Gothic" panose="020B0502020202020204" pitchFamily="34" charset="0"/>
              </a:rPr>
              <a:t>Количество субъектов регулирования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000" b="1" dirty="0" smtClean="0">
                <a:latin typeface="Century Gothic" panose="020B0502020202020204" pitchFamily="34" charset="0"/>
              </a:rPr>
              <a:t>Издержки муниципального бюджета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000" b="1" dirty="0" smtClean="0">
                <a:latin typeface="Century Gothic" panose="020B0502020202020204" pitchFamily="34" charset="0"/>
              </a:rPr>
              <a:t>Доходы муниципального бюджета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smtClean="0">
                <a:latin typeface="Century Gothic" panose="020B0502020202020204" pitchFamily="34" charset="0"/>
              </a:rPr>
              <a:t>Доходы и расходы субъектов регулирования</a:t>
            </a:r>
            <a:endParaRPr lang="ru-RU" sz="2700" b="1" dirty="0" smtClean="0">
              <a:latin typeface="Century Gothic" panose="020B0502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smtClean="0">
                <a:latin typeface="Century Gothic" panose="020B0502020202020204" pitchFamily="34" charset="0"/>
              </a:rPr>
              <a:t>Сравнительный анализ видов регулирования</a:t>
            </a:r>
            <a:endParaRPr lang="ru-RU" sz="2700" b="1" dirty="0" smtClean="0">
              <a:latin typeface="Century Gothic" panose="020B0502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4941168"/>
            <a:ext cx="8964488" cy="1938992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6000"/>
                  <a:lumOff val="14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Century Gothic" panose="020B0502020202020204" pitchFamily="34" charset="0"/>
              </a:rPr>
              <a:t>Возможность принятия решения – ДОРАБОТАТЬ проект / ОТЛОЖИТЬ принятие</a:t>
            </a:r>
          </a:p>
          <a:p>
            <a:pPr algn="ctr"/>
            <a:r>
              <a:rPr lang="ru-RU" sz="3000" b="1" dirty="0" smtClean="0">
                <a:latin typeface="Century Gothic" panose="020B0502020202020204" pitchFamily="34" charset="0"/>
              </a:rPr>
              <a:t>вместо затрачивания времени на внесение изменений в муниципальный НПА 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3923928" y="4155763"/>
            <a:ext cx="936104" cy="576932"/>
          </a:xfrm>
          <a:prstGeom prst="downArrow">
            <a:avLst/>
          </a:prstGeom>
          <a:gradFill>
            <a:gsLst>
              <a:gs pos="28000">
                <a:schemeClr val="bg1"/>
              </a:gs>
              <a:gs pos="56000">
                <a:srgbClr val="21A371">
                  <a:lumMod val="86000"/>
                  <a:lumOff val="14000"/>
                </a:srgbClr>
              </a:gs>
              <a:gs pos="73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64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3" y="857250"/>
            <a:ext cx="5076128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008" y="170056"/>
            <a:ext cx="9128992" cy="553998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3000" b="1" dirty="0" smtClean="0">
                <a:latin typeface="Century Gothic" pitchFamily="34" charset="0"/>
              </a:rPr>
              <a:t>РЕЙТИНГ МО за 2018</a:t>
            </a:r>
            <a:endParaRPr lang="ru-RU" sz="3000" b="1" dirty="0">
              <a:latin typeface="Century Gothic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100048"/>
              </p:ext>
            </p:extLst>
          </p:nvPr>
        </p:nvGraphicFramePr>
        <p:xfrm>
          <a:off x="4476723" y="2125748"/>
          <a:ext cx="4667277" cy="2935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07843">
                  <a:extLst>
                    <a:ext uri="{9D8B030D-6E8A-4147-A177-3AD203B41FA5}">
                      <a16:colId xmlns:a16="http://schemas.microsoft.com/office/drawing/2014/main" val="2284485562"/>
                    </a:ext>
                  </a:extLst>
                </a:gridCol>
                <a:gridCol w="959434">
                  <a:extLst>
                    <a:ext uri="{9D8B030D-6E8A-4147-A177-3AD203B41FA5}">
                      <a16:colId xmlns:a16="http://schemas.microsoft.com/office/drawing/2014/main" val="3108310584"/>
                    </a:ext>
                  </a:extLst>
                </a:gridCol>
              </a:tblGrid>
              <a:tr h="5870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Муниципальное образование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64000">
                          <a:srgbClr val="29CA8C"/>
                        </a:gs>
                        <a:gs pos="100000">
                          <a:srgbClr val="04BCFF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Баллы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64000">
                          <a:srgbClr val="29CA8C"/>
                        </a:gs>
                        <a:gs pos="100000">
                          <a:srgbClr val="04BCFF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59308433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«Сосногорск»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88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10300736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«Сыктывкар»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86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17425613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«Усинск»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84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50734527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«Воркута»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68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87569704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«Ухта»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68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59795499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«Инта»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62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65571870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«Сыктывдинский»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F6613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53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F6613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9717617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«Печора»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E0000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36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E0000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6288257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27276" y="1952014"/>
            <a:ext cx="1444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ГО «Усинск»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15748" y="2178517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ГО «Инта»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9087" y="1511592"/>
            <a:ext cx="1524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ГО «Воркута»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71987" y="2776232"/>
            <a:ext cx="14911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МР «Печора»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36520" y="3386531"/>
            <a:ext cx="18517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МР «Сосногорск»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03726" y="3673519"/>
            <a:ext cx="1249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ГО «Ухта»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0298" y="4500170"/>
            <a:ext cx="17700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ГО «Сыктывкар»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3462" y="4751839"/>
            <a:ext cx="21611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МР «Сыктывдинский»</a:t>
            </a:r>
          </a:p>
        </p:txBody>
      </p:sp>
    </p:spTree>
    <p:extLst>
      <p:ext uri="{BB962C8B-B14F-4D97-AF65-F5344CB8AC3E}">
        <p14:creationId xmlns:p14="http://schemas.microsoft.com/office/powerpoint/2010/main" val="84303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55" y="857250"/>
            <a:ext cx="5072063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008" y="116632"/>
            <a:ext cx="9128992" cy="553998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3000" b="1" dirty="0" smtClean="0">
                <a:latin typeface="Century Gothic" pitchFamily="34" charset="0"/>
              </a:rPr>
              <a:t>РЕЙТИНГ </a:t>
            </a:r>
            <a:r>
              <a:rPr lang="ru-RU" sz="3000" b="1" dirty="0">
                <a:latin typeface="Century Gothic" pitchFamily="34" charset="0"/>
              </a:rPr>
              <a:t>МО </a:t>
            </a:r>
            <a:r>
              <a:rPr lang="ru-RU" sz="3000" b="1" dirty="0" smtClean="0">
                <a:latin typeface="Century Gothic" pitchFamily="34" charset="0"/>
              </a:rPr>
              <a:t>за </a:t>
            </a:r>
            <a:r>
              <a:rPr lang="ru-RU" sz="3000" b="1" dirty="0">
                <a:latin typeface="Century Gothic" pitchFamily="34" charset="0"/>
              </a:rPr>
              <a:t>2019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107013"/>
              </p:ext>
            </p:extLst>
          </p:nvPr>
        </p:nvGraphicFramePr>
        <p:xfrm>
          <a:off x="4518361" y="2125748"/>
          <a:ext cx="4625640" cy="29404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68892">
                  <a:extLst>
                    <a:ext uri="{9D8B030D-6E8A-4147-A177-3AD203B41FA5}">
                      <a16:colId xmlns:a16="http://schemas.microsoft.com/office/drawing/2014/main" val="2284485562"/>
                    </a:ext>
                  </a:extLst>
                </a:gridCol>
                <a:gridCol w="956748">
                  <a:extLst>
                    <a:ext uri="{9D8B030D-6E8A-4147-A177-3AD203B41FA5}">
                      <a16:colId xmlns:a16="http://schemas.microsoft.com/office/drawing/2014/main" val="3108310584"/>
                    </a:ext>
                  </a:extLst>
                </a:gridCol>
              </a:tblGrid>
              <a:tr h="5870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Муниципальное образование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64000">
                          <a:srgbClr val="29CA8C"/>
                        </a:gs>
                        <a:gs pos="100000">
                          <a:srgbClr val="04BCFF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Баллы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64000">
                          <a:srgbClr val="29CA8C"/>
                        </a:gs>
                        <a:gs pos="100000">
                          <a:srgbClr val="04BCFF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59308433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«Сосногорск»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81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10300736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«Сыктывкар»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81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17425613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ГО «Ухта»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80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50734527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«Усинск»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00B050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79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00B050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87569704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«Инта»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65571870"/>
                  </a:ext>
                </a:extLst>
              </a:tr>
              <a:tr h="29879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«Воркута»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67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9717617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«Печора»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E0000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E0000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818827437"/>
                  </a:ext>
                </a:extLst>
              </a:tr>
              <a:tr h="2935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«Сыктывдинский»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E0000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E0000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6288257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27276" y="1952014"/>
            <a:ext cx="1444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ГО «Усинск»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15748" y="2178517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ГО «Инта»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9087" y="1511592"/>
            <a:ext cx="1524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ГО «Воркута»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71987" y="2776232"/>
            <a:ext cx="14911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МР «Печора»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36520" y="3386531"/>
            <a:ext cx="18517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МР «Сосногорск»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03726" y="3673519"/>
            <a:ext cx="1249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ГО «Ухта»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0298" y="4500170"/>
            <a:ext cx="17700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ГО «Сыктывкар»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3462" y="4751839"/>
            <a:ext cx="21611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МО МР «Сыктывдинский»</a:t>
            </a:r>
          </a:p>
        </p:txBody>
      </p:sp>
    </p:spTree>
    <p:extLst>
      <p:ext uri="{BB962C8B-B14F-4D97-AF65-F5344CB8AC3E}">
        <p14:creationId xmlns:p14="http://schemas.microsoft.com/office/powerpoint/2010/main" val="2947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55" y="857250"/>
            <a:ext cx="5072063" cy="5143500"/>
          </a:xfrm>
          <a:prstGeom prst="rect">
            <a:avLst/>
          </a:prstGeom>
        </p:spPr>
      </p:pic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94790342"/>
              </p:ext>
            </p:extLst>
          </p:nvPr>
        </p:nvGraphicFramePr>
        <p:xfrm>
          <a:off x="-324544" y="476672"/>
          <a:ext cx="9468544" cy="6381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008" y="116632"/>
            <a:ext cx="9128992" cy="553998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3000" b="1" dirty="0" smtClean="0">
                <a:latin typeface="Century Gothic" pitchFamily="34" charset="0"/>
              </a:rPr>
              <a:t>РЕЙТИНГ (ДИНАМИКА 2018-2019)</a:t>
            </a:r>
            <a:endParaRPr lang="ru-RU" sz="30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59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</TotalTime>
  <Words>696</Words>
  <Application>Microsoft Office PowerPoint</Application>
  <PresentationFormat>Экран (4:3)</PresentationFormat>
  <Paragraphs>134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Century Gothic</vt:lpstr>
      <vt:lpstr>Times New Roman</vt:lpstr>
      <vt:lpstr>Wingdings</vt:lpstr>
      <vt:lpstr>Тема Office</vt:lpstr>
      <vt:lpstr>Проведение процедуры оценки регулирующего воздействия и экспертизы органами местного самоуправления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Проведение процедуры оценки регулирующего воздействия органами местного самоуправления</dc:title>
  <dc:creator>Торлопов Дмитрий Александрович</dc:creator>
  <cp:lastModifiedBy>Торлопов Дмитрий Александрович</cp:lastModifiedBy>
  <cp:revision>220</cp:revision>
  <cp:lastPrinted>2018-03-23T05:50:22Z</cp:lastPrinted>
  <dcterms:created xsi:type="dcterms:W3CDTF">2018-03-21T07:25:23Z</dcterms:created>
  <dcterms:modified xsi:type="dcterms:W3CDTF">2020-02-19T13:17:31Z</dcterms:modified>
</cp:coreProperties>
</file>