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8" r:id="rId2"/>
    <p:sldId id="289" r:id="rId3"/>
    <p:sldId id="290" r:id="rId4"/>
    <p:sldId id="293" r:id="rId5"/>
    <p:sldId id="294" r:id="rId6"/>
    <p:sldId id="295" r:id="rId7"/>
    <p:sldId id="296" r:id="rId8"/>
    <p:sldId id="298" r:id="rId9"/>
    <p:sldId id="299" r:id="rId10"/>
    <p:sldId id="300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AF8ED"/>
    <a:srgbClr val="FF9999"/>
    <a:srgbClr val="FFD9D9"/>
    <a:srgbClr val="F5F2EE"/>
    <a:srgbClr val="FFCCCC"/>
    <a:srgbClr val="EBF3F5"/>
    <a:srgbClr val="A5A5A5"/>
    <a:srgbClr val="F8F8F7"/>
    <a:srgbClr val="F0E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1" autoAdjust="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28575">
                <a:solidFill>
                  <a:schemeClr val="tx2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2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Lbls>
            <c:dLbl>
              <c:idx val="0"/>
              <c:layout>
                <c:manualLayout>
                  <c:x val="-7.2690313603551618E-2"/>
                  <c:y val="0.166326470973923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57266236694344"/>
                      <c:h val="0.2144033421034407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2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Lbls>
            <c:dLbl>
              <c:idx val="1"/>
              <c:layout>
                <c:manualLayout>
                  <c:x val="-0.17874350072753106"/>
                  <c:y val="-0.25091221872914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miter lim="800000"/>
            </a:ln>
            <a:effectLst/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Lbls>
            <c:dLbl>
              <c:idx val="2"/>
              <c:layout>
                <c:manualLayout>
                  <c:x val="0.18237015852796173"/>
                  <c:y val="-0.215856456573776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84444423405766"/>
                      <c:h val="0.2005689355492875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2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2"/>
                </a:solidFill>
                <a:prstDash val="solid"/>
                <a:miter lim="800000"/>
              </a:ln>
              <a:effectLst/>
            </c:spPr>
          </c:dPt>
          <c:dLbls>
            <c:dLbl>
              <c:idx val="3"/>
              <c:layout>
                <c:manualLayout>
                  <c:x val="0.15584272702282601"/>
                  <c:y val="9.95622695107077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2">
                          <a:lumMod val="50000"/>
                        </a:schemeClr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50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816FB-F965-4AC8-A360-FEEF95AAC2A9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2B38E-BD72-404F-BF53-687EEBAC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5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2DF29-126D-4B3F-9A1A-0F13C3A8C2B8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0DD6C-DD03-49EE-9716-7B460A844D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5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0DD6C-DD03-49EE-9716-7B460A844D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0DD6C-DD03-49EE-9716-7B460A844D2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1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0DD6C-DD03-49EE-9716-7B460A844D2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8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5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1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9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9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8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3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234D-7569-4750-A735-44599F5FC8C3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205F-AE10-4914-8DCD-F3088DA67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3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4154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2788451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ru-RU" sz="3600" b="1" cap="all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ИНСТИТУТА ОРВ</a:t>
            </a:r>
          </a:p>
          <a:p>
            <a:pPr algn="ctr">
              <a:lnSpc>
                <a:spcPts val="3600"/>
              </a:lnSpc>
            </a:pPr>
            <a:r>
              <a:rPr lang="ru-RU" sz="3600" b="1" cap="all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ОБРАЗОВАНИЯХ ХАБАРОВСКОГО КРАЯ ЗА 2023 ГОД</a:t>
            </a:r>
            <a:endParaRPr lang="ru-RU" sz="3600" b="1" cap="all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09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2024 год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971" y="3303989"/>
            <a:ext cx="6336891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сводном отчете об ОРВ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наличии/отсутствии в проекте МНПА обязательных требований, в том числе сроке вступления в силу МНПА</a:t>
            </a:r>
          </a:p>
          <a:p>
            <a:pPr marL="285750" indent="-285750">
              <a:lnSpc>
                <a:spcPts val="2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экспертном 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ОРВ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вывода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соответствии проекта МНПА принципам, определенным Федеральным законом № 247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§"/>
            </a:pP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8834" y="3348306"/>
            <a:ext cx="633689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>
              <a:lnSpc>
                <a:spcPts val="2000"/>
              </a:lnSpc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в </a:t>
            </a:r>
          </a:p>
          <a:p>
            <a:pPr marL="268288">
              <a:lnSpc>
                <a:spcPts val="2000"/>
              </a:lnSpc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МНПА обязательных требований</a:t>
            </a:r>
          </a:p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§"/>
            </a:pPr>
            <a:endParaRPr lang="ru-RU" sz="24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718" y="2831473"/>
            <a:ext cx="3897560" cy="348813"/>
          </a:xfrm>
          <a:prstGeom prst="rect">
            <a:avLst/>
          </a:prstGeom>
          <a:noFill/>
          <a:ln w="28575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тражение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6891" y="2811467"/>
            <a:ext cx="4946431" cy="368819"/>
          </a:xfrm>
          <a:prstGeom prst="rect">
            <a:avLst/>
          </a:prstGeom>
          <a:noFill/>
          <a:ln w="28575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62964" y="4971001"/>
            <a:ext cx="5336874" cy="946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МНПА, содержащих обязательные требования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требований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2964" y="4414549"/>
            <a:ext cx="4946431" cy="368819"/>
          </a:xfrm>
          <a:prstGeom prst="rect">
            <a:avLst/>
          </a:prstGeom>
          <a:noFill/>
          <a:ln w="28575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1487897"/>
            <a:ext cx="121920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84209" y="1693058"/>
            <a:ext cx="930536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Обеспечение реализации Федерального закона № 247</a:t>
            </a:r>
          </a:p>
          <a:p>
            <a:pPr algn="ctr">
              <a:lnSpc>
                <a:spcPts val="2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 обязательных требованиях в РФ»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154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55730410"/>
              </p:ext>
            </p:extLst>
          </p:nvPr>
        </p:nvGraphicFramePr>
        <p:xfrm>
          <a:off x="6948" y="2002566"/>
          <a:ext cx="3176695" cy="243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02597790"/>
              </p:ext>
            </p:extLst>
          </p:nvPr>
        </p:nvGraphicFramePr>
        <p:xfrm>
          <a:off x="6740" y="4403436"/>
          <a:ext cx="3169955" cy="243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04913287"/>
              </p:ext>
            </p:extLst>
          </p:nvPr>
        </p:nvGraphicFramePr>
        <p:xfrm>
          <a:off x="5283501" y="1987108"/>
          <a:ext cx="3190352" cy="241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87273559"/>
              </p:ext>
            </p:extLst>
          </p:nvPr>
        </p:nvGraphicFramePr>
        <p:xfrm>
          <a:off x="5283502" y="4441672"/>
          <a:ext cx="3190351" cy="2416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66137" y="2714288"/>
            <a:ext cx="3148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Нормативное закрепление проведения ОРВ и экспертизы (ОФВ)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6137" y="5410125"/>
            <a:ext cx="3171856" cy="799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Механизм проведения ОРВ и экспертизы (ОФВ)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690" y="2714287"/>
            <a:ext cx="3718147" cy="103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Информационно-методическое сопровождение института ОРВ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44800" y="5461407"/>
            <a:ext cx="3716037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Независимая оценка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98" y="675298"/>
            <a:ext cx="8626936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показателей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77398" y="3137575"/>
            <a:ext cx="896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7398" y="5552348"/>
            <a:ext cx="896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30442" y="3137575"/>
            <a:ext cx="896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30262" y="5552348"/>
            <a:ext cx="8964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4454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МО: распределение по группам</a:t>
            </a:r>
            <a:endParaRPr lang="ru-RU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09155" y="2735297"/>
            <a:ext cx="211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83519" y="2735297"/>
            <a:ext cx="1621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40611" y="2735297"/>
            <a:ext cx="1509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7189" y="2735297"/>
            <a:ext cx="146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797820" y="2735297"/>
            <a:ext cx="2394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1173757" y="4591965"/>
            <a:ext cx="8944" cy="7372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5" name="Пятиугольник 74"/>
          <p:cNvSpPr/>
          <p:nvPr/>
        </p:nvSpPr>
        <p:spPr>
          <a:xfrm rot="16200000">
            <a:off x="493900" y="4976512"/>
            <a:ext cx="1367050" cy="238429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ятиугольник 76"/>
          <p:cNvSpPr/>
          <p:nvPr/>
        </p:nvSpPr>
        <p:spPr>
          <a:xfrm rot="16200000">
            <a:off x="2956843" y="4897869"/>
            <a:ext cx="1367046" cy="2541583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ятиугольник 77"/>
          <p:cNvSpPr/>
          <p:nvPr/>
        </p:nvSpPr>
        <p:spPr>
          <a:xfrm rot="16200000">
            <a:off x="5501307" y="4897870"/>
            <a:ext cx="1367045" cy="2541584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ятиугольник 78"/>
          <p:cNvSpPr/>
          <p:nvPr/>
        </p:nvSpPr>
        <p:spPr>
          <a:xfrm rot="16200000">
            <a:off x="7940099" y="5003437"/>
            <a:ext cx="1376018" cy="23394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ятиугольник 79"/>
          <p:cNvSpPr/>
          <p:nvPr/>
        </p:nvSpPr>
        <p:spPr>
          <a:xfrm rot="16200000">
            <a:off x="10304555" y="4979986"/>
            <a:ext cx="1376018" cy="2398876"/>
          </a:xfrm>
          <a:prstGeom prst="homePlat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-17607" y="5849985"/>
            <a:ext cx="238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6692" y="5849984"/>
            <a:ext cx="2544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37%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11156" y="5849984"/>
            <a:ext cx="254435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37%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455514" y="5841015"/>
            <a:ext cx="23423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790244" y="5849984"/>
            <a:ext cx="24017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61181" y="1607286"/>
            <a:ext cx="23400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 6 МО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75997" y="1631458"/>
            <a:ext cx="27253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3 МО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3650741" y="4591965"/>
            <a:ext cx="8944" cy="7372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6178477" y="4575789"/>
            <a:ext cx="8944" cy="7372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8633031" y="4591965"/>
            <a:ext cx="8944" cy="7372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10966246" y="4591965"/>
            <a:ext cx="8944" cy="7372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Шестиугольник 94"/>
          <p:cNvSpPr/>
          <p:nvPr/>
        </p:nvSpPr>
        <p:spPr>
          <a:xfrm rot="5400000">
            <a:off x="443236" y="3137237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98" name="Шестиугольник 97"/>
          <p:cNvSpPr/>
          <p:nvPr/>
        </p:nvSpPr>
        <p:spPr>
          <a:xfrm rot="5400000">
            <a:off x="1527609" y="3120135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37" name="Шестиугольник 136"/>
          <p:cNvSpPr/>
          <p:nvPr/>
        </p:nvSpPr>
        <p:spPr>
          <a:xfrm rot="5400000">
            <a:off x="984374" y="3130085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40" name="Шестиугольник 139"/>
          <p:cNvSpPr/>
          <p:nvPr/>
        </p:nvSpPr>
        <p:spPr>
          <a:xfrm rot="5400000">
            <a:off x="717490" y="353734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43" name="Шестиугольник 142"/>
          <p:cNvSpPr/>
          <p:nvPr/>
        </p:nvSpPr>
        <p:spPr>
          <a:xfrm rot="5400000">
            <a:off x="1266844" y="3538869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46" name="Шестиугольник 145"/>
          <p:cNvSpPr/>
          <p:nvPr/>
        </p:nvSpPr>
        <p:spPr>
          <a:xfrm rot="5400000">
            <a:off x="2766920" y="3154340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49" name="Шестиугольник 148"/>
          <p:cNvSpPr/>
          <p:nvPr/>
        </p:nvSpPr>
        <p:spPr>
          <a:xfrm rot="5400000">
            <a:off x="3851291" y="3137237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52" name="Шестиугольник 151"/>
          <p:cNvSpPr/>
          <p:nvPr/>
        </p:nvSpPr>
        <p:spPr>
          <a:xfrm rot="5400000">
            <a:off x="3308056" y="3147187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55" name="Шестиугольник 154"/>
          <p:cNvSpPr/>
          <p:nvPr/>
        </p:nvSpPr>
        <p:spPr>
          <a:xfrm rot="5400000">
            <a:off x="3041172" y="3554450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58" name="Шестиугольник 157"/>
          <p:cNvSpPr/>
          <p:nvPr/>
        </p:nvSpPr>
        <p:spPr>
          <a:xfrm rot="5400000">
            <a:off x="3590528" y="3555973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61" name="Шестиугольник 160"/>
          <p:cNvSpPr/>
          <p:nvPr/>
        </p:nvSpPr>
        <p:spPr>
          <a:xfrm rot="5400000">
            <a:off x="5361953" y="3174900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64" name="Шестиугольник 163"/>
          <p:cNvSpPr/>
          <p:nvPr/>
        </p:nvSpPr>
        <p:spPr>
          <a:xfrm rot="5400000">
            <a:off x="6446326" y="315779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67" name="Шестиугольник 166"/>
          <p:cNvSpPr/>
          <p:nvPr/>
        </p:nvSpPr>
        <p:spPr>
          <a:xfrm rot="5400000">
            <a:off x="5903091" y="316774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70" name="Шестиугольник 169"/>
          <p:cNvSpPr/>
          <p:nvPr/>
        </p:nvSpPr>
        <p:spPr>
          <a:xfrm rot="5400000">
            <a:off x="5603380" y="3584743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73" name="Шестиугольник 172"/>
          <p:cNvSpPr/>
          <p:nvPr/>
        </p:nvSpPr>
        <p:spPr>
          <a:xfrm rot="5400000">
            <a:off x="6163786" y="357472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79" name="Шестиугольник 178"/>
          <p:cNvSpPr/>
          <p:nvPr/>
        </p:nvSpPr>
        <p:spPr>
          <a:xfrm rot="5400000">
            <a:off x="8831721" y="3165144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85" name="Шестиугольник 184"/>
          <p:cNvSpPr/>
          <p:nvPr/>
        </p:nvSpPr>
        <p:spPr>
          <a:xfrm rot="5400000">
            <a:off x="8009829" y="3553424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88" name="Шестиугольник 187"/>
          <p:cNvSpPr/>
          <p:nvPr/>
        </p:nvSpPr>
        <p:spPr>
          <a:xfrm rot="5400000">
            <a:off x="8541047" y="3535296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91" name="Шестиугольник 190"/>
          <p:cNvSpPr/>
          <p:nvPr/>
        </p:nvSpPr>
        <p:spPr>
          <a:xfrm rot="5400000">
            <a:off x="10130973" y="3177734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94" name="Шестиугольник 193"/>
          <p:cNvSpPr/>
          <p:nvPr/>
        </p:nvSpPr>
        <p:spPr>
          <a:xfrm rot="5400000">
            <a:off x="11215346" y="316063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97" name="Шестиугольник 196"/>
          <p:cNvSpPr/>
          <p:nvPr/>
        </p:nvSpPr>
        <p:spPr>
          <a:xfrm rot="5400000">
            <a:off x="10672111" y="317058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00" name="Шестиугольник 199"/>
          <p:cNvSpPr/>
          <p:nvPr/>
        </p:nvSpPr>
        <p:spPr>
          <a:xfrm rot="5400000">
            <a:off x="10405227" y="3577845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03" name="Шестиугольник 202"/>
          <p:cNvSpPr/>
          <p:nvPr/>
        </p:nvSpPr>
        <p:spPr>
          <a:xfrm rot="5400000">
            <a:off x="10954581" y="3579366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76" name="Шестиугольник 175"/>
          <p:cNvSpPr/>
          <p:nvPr/>
        </p:nvSpPr>
        <p:spPr>
          <a:xfrm rot="5400000">
            <a:off x="7736542" y="3150735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82" name="Шестиугольник 181"/>
          <p:cNvSpPr/>
          <p:nvPr/>
        </p:nvSpPr>
        <p:spPr>
          <a:xfrm rot="5400000">
            <a:off x="8277678" y="3143581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77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по группам показателей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0617" y="4079052"/>
            <a:ext cx="4482353" cy="35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ТОП-5 МО*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98" y="1681281"/>
            <a:ext cx="71134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1. Нормативное закрепление проведения ОРВ и экспертизы (ОФВ)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9296750" y="2054489"/>
            <a:ext cx="1395796" cy="1409387"/>
            <a:chOff x="2721151" y="3215021"/>
            <a:chExt cx="1489532" cy="1712106"/>
          </a:xfrm>
        </p:grpSpPr>
        <p:sp>
          <p:nvSpPr>
            <p:cNvPr id="10" name="Шестиугольник 9"/>
            <p:cNvSpPr/>
            <p:nvPr/>
          </p:nvSpPr>
          <p:spPr>
            <a:xfrm rot="5400000">
              <a:off x="2609864" y="3326308"/>
              <a:ext cx="1712106" cy="14895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Шестиугольник 4"/>
            <p:cNvSpPr/>
            <p:nvPr/>
          </p:nvSpPr>
          <p:spPr>
            <a:xfrm>
              <a:off x="2953271" y="3481824"/>
              <a:ext cx="1025294" cy="1178500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97199" y="2300147"/>
            <a:ext cx="6944092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блока:</a:t>
            </a:r>
          </a:p>
          <a:p>
            <a:pPr algn="ctr">
              <a:lnSpc>
                <a:spcPts val="2000"/>
              </a:lnSpc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Порядки ОРВ соответствуют требованиям 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№ 131 и Закона края № 368</a:t>
            </a:r>
          </a:p>
          <a:p>
            <a:pPr marL="354013" indent="-354013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ОРВ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закреплены:</a:t>
            </a:r>
          </a:p>
          <a:p>
            <a:pPr marL="354013" indent="187325">
              <a:lnSpc>
                <a:spcPts val="2000"/>
              </a:lnSpc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«блокирующая»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</a:p>
          <a:p>
            <a:pPr marL="354013" indent="187325">
              <a:lnSpc>
                <a:spcPts val="2000"/>
              </a:lnSpc>
              <a:spcBef>
                <a:spcPts val="300"/>
              </a:spcBef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возвращения на доработку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</a:t>
            </a:r>
          </a:p>
          <a:p>
            <a:pPr marL="354013" indent="187325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о соответствии проекта,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устанавливающего или изменяющего ОТ, 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№ 247</a:t>
            </a:r>
          </a:p>
          <a:p>
            <a:pPr marL="354013" indent="187325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54013" algn="l"/>
              </a:tabLst>
            </a:pP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сводный отчет ОРВ сведений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о: 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степени, проблеме, цели, предлагаемом регулировании, альтернативных вариантах, индикативных показателях, финансовой оценки, наличии или отсутствии ОТ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80175" y="2317875"/>
            <a:ext cx="840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0617" y="3277910"/>
            <a:ext cx="2322002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44312" y="1938849"/>
            <a:ext cx="896470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5845" y="6516686"/>
            <a:ext cx="471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алфавитном порядке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42659"/>
              </p:ext>
            </p:extLst>
          </p:nvPr>
        </p:nvGraphicFramePr>
        <p:xfrm>
          <a:off x="7410617" y="4433307"/>
          <a:ext cx="4482353" cy="210281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482353"/>
              </a:tblGrid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Амурский 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Вяземский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Комсомольск-на-Амуре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Хабаровск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3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7198" y="675298"/>
            <a:ext cx="11894802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по группам показателей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0618" y="4060436"/>
            <a:ext cx="4482354" cy="35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ТОП-5 МО*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97" y="1654202"/>
            <a:ext cx="7113421" cy="5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2. Механизм проведения ОРВ и экспертизы (ОФВ)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97" y="2564032"/>
            <a:ext cx="666518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блока:</a:t>
            </a:r>
          </a:p>
          <a:p>
            <a:pPr algn="ctr">
              <a:lnSpc>
                <a:spcPts val="2000"/>
              </a:lnSpc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процедуры ОРВ и экспертизы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(ОФВ)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систематической основе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оценка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Альтернативные варианты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Доработанные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проекты 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измененные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акты</a:t>
            </a:r>
          </a:p>
          <a:p>
            <a:pPr marL="342900" indent="-34290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проектов и действующих</a:t>
            </a:r>
          </a:p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на Совете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9296751" y="1931998"/>
            <a:ext cx="1395796" cy="1409387"/>
            <a:chOff x="2721151" y="3215021"/>
            <a:chExt cx="1489532" cy="1712106"/>
          </a:xfrm>
        </p:grpSpPr>
        <p:sp>
          <p:nvSpPr>
            <p:cNvPr id="16" name="Шестиугольник 15"/>
            <p:cNvSpPr/>
            <p:nvPr/>
          </p:nvSpPr>
          <p:spPr>
            <a:xfrm rot="5400000">
              <a:off x="2609864" y="3326308"/>
              <a:ext cx="1712106" cy="14895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Шестиугольник 4"/>
            <p:cNvSpPr/>
            <p:nvPr/>
          </p:nvSpPr>
          <p:spPr>
            <a:xfrm>
              <a:off x="2953271" y="3481824"/>
              <a:ext cx="1025294" cy="1178500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80176" y="2195384"/>
            <a:ext cx="840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10618" y="3155419"/>
            <a:ext cx="2322002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44313" y="1816358"/>
            <a:ext cx="896470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5845" y="6516686"/>
            <a:ext cx="471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алфавитном порядке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64996"/>
              </p:ext>
            </p:extLst>
          </p:nvPr>
        </p:nvGraphicFramePr>
        <p:xfrm>
          <a:off x="7396221" y="4415571"/>
          <a:ext cx="4482353" cy="210281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482353"/>
              </a:tblGrid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Ванинский 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Верхнебуреинский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Комсомольск-на-Амуре 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Комсомольский 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Хабаровск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42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по группам показателей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0618" y="4040854"/>
            <a:ext cx="4482353" cy="35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ТОП-5 МО*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42744"/>
              </p:ext>
            </p:extLst>
          </p:nvPr>
        </p:nvGraphicFramePr>
        <p:xfrm>
          <a:off x="7410618" y="4397683"/>
          <a:ext cx="4482353" cy="210281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482353"/>
              </a:tblGrid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Комсомольск-на-Амуре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Комсомольский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Советско-Гаванский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Хабаровск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98" y="1628338"/>
            <a:ext cx="7113421" cy="5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3. Информационно-методическое сопровождение института ОРВ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98" y="2287323"/>
            <a:ext cx="7224479" cy="441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блока:</a:t>
            </a:r>
          </a:p>
          <a:p>
            <a:pPr algn="ctr">
              <a:lnSpc>
                <a:spcPts val="2000"/>
              </a:lnSpc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редакции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ОРВ размещена в открытом доступе </a:t>
            </a:r>
          </a:p>
          <a:p>
            <a:pPr marL="354013" indent="-354013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проведении ОРВ и экспертизе (ОФВ)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на:</a:t>
            </a:r>
          </a:p>
          <a:p>
            <a:pPr marL="354013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regulation.khv.gov.ru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сайте администрации</a:t>
            </a:r>
          </a:p>
          <a:p>
            <a:pPr marL="354013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иных сайтах</a:t>
            </a:r>
          </a:p>
          <a:p>
            <a:pPr marL="354013" indent="-354013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практики»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и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опубликованы Минэкономразвития края</a:t>
            </a:r>
          </a:p>
          <a:p>
            <a:pPr marL="354013" indent="-354013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мероприятий:</a:t>
            </a:r>
          </a:p>
          <a:p>
            <a:pPr marL="541338" indent="-187325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сотрудников администрации</a:t>
            </a:r>
          </a:p>
          <a:p>
            <a:pPr marL="541338" indent="-187325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представителей бизнеса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9296751" y="2116572"/>
            <a:ext cx="1395796" cy="1409387"/>
            <a:chOff x="2721151" y="3215021"/>
            <a:chExt cx="1489532" cy="1712106"/>
          </a:xfrm>
        </p:grpSpPr>
        <p:sp>
          <p:nvSpPr>
            <p:cNvPr id="15" name="Шестиугольник 14"/>
            <p:cNvSpPr/>
            <p:nvPr/>
          </p:nvSpPr>
          <p:spPr>
            <a:xfrm rot="5400000">
              <a:off x="2609864" y="3326308"/>
              <a:ext cx="1712106" cy="14895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Шестиугольник 4"/>
            <p:cNvSpPr/>
            <p:nvPr/>
          </p:nvSpPr>
          <p:spPr>
            <a:xfrm>
              <a:off x="2953271" y="3481824"/>
              <a:ext cx="1025294" cy="1178500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580176" y="2379958"/>
            <a:ext cx="840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0618" y="3339993"/>
            <a:ext cx="2322002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4313" y="2000932"/>
            <a:ext cx="896470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95845" y="6516686"/>
            <a:ext cx="471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алфавитном порядке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4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Лидеры по группам показателей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0617" y="4101256"/>
            <a:ext cx="4482353" cy="356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ТОП-5 МО*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09148"/>
              </p:ext>
            </p:extLst>
          </p:nvPr>
        </p:nvGraphicFramePr>
        <p:xfrm>
          <a:off x="7410616" y="4436669"/>
          <a:ext cx="4482353" cy="210281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482353"/>
              </a:tblGrid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Ванинский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Верхнебуреинский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000" b="0" i="1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Советско-Гаванский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98" y="1622289"/>
            <a:ext cx="7113421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4. Независимая оценка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98" y="2607170"/>
            <a:ext cx="639537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блока:</a:t>
            </a:r>
          </a:p>
          <a:p>
            <a:pPr algn="ctr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>
              <a:lnSpc>
                <a:spcPts val="2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ОРВ размещаются 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открытом</a:t>
            </a:r>
          </a:p>
          <a:p>
            <a:pPr>
              <a:lnSpc>
                <a:spcPts val="2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актуальными и достаточными</a:t>
            </a:r>
          </a:p>
          <a:p>
            <a:pPr marL="354013" indent="-354013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мнения бизнеса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принятии актов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9296749" y="2230135"/>
            <a:ext cx="1395796" cy="1409387"/>
            <a:chOff x="2721151" y="3215021"/>
            <a:chExt cx="1489532" cy="1712106"/>
          </a:xfrm>
        </p:grpSpPr>
        <p:sp>
          <p:nvSpPr>
            <p:cNvPr id="15" name="Шестиугольник 14"/>
            <p:cNvSpPr/>
            <p:nvPr/>
          </p:nvSpPr>
          <p:spPr>
            <a:xfrm rot="5400000">
              <a:off x="2609864" y="3326308"/>
              <a:ext cx="1712106" cy="14895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tx2">
                <a:lumMod val="60000"/>
                <a:lumOff val="40000"/>
              </a:schemeClr>
            </a:solidFill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Шестиугольник 4"/>
            <p:cNvSpPr/>
            <p:nvPr/>
          </p:nvSpPr>
          <p:spPr>
            <a:xfrm>
              <a:off x="2953271" y="3481824"/>
              <a:ext cx="1025294" cy="1178500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580174" y="2493521"/>
            <a:ext cx="840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0616" y="3453556"/>
            <a:ext cx="2322002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4311" y="2114495"/>
            <a:ext cx="896470" cy="337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95845" y="6516686"/>
            <a:ext cx="4711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алфавитном порядке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8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https://banner2.cleanpng.com/20180516/zse/kisspng-trophy-gold-medal-award-5afbee6ca76df5.254429871526460012685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3" b="100000" l="5000" r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00" r="16512"/>
          <a:stretch/>
        </p:blipFill>
        <p:spPr bwMode="auto">
          <a:xfrm>
            <a:off x="1741343" y="2975024"/>
            <a:ext cx="2080791" cy="177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51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рейтинга 2023 года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7984" y="1613549"/>
            <a:ext cx="1466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969500" y="2046240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8" name="Шестиугольник 7"/>
          <p:cNvSpPr/>
          <p:nvPr/>
        </p:nvSpPr>
        <p:spPr>
          <a:xfrm rot="5400000">
            <a:off x="3053873" y="202913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9" name="Шестиугольник 8"/>
          <p:cNvSpPr/>
          <p:nvPr/>
        </p:nvSpPr>
        <p:spPr>
          <a:xfrm rot="5400000">
            <a:off x="2510638" y="2039088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0" name="Шестиугольник 9"/>
          <p:cNvSpPr/>
          <p:nvPr/>
        </p:nvSpPr>
        <p:spPr>
          <a:xfrm rot="5400000">
            <a:off x="2243754" y="2446351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1" name="Шестиугольник 10"/>
          <p:cNvSpPr/>
          <p:nvPr/>
        </p:nvSpPr>
        <p:spPr>
          <a:xfrm rot="5400000">
            <a:off x="2793108" y="244787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603783" y="1594496"/>
            <a:ext cx="1621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ХОРОШАЯ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5400000">
            <a:off x="6602095" y="2027056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4" name="Шестиугольник 13"/>
          <p:cNvSpPr/>
          <p:nvPr/>
        </p:nvSpPr>
        <p:spPr>
          <a:xfrm rot="5400000">
            <a:off x="7686466" y="2009953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5" name="Шестиугольник 14"/>
          <p:cNvSpPr/>
          <p:nvPr/>
        </p:nvSpPr>
        <p:spPr>
          <a:xfrm rot="5400000">
            <a:off x="7143231" y="2019903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6" name="Шестиугольник 15"/>
          <p:cNvSpPr/>
          <p:nvPr/>
        </p:nvSpPr>
        <p:spPr>
          <a:xfrm rot="5400000">
            <a:off x="6876347" y="2427166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18" name="Шестиугольник 17"/>
          <p:cNvSpPr/>
          <p:nvPr/>
        </p:nvSpPr>
        <p:spPr>
          <a:xfrm rot="5400000">
            <a:off x="7425701" y="2428687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0" name="TextBox 19"/>
          <p:cNvSpPr txBox="1"/>
          <p:nvPr/>
        </p:nvSpPr>
        <p:spPr>
          <a:xfrm>
            <a:off x="9980003" y="1613549"/>
            <a:ext cx="1509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9901345" y="205315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2" name="Шестиугольник 21"/>
          <p:cNvSpPr/>
          <p:nvPr/>
        </p:nvSpPr>
        <p:spPr>
          <a:xfrm rot="5400000">
            <a:off x="10985718" y="2036050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3" name="Шестиугольник 22"/>
          <p:cNvSpPr/>
          <p:nvPr/>
        </p:nvSpPr>
        <p:spPr>
          <a:xfrm rot="5400000">
            <a:off x="10442483" y="2046000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4" name="Шестиугольник 23"/>
          <p:cNvSpPr/>
          <p:nvPr/>
        </p:nvSpPr>
        <p:spPr>
          <a:xfrm rot="5400000">
            <a:off x="10170616" y="2462006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25" name="Шестиугольник 24"/>
          <p:cNvSpPr/>
          <p:nvPr/>
        </p:nvSpPr>
        <p:spPr>
          <a:xfrm rot="5400000">
            <a:off x="10711041" y="2469884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432685"/>
              </p:ext>
            </p:extLst>
          </p:nvPr>
        </p:nvGraphicFramePr>
        <p:xfrm>
          <a:off x="383855" y="3103113"/>
          <a:ext cx="4805038" cy="85344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805038"/>
              </a:tblGrid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2800" b="1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Хабаровск</a:t>
                      </a:r>
                      <a:endParaRPr lang="ru-RU" sz="2800" b="1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Верхнебуреинский</a:t>
                      </a:r>
                      <a:r>
                        <a:rPr lang="ru-RU" sz="2800" b="1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800" b="1" i="1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485614"/>
              </p:ext>
            </p:extLst>
          </p:nvPr>
        </p:nvGraphicFramePr>
        <p:xfrm>
          <a:off x="6114692" y="3103113"/>
          <a:ext cx="2761871" cy="2943934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761871"/>
              </a:tblGrid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Ванинский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Комсомольск-на-Амуре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Комсомольский МР</a:t>
                      </a:r>
                      <a:endParaRPr lang="ru-RU" sz="2000" b="0" i="1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Николаевский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Советско-Гаванский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Солнечный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285072" y="6488668"/>
            <a:ext cx="290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алфавитном порядке</a:t>
            </a:r>
            <a:endParaRPr lang="ru-RU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7851"/>
              </p:ext>
            </p:extLst>
          </p:nvPr>
        </p:nvGraphicFramePr>
        <p:xfrm>
          <a:off x="9285072" y="3108649"/>
          <a:ext cx="2761871" cy="2943934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761871"/>
              </a:tblGrid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Бикинский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Вяземский МР</a:t>
                      </a:r>
                      <a:endParaRPr lang="ru-RU" sz="2000" b="0" i="1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имени Лазо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Нанайский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Охотский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05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1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Ульчский МР</a:t>
                      </a:r>
                      <a:endParaRPr lang="ru-RU" sz="2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83855" y="4793005"/>
            <a:ext cx="211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Шестиугольник 31"/>
          <p:cNvSpPr/>
          <p:nvPr/>
        </p:nvSpPr>
        <p:spPr>
          <a:xfrm rot="5400000">
            <a:off x="1689323" y="5208097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3" name="Шестиугольник 32"/>
          <p:cNvSpPr/>
          <p:nvPr/>
        </p:nvSpPr>
        <p:spPr>
          <a:xfrm rot="5400000">
            <a:off x="907110" y="5604884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4" name="Шестиугольник 33"/>
          <p:cNvSpPr/>
          <p:nvPr/>
        </p:nvSpPr>
        <p:spPr>
          <a:xfrm rot="5400000">
            <a:off x="1426339" y="5628364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5" name="Шестиугольник 34"/>
          <p:cNvSpPr/>
          <p:nvPr/>
        </p:nvSpPr>
        <p:spPr>
          <a:xfrm rot="5400000">
            <a:off x="611242" y="5208443"/>
            <a:ext cx="542204" cy="5385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6" name="Шестиугольник 35"/>
          <p:cNvSpPr/>
          <p:nvPr/>
        </p:nvSpPr>
        <p:spPr>
          <a:xfrm rot="5400000">
            <a:off x="1152378" y="5201289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4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7" name="Шестиугольник 36"/>
          <p:cNvSpPr/>
          <p:nvPr/>
        </p:nvSpPr>
        <p:spPr>
          <a:xfrm rot="5400000">
            <a:off x="3231992" y="5225344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8" name="Шестиугольник 37"/>
          <p:cNvSpPr/>
          <p:nvPr/>
        </p:nvSpPr>
        <p:spPr>
          <a:xfrm rot="5400000">
            <a:off x="4316365" y="520824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9" name="Шестиугольник 38"/>
          <p:cNvSpPr/>
          <p:nvPr/>
        </p:nvSpPr>
        <p:spPr>
          <a:xfrm rot="5400000">
            <a:off x="3773130" y="5218192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0" name="Шестиугольник 39"/>
          <p:cNvSpPr/>
          <p:nvPr/>
        </p:nvSpPr>
        <p:spPr>
          <a:xfrm rot="5400000">
            <a:off x="3506246" y="5625455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1" name="Шестиугольник 40"/>
          <p:cNvSpPr/>
          <p:nvPr/>
        </p:nvSpPr>
        <p:spPr>
          <a:xfrm rot="5400000">
            <a:off x="4055600" y="5626976"/>
            <a:ext cx="542203" cy="53854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2" name="TextBox 41"/>
          <p:cNvSpPr txBox="1"/>
          <p:nvPr/>
        </p:nvSpPr>
        <p:spPr>
          <a:xfrm>
            <a:off x="2860339" y="4811277"/>
            <a:ext cx="2394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9550"/>
              </p:ext>
            </p:extLst>
          </p:nvPr>
        </p:nvGraphicFramePr>
        <p:xfrm>
          <a:off x="3015676" y="6389834"/>
          <a:ext cx="2173217" cy="379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17"/>
              </a:tblGrid>
              <a:tr h="37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Аяно-Майский МР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12191"/>
              </p:ext>
            </p:extLst>
          </p:nvPr>
        </p:nvGraphicFramePr>
        <p:xfrm>
          <a:off x="0" y="6301232"/>
          <a:ext cx="3028940" cy="53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940"/>
              </a:tblGrid>
              <a:tr h="1248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  <a:r>
                        <a:rPr lang="ru-RU" sz="1800" b="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Полины Осипенко</a:t>
                      </a:r>
                      <a:endParaRPr lang="ru-RU" sz="18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4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Тугуро-Чумиканский</a:t>
                      </a:r>
                      <a:r>
                        <a:rPr lang="ru-RU" sz="1800" b="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460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7198" y="675298"/>
            <a:ext cx="11894802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2024 год</a:t>
            </a:r>
            <a:endParaRPr lang="ru-RU" sz="5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92140"/>
            <a:ext cx="6095999" cy="625299"/>
          </a:xfrm>
          <a:prstGeom prst="rect">
            <a:avLst/>
          </a:prstGeom>
          <a:noFill/>
          <a:ln w="28575"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обоснования регулирования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3534" y="2987583"/>
            <a:ext cx="599846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взаимодействия </a:t>
            </a:r>
          </a:p>
          <a:p>
            <a:pPr algn="ctr">
              <a:lnSpc>
                <a:spcPts val="2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бизнесом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507" y="3975562"/>
            <a:ext cx="5847492" cy="120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оценки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доходов и расходов бизнеса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вариантов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проблемы</a:t>
            </a:r>
            <a:endParaRPr lang="ru-RU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93534" y="3975562"/>
            <a:ext cx="583767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для обсуждения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круга представителей бизнеса </a:t>
            </a:r>
          </a:p>
          <a:p>
            <a:pPr marL="268288">
              <a:lnSpc>
                <a:spcPts val="1800"/>
              </a:lnSpc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(новостные письма, публикации в СМИ и соц.сетях, круглые столы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т.д.)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 местного Совета по предпринимательству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посвященных институту ОРВ </a:t>
            </a:r>
          </a:p>
          <a:p>
            <a:pPr marL="285750" indent="-285750">
              <a:lnSpc>
                <a:spcPts val="2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ru-RU" sz="24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1" y="1483590"/>
            <a:ext cx="121920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871489" y="1776990"/>
            <a:ext cx="404151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Повышение:</a:t>
            </a:r>
          </a:p>
        </p:txBody>
      </p:sp>
    </p:spTree>
    <p:extLst>
      <p:ext uri="{BB962C8B-B14F-4D97-AF65-F5344CB8AC3E}">
        <p14:creationId xmlns:p14="http://schemas.microsoft.com/office/powerpoint/2010/main" val="1127588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8793</TotalTime>
  <Words>602</Words>
  <Application>Microsoft Office PowerPoint</Application>
  <PresentationFormat>Широкоэкранный</PresentationFormat>
  <Paragraphs>164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Миистерство финансов Хабаровского края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Вакулюк Екатерина Александровна</dc:creator>
  <cp:lastModifiedBy>Зятьковская Оксана Юрьевна</cp:lastModifiedBy>
  <cp:revision>352</cp:revision>
  <cp:lastPrinted>2024-02-13T04:42:24Z</cp:lastPrinted>
  <dcterms:created xsi:type="dcterms:W3CDTF">2022-01-24T02:24:26Z</dcterms:created>
  <dcterms:modified xsi:type="dcterms:W3CDTF">2024-02-14T01:16:43Z</dcterms:modified>
</cp:coreProperties>
</file>