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38" r:id="rId2"/>
    <p:sldId id="373" r:id="rId3"/>
    <p:sldId id="374" r:id="rId4"/>
    <p:sldId id="375" r:id="rId5"/>
    <p:sldId id="376" r:id="rId6"/>
    <p:sldId id="377" r:id="rId7"/>
    <p:sldId id="378" r:id="rId8"/>
    <p:sldId id="379" r:id="rId9"/>
    <p:sldId id="380" r:id="rId10"/>
    <p:sldId id="381" r:id="rId11"/>
    <p:sldId id="382" r:id="rId1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B2AA"/>
    <a:srgbClr val="FEDEDE"/>
    <a:srgbClr val="FBA89F"/>
    <a:srgbClr val="C55603"/>
    <a:srgbClr val="FECBA4"/>
    <a:srgbClr val="FDA767"/>
    <a:srgbClr val="FBCDA7"/>
    <a:srgbClr val="FDE6D3"/>
    <a:srgbClr val="F8A15A"/>
    <a:srgbClr val="FCD8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3814" autoAdjust="0"/>
    <p:restoredTop sz="94136" autoAdjust="0"/>
  </p:normalViewPr>
  <p:slideViewPr>
    <p:cSldViewPr>
      <p:cViewPr>
        <p:scale>
          <a:sx n="65" d="100"/>
          <a:sy n="65" d="100"/>
        </p:scale>
        <p:origin x="-3696" y="-12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8"/>
          <c:dPt>
            <c:idx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solidFill>
                  <a:schemeClr val="accent2">
                    <a:lumMod val="75000"/>
                  </a:schemeClr>
                </a:solidFill>
              </a:ln>
              <a:effectLst/>
            </c:spPr>
          </c:dPt>
          <c:dPt>
            <c:idx val="1"/>
            <c:bubble3D val="0"/>
            <c:explosion val="9"/>
            <c:spPr>
              <a:solidFill>
                <a:schemeClr val="tx2">
                  <a:lumMod val="20000"/>
                  <a:lumOff val="80000"/>
                  <a:alpha val="99000"/>
                </a:schemeClr>
              </a:solidFill>
              <a:ln w="25400">
                <a:solidFill>
                  <a:schemeClr val="accent1">
                    <a:lumMod val="75000"/>
                  </a:schemeClr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dPt>
          <c:cat>
            <c:strRef>
              <c:f>Лист1!$A$2:$A$4</c:f>
              <c:strCache>
                <c:ptCount val="3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</c:v>
                </c:pt>
                <c:pt idx="1">
                  <c:v>86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82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779421377283962"/>
          <c:y val="9.9828468956644559E-2"/>
          <c:w val="0.63343415360600963"/>
          <c:h val="0.854782777369371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1AF9D"/>
              </a:solidFill>
              <a:ln w="19050">
                <a:solidFill>
                  <a:srgbClr val="E15833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>
                  <a:tint val="86000"/>
                </a:schemeClr>
              </a:solidFill>
              <a:ln w="19050">
                <a:solidFill>
                  <a:schemeClr val="accent3">
                    <a:lumMod val="50000"/>
                  </a:schemeClr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3">
                  <a:tint val="58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/>
            </c:spPr>
          </c:dPt>
          <c:cat>
            <c:strRef>
              <c:f>Лист1!$A$2:$A$5</c:f>
              <c:strCache>
                <c:ptCount val="4"/>
                <c:pt idx="0">
                  <c:v>Не знакомы с программой</c:v>
                </c:pt>
                <c:pt idx="1">
                  <c:v>Не собираются участвовать</c:v>
                </c:pt>
                <c:pt idx="2">
                  <c:v>Собираются и ждут ближайших аукционов</c:v>
                </c:pt>
                <c:pt idx="3">
                  <c:v>Собираются, но при условии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31</c:v>
                </c:pt>
                <c:pt idx="1">
                  <c:v>22</c:v>
                </c:pt>
                <c:pt idx="2">
                  <c:v>3</c:v>
                </c:pt>
                <c:pt idx="3">
                  <c:v>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57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4038216236063585"/>
          <c:y val="9.3868868908983077E-2"/>
          <c:w val="0.45506228231963225"/>
          <c:h val="0.8914267181107393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95B850"/>
            </a:solidFill>
            <a:ln w="15875"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Лист1!$A$2:$A$6</c:f>
              <c:strCache>
                <c:ptCount val="5"/>
                <c:pt idx="0">
                  <c:v>Другое</c:v>
                </c:pt>
                <c:pt idx="1">
                  <c:v>Если субсидии на воспитанников увеличатся</c:v>
                </c:pt>
                <c:pt idx="2">
                  <c:v>Если условия программы поменяются</c:v>
                </c:pt>
                <c:pt idx="3">
                  <c:v>Если найдем средства</c:v>
                </c:pt>
                <c:pt idx="4">
                  <c:v>Если хорошие объекты будут выставляться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6.2</c:v>
                </c:pt>
                <c:pt idx="1">
                  <c:v>12.3</c:v>
                </c:pt>
                <c:pt idx="2">
                  <c:v>21.5</c:v>
                </c:pt>
                <c:pt idx="3">
                  <c:v>29.2</c:v>
                </c:pt>
                <c:pt idx="4">
                  <c:v>30.8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7"/>
        <c:overlap val="5"/>
        <c:axId val="74813824"/>
        <c:axId val="72632960"/>
      </c:barChart>
      <c:valAx>
        <c:axId val="72632960"/>
        <c:scaling>
          <c:orientation val="minMax"/>
          <c:max val="40"/>
          <c:min val="0"/>
        </c:scaling>
        <c:delete val="1"/>
        <c:axPos val="b"/>
        <c:numFmt formatCode="#,##0.0" sourceLinked="0"/>
        <c:majorTickMark val="none"/>
        <c:minorTickMark val="none"/>
        <c:tickLblPos val="none"/>
        <c:crossAx val="74813824"/>
        <c:crosses val="autoZero"/>
        <c:crossBetween val="between"/>
        <c:majorUnit val="10"/>
      </c:valAx>
      <c:catAx>
        <c:axId val="74813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3">
                <a:lumMod val="60000"/>
                <a:lumOff val="4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5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7263296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0C373C-E4B9-45E3-9405-A09CE40B4685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30C82-37F1-4D38-84DB-E8D433C0DD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053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2B747-7AC9-4100-8C9C-BB39DCE637D9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E600-811E-429E-B00A-7B2464625F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78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2B747-7AC9-4100-8C9C-BB39DCE637D9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E600-811E-429E-B00A-7B2464625F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436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2B747-7AC9-4100-8C9C-BB39DCE637D9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E600-811E-429E-B00A-7B2464625F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539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2B747-7AC9-4100-8C9C-BB39DCE637D9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E600-811E-429E-B00A-7B2464625F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167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2B747-7AC9-4100-8C9C-BB39DCE637D9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E600-811E-429E-B00A-7B2464625F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998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2B747-7AC9-4100-8C9C-BB39DCE637D9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E600-811E-429E-B00A-7B2464625F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862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2B747-7AC9-4100-8C9C-BB39DCE637D9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E600-811E-429E-B00A-7B2464625F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334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2B747-7AC9-4100-8C9C-BB39DCE637D9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E600-811E-429E-B00A-7B2464625F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145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2B747-7AC9-4100-8C9C-BB39DCE637D9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E600-811E-429E-B00A-7B2464625F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886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2B747-7AC9-4100-8C9C-BB39DCE637D9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E600-811E-429E-B00A-7B2464625F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438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2B747-7AC9-4100-8C9C-BB39DCE637D9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CE600-811E-429E-B00A-7B2464625F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947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2B747-7AC9-4100-8C9C-BB39DCE637D9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CE600-811E-429E-B00A-7B2464625F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485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nvestmoscow.ru/media/1047172/2_1_1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3"/>
            <a:ext cx="9144000" cy="3240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87524" y="3356992"/>
            <a:ext cx="8568952" cy="1287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ru-RU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Постановление Правительства Москвы от 11 марта 2013 </a:t>
            </a:r>
            <a:r>
              <a:rPr lang="ru-RU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145-ПП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ru-RU" sz="1600" b="1" dirty="0" smtClean="0">
                <a:solidFill>
                  <a:srgbClr val="C050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особенностях передачи в аренду частным образовательным организациям, реализующим основные общеобразовательные программы, объектов нежилого фонда, находящихся в имущественной казне города Москвы»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ru-RU" sz="1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ред. постановлений Правительства Москвы от </a:t>
            </a:r>
            <a:r>
              <a:rPr lang="ru-RU" sz="1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31.07.2013 г. </a:t>
            </a:r>
            <a:r>
              <a:rPr lang="ru-R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494-ПП</a:t>
            </a:r>
            <a:r>
              <a:rPr lang="ru-RU" sz="1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от 17.12.2013 г. </a:t>
            </a:r>
            <a:r>
              <a:rPr lang="ru-R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846-ПП, от </a:t>
            </a:r>
            <a:r>
              <a:rPr lang="ru-RU" sz="1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25.02.2014 г. </a:t>
            </a:r>
            <a:r>
              <a:rPr lang="ru-R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76-ПП</a:t>
            </a:r>
            <a:r>
              <a:rPr lang="ru-RU" sz="1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1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2" name="Группа 41"/>
          <p:cNvGrpSpPr/>
          <p:nvPr/>
        </p:nvGrpSpPr>
        <p:grpSpPr>
          <a:xfrm>
            <a:off x="-36512" y="4725144"/>
            <a:ext cx="9180512" cy="1800200"/>
            <a:chOff x="3816820" y="1057752"/>
            <a:chExt cx="5327181" cy="1219899"/>
          </a:xfrm>
        </p:grpSpPr>
        <p:sp>
          <p:nvSpPr>
            <p:cNvPr id="44" name="Пятиугольник 43"/>
            <p:cNvSpPr/>
            <p:nvPr/>
          </p:nvSpPr>
          <p:spPr>
            <a:xfrm>
              <a:off x="3816820" y="1057752"/>
              <a:ext cx="3895456" cy="1219899"/>
            </a:xfrm>
            <a:prstGeom prst="homePlate">
              <a:avLst>
                <a:gd name="adj" fmla="val 0"/>
              </a:avLst>
            </a:prstGeom>
            <a:pattFill prst="ltUpDiag">
              <a:fgClr>
                <a:srgbClr val="E4EDF8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 w="28575">
              <a:solidFill>
                <a:schemeClr val="accent1">
                  <a:lumMod val="75000"/>
                </a:schemeClr>
              </a:solidFill>
            </a:ln>
            <a:effectLst/>
          </p:spPr>
          <p:txBody>
            <a:bodyPr spcFirstLastPara="0" vert="horz" wrap="square" lIns="216000" tIns="72000" rIns="144000" bIns="72000" numCol="1" spcCol="1270" anchor="ctr" anchorCtr="0">
              <a:noAutofit/>
              <a:sp3d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ru-RU" sz="12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Сроки проведения оценки фактического воздействия (ОФВ</a:t>
              </a:r>
              <a:r>
                <a:rPr lang="ru-RU" sz="12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):</a:t>
              </a:r>
              <a:br>
                <a:rPr lang="ru-RU" sz="12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sz="14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23.09.2014 </a:t>
              </a:r>
              <a:r>
                <a:rPr lang="ru-RU" sz="14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– 20.11.2014</a:t>
              </a:r>
            </a:p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ru-RU" sz="12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Сроки проведения публичных консультаций:</a:t>
              </a:r>
              <a:br>
                <a:rPr lang="ru-RU" sz="12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sz="14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23.09.2014 – 15.10.2014</a:t>
              </a:r>
            </a:p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ru-RU" sz="12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Ответственный за проведение ОФВ:</a:t>
              </a:r>
              <a:br>
                <a:rPr lang="ru-RU" sz="12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sz="14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Департамент экономической политики и развития г. Москвы</a:t>
              </a:r>
              <a:endPara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7309605" y="1057752"/>
              <a:ext cx="1834396" cy="12198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txBody>
            <a:bodyPr wrap="square" lIns="108000" rIns="108000" anchor="ctr">
              <a:noAutofit/>
            </a:bodyPr>
            <a:lstStyle/>
            <a:p>
              <a:pPr algn="ctr" defTabSz="666750">
                <a:spcAft>
                  <a:spcPct val="35000"/>
                </a:spcAft>
                <a:defRPr/>
              </a:pPr>
              <a:r>
                <a:rPr lang="ru-RU" sz="2800" b="1" kern="0" dirty="0" smtClean="0">
                  <a:solidFill>
                    <a:prstClr val="white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116</a:t>
              </a:r>
              <a:br>
                <a:rPr lang="ru-RU" sz="2800" b="1" kern="0" dirty="0" smtClean="0">
                  <a:solidFill>
                    <a:prstClr val="white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</a:br>
              <a:r>
                <a:rPr lang="ru-RU" b="1" kern="0" dirty="0" smtClean="0">
                  <a:solidFill>
                    <a:prstClr val="white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участников </a:t>
              </a:r>
              <a:r>
                <a:rPr lang="ru-RU" b="1" kern="0" dirty="0">
                  <a:solidFill>
                    <a:prstClr val="white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публичных консультаций </a:t>
              </a:r>
              <a:br>
                <a:rPr lang="ru-RU" b="1" kern="0" dirty="0">
                  <a:solidFill>
                    <a:prstClr val="white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</a:br>
              <a:r>
                <a:rPr lang="ru-RU" sz="1400" kern="0" dirty="0">
                  <a:solidFill>
                    <a:prstClr val="white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(привлеченных в форме опросов)</a:t>
              </a:r>
              <a:endParaRPr lang="ru-RU" sz="1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589904" y="6597352"/>
            <a:ext cx="4496152" cy="144016"/>
          </a:xfrm>
        </p:spPr>
        <p:txBody>
          <a:bodyPr/>
          <a:lstStyle/>
          <a:p>
            <a:r>
              <a:rPr lang="ru-RU" sz="800" dirty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Департамент экономической политики и развития г. </a:t>
            </a:r>
            <a:r>
              <a:rPr lang="ru-RU" sz="800" dirty="0" smtClean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Москвы</a:t>
            </a:r>
            <a:r>
              <a:rPr lang="en-US" sz="800" dirty="0" smtClean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  </a:t>
            </a:r>
            <a:r>
              <a:rPr lang="en-US" sz="1000" dirty="0" smtClean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I  </a:t>
            </a:r>
            <a:r>
              <a:rPr lang="ru-RU" sz="1000" dirty="0" smtClean="0">
                <a:solidFill>
                  <a:prstClr val="black">
                    <a:tint val="75000"/>
                  </a:prstClr>
                </a:solidFill>
                <a:latin typeface="Trebuchet MS" pitchFamily="34" charset="0"/>
              </a:rPr>
              <a:t> </a:t>
            </a:r>
            <a:fld id="{E28CE600-811E-429E-B00A-7B2464625F06}" type="slidenum">
              <a:rPr lang="ru-RU" sz="1000" smtClean="0">
                <a:solidFill>
                  <a:prstClr val="black">
                    <a:tint val="75000"/>
                  </a:prstClr>
                </a:solidFill>
                <a:latin typeface="Trebuchet MS" pitchFamily="34" charset="0"/>
              </a:rPr>
              <a:pPr/>
              <a:t>1</a:t>
            </a:fld>
            <a:endParaRPr lang="ru-RU" sz="1000" dirty="0">
              <a:solidFill>
                <a:prstClr val="black">
                  <a:tint val="75000"/>
                </a:prstClr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12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79512" y="404664"/>
            <a:ext cx="885698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cap="all" dirty="0" smtClean="0">
                <a:solidFill>
                  <a:srgbClr val="C0504D"/>
                </a:solidFill>
                <a:latin typeface="Trebuchet MS" pitchFamily="34" charset="0"/>
                <a:cs typeface="Times New Roman" pitchFamily="18" charset="0"/>
              </a:rPr>
              <a:t>ПРЕДЛОЖЕНИЯ ПО РЕШЕНИЮ ПРОБЛЕМ И ПОВЫШЕНИЮ ЭФФЕКТИВНОСТИ ПРОГРАММЫ ПО ППМ №145-ПП (</a:t>
            </a:r>
            <a:r>
              <a:rPr lang="ru-RU" sz="1700" dirty="0" smtClean="0">
                <a:solidFill>
                  <a:srgbClr val="C0504D"/>
                </a:solidFill>
                <a:latin typeface="Trebuchet MS" pitchFamily="34" charset="0"/>
                <a:cs typeface="Times New Roman" pitchFamily="18" charset="0"/>
              </a:rPr>
              <a:t>продолжение</a:t>
            </a:r>
            <a:r>
              <a:rPr lang="ru-RU" sz="1700" cap="all" dirty="0" smtClean="0">
                <a:solidFill>
                  <a:srgbClr val="C0504D"/>
                </a:solidFill>
                <a:latin typeface="Trebuchet MS" pitchFamily="34" charset="0"/>
                <a:cs typeface="Times New Roman" pitchFamily="18" charset="0"/>
              </a:rPr>
              <a:t>)</a:t>
            </a:r>
            <a:endParaRPr lang="ru-RU" sz="1700" cap="all" dirty="0">
              <a:solidFill>
                <a:srgbClr val="C0504D"/>
              </a:solidFill>
              <a:latin typeface="Trebuchet MS" pitchFamily="34" charset="0"/>
              <a:cs typeface="Times New Roman" pitchFamily="18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251520" y="980728"/>
            <a:ext cx="8352928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589904" y="6597352"/>
            <a:ext cx="4496152" cy="144016"/>
          </a:xfrm>
        </p:spPr>
        <p:txBody>
          <a:bodyPr/>
          <a:lstStyle/>
          <a:p>
            <a:r>
              <a:rPr lang="ru-RU" sz="800" dirty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Департамент экономической политики и развития г. </a:t>
            </a:r>
            <a:r>
              <a:rPr lang="ru-RU" sz="800" dirty="0" smtClean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Москвы</a:t>
            </a:r>
            <a:r>
              <a:rPr lang="en-US" sz="800" dirty="0" smtClean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  </a:t>
            </a:r>
            <a:r>
              <a:rPr lang="en-US" sz="1000" dirty="0" smtClean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I  </a:t>
            </a:r>
            <a:r>
              <a:rPr lang="ru-RU" sz="1000" dirty="0" smtClean="0">
                <a:solidFill>
                  <a:prstClr val="black">
                    <a:tint val="75000"/>
                  </a:prstClr>
                </a:solidFill>
                <a:latin typeface="Trebuchet MS" pitchFamily="34" charset="0"/>
              </a:rPr>
              <a:t> </a:t>
            </a:r>
            <a:fld id="{E28CE600-811E-429E-B00A-7B2464625F06}" type="slidenum">
              <a:rPr lang="ru-RU" sz="1000" smtClean="0">
                <a:solidFill>
                  <a:prstClr val="black">
                    <a:tint val="75000"/>
                  </a:prstClr>
                </a:solidFill>
                <a:latin typeface="Trebuchet MS" pitchFamily="34" charset="0"/>
              </a:rPr>
              <a:pPr/>
              <a:t>10</a:t>
            </a:fld>
            <a:endParaRPr lang="ru-RU" sz="1000" dirty="0">
              <a:solidFill>
                <a:prstClr val="black">
                  <a:tint val="75000"/>
                </a:prstClr>
              </a:solidFill>
              <a:latin typeface="Trebuchet MS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168895"/>
            <a:ext cx="6624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40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sz="1200" dirty="0" smtClean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ОФВ Постановления Правительства Москвы №145-ПП</a:t>
            </a:r>
            <a:endParaRPr lang="ru-RU" sz="1200" dirty="0">
              <a:solidFill>
                <a:prstClr val="white">
                  <a:lumMod val="50000"/>
                </a:prstClr>
              </a:solidFill>
              <a:latin typeface="Trebuchet MS" pitchFamily="34" charset="0"/>
            </a:endParaRPr>
          </a:p>
        </p:txBody>
      </p:sp>
      <p:sp>
        <p:nvSpPr>
          <p:cNvPr id="19" name="Пятиугольник 18"/>
          <p:cNvSpPr/>
          <p:nvPr/>
        </p:nvSpPr>
        <p:spPr>
          <a:xfrm rot="5400000">
            <a:off x="2230548" y="1021968"/>
            <a:ext cx="145928" cy="4248000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68000" tIns="24149" rIns="72000" bIns="24149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Bef>
                <a:spcPct val="0"/>
              </a:spcBef>
            </a:pPr>
            <a:endParaRPr lang="ru-RU" sz="1400" b="1">
              <a:solidFill>
                <a:prstClr val="black">
                  <a:lumMod val="65000"/>
                  <a:lumOff val="35000"/>
                </a:prstClr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3712" y="1935507"/>
            <a:ext cx="4248000" cy="11160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spcFirstLastPara="0" vert="horz" wrap="square" lIns="108000" tIns="144000" rIns="108000" bIns="72000" numCol="1" spcCol="1270" anchor="t" anchorCtr="0">
            <a:noAutofit/>
            <a:sp3d/>
          </a:bodyPr>
          <a:lstStyle>
            <a:defPPr>
              <a:defRPr lang="ru-RU"/>
            </a:defPPr>
            <a:lvl1pPr marR="0" lvl="0" indent="0" algn="ctr" defTabSz="66675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kumimoji="0" sz="1400" b="1" i="0" u="none" strike="noStrike" kern="0" cap="none" spc="0" normalizeH="0" baseline="0"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609585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2pPr>
            <a:lvl3pPr marL="121917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3pPr>
            <a:lvl4pPr marL="1828754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4pPr>
            <a:lvl5pPr marL="2438339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5pPr>
            <a:lvl6pPr marL="3047924" defTabSz="1219170">
              <a:defRPr>
                <a:latin typeface="Arial" charset="0"/>
                <a:cs typeface="Arial" charset="0"/>
              </a:defRPr>
            </a:lvl6pPr>
            <a:lvl7pPr marL="3657509" defTabSz="1219170">
              <a:defRPr>
                <a:latin typeface="Arial" charset="0"/>
                <a:cs typeface="Arial" charset="0"/>
              </a:defRPr>
            </a:lvl7pPr>
            <a:lvl8pPr marL="4267093" defTabSz="1219170">
              <a:defRPr>
                <a:latin typeface="Arial" charset="0"/>
                <a:cs typeface="Arial" charset="0"/>
              </a:defRPr>
            </a:lvl8pPr>
            <a:lvl9pPr marL="4876678" defTabSz="1219170">
              <a:defRPr>
                <a:latin typeface="Arial" charset="0"/>
                <a:cs typeface="Arial" charset="0"/>
              </a:defRPr>
            </a:lvl9pPr>
          </a:lstStyle>
          <a:p>
            <a:pPr marL="285750" indent="-193675" algn="l">
              <a:spcAft>
                <a:spcPts val="200"/>
              </a:spcAft>
            </a:pPr>
            <a:r>
              <a:rPr lang="ru-RU" kern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Сохранение проблемы может привести к:</a:t>
            </a:r>
          </a:p>
          <a:p>
            <a:pPr marL="377825" indent="-285750" algn="l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sz="1300" b="0" kern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рискам сокращения числа потенциальных участников программы</a:t>
            </a:r>
          </a:p>
          <a:p>
            <a:pPr marL="377825" indent="-285750" algn="l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sz="1300" b="0" kern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неиспользованию возможностей развития программы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17472" y="1935507"/>
            <a:ext cx="4248000" cy="11160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spcFirstLastPara="0" vert="horz" wrap="square" lIns="108000" tIns="144000" rIns="108000" bIns="72000" numCol="1" spcCol="1270" anchor="t" anchorCtr="0">
            <a:noAutofit/>
            <a:sp3d/>
          </a:bodyPr>
          <a:lstStyle>
            <a:defPPr>
              <a:defRPr lang="ru-RU"/>
            </a:defPPr>
            <a:lvl1pPr marL="285750" marR="0" lvl="0" indent="-193675" defTabSz="666750" fontAlgn="auto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 kumimoji="0" sz="1400" b="1" i="0" u="none" strike="noStrike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609585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2pPr>
            <a:lvl3pPr marL="121917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3pPr>
            <a:lvl4pPr marL="1828754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4pPr>
            <a:lvl5pPr marL="2438339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5pPr>
            <a:lvl6pPr marL="3047924" defTabSz="1219170">
              <a:defRPr>
                <a:latin typeface="Arial" charset="0"/>
                <a:cs typeface="Arial" charset="0"/>
              </a:defRPr>
            </a:lvl6pPr>
            <a:lvl7pPr marL="3657509" defTabSz="1219170">
              <a:defRPr>
                <a:latin typeface="Arial" charset="0"/>
                <a:cs typeface="Arial" charset="0"/>
              </a:defRPr>
            </a:lvl7pPr>
            <a:lvl8pPr marL="4267093" defTabSz="1219170">
              <a:defRPr>
                <a:latin typeface="Arial" charset="0"/>
                <a:cs typeface="Arial" charset="0"/>
              </a:defRPr>
            </a:lvl8pPr>
            <a:lvl9pPr marL="4876678" defTabSz="1219170">
              <a:defRPr>
                <a:latin typeface="Arial" charset="0"/>
                <a:cs typeface="Arial" charset="0"/>
              </a:defRPr>
            </a:lvl9pPr>
          </a:lstStyle>
          <a:p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Сохранение проблемы может привести к: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ru-RU" sz="13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рискам сокращения числа потенциальных участников программы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ru-RU" sz="13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неиспользованию возможностей развития программы </a:t>
            </a:r>
          </a:p>
        </p:txBody>
      </p:sp>
      <p:grpSp>
        <p:nvGrpSpPr>
          <p:cNvPr id="23" name="Группа 22"/>
          <p:cNvGrpSpPr/>
          <p:nvPr/>
        </p:nvGrpSpPr>
        <p:grpSpPr>
          <a:xfrm>
            <a:off x="179512" y="3657789"/>
            <a:ext cx="4247999" cy="2444721"/>
            <a:chOff x="3737692" y="1057752"/>
            <a:chExt cx="5405707" cy="1219899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7861146" y="1057752"/>
              <a:ext cx="1282253" cy="12198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chemeClr val="accent1">
                  <a:lumMod val="75000"/>
                </a:schemeClr>
              </a:solidFill>
            </a:ln>
          </p:spPr>
          <p:txBody>
            <a:bodyPr wrap="square" lIns="72000" tIns="36000" rIns="36000" bIns="3600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  <a:buClr>
                  <a:prstClr val="white"/>
                </a:buClr>
                <a:buSzPct val="70000"/>
              </a:pPr>
              <a:r>
                <a:rPr lang="ru-RU" sz="1200" dirty="0">
                  <a:solidFill>
                    <a:prstClr val="white"/>
                  </a:solidFill>
                  <a:latin typeface="Arial Narrow" pitchFamily="34" charset="0"/>
                </a:rPr>
                <a:t> </a:t>
              </a:r>
              <a:r>
                <a:rPr lang="ru-RU" sz="1200" dirty="0" smtClean="0">
                  <a:solidFill>
                    <a:prstClr val="white"/>
                  </a:solidFill>
                  <a:latin typeface="Arial Narrow" pitchFamily="34" charset="0"/>
                </a:rPr>
                <a:t>Затраты</a:t>
              </a:r>
              <a:br>
                <a:rPr lang="ru-RU" sz="1200" dirty="0" smtClean="0">
                  <a:solidFill>
                    <a:prstClr val="white"/>
                  </a:solidFill>
                  <a:latin typeface="Arial Narrow" pitchFamily="34" charset="0"/>
                </a:rPr>
              </a:br>
              <a:r>
                <a:rPr lang="ru-RU" sz="1200" b="1" dirty="0" smtClean="0">
                  <a:solidFill>
                    <a:prstClr val="white"/>
                  </a:solidFill>
                  <a:latin typeface="Arial Narrow" pitchFamily="34" charset="0"/>
                </a:rPr>
                <a:t>3 млн </a:t>
              </a:r>
              <a:r>
                <a:rPr lang="ru-RU" sz="1200" b="1" dirty="0">
                  <a:solidFill>
                    <a:prstClr val="white"/>
                  </a:solidFill>
                  <a:latin typeface="Arial Narrow" pitchFamily="34" charset="0"/>
                </a:rPr>
                <a:t>руб. </a:t>
              </a:r>
              <a:r>
                <a:rPr lang="ru-RU" sz="1200" b="1" dirty="0" smtClean="0">
                  <a:solidFill>
                    <a:prstClr val="white"/>
                  </a:solidFill>
                  <a:latin typeface="Arial Narrow" pitchFamily="34" charset="0"/>
                </a:rPr>
                <a:t/>
              </a:r>
              <a:br>
                <a:rPr lang="ru-RU" sz="1200" b="1" dirty="0" smtClean="0">
                  <a:solidFill>
                    <a:prstClr val="white"/>
                  </a:solidFill>
                  <a:latin typeface="Arial Narrow" pitchFamily="34" charset="0"/>
                </a:rPr>
              </a:br>
              <a:r>
                <a:rPr lang="ru-RU" sz="1200" b="1" dirty="0" smtClean="0">
                  <a:solidFill>
                    <a:prstClr val="white"/>
                  </a:solidFill>
                  <a:latin typeface="Arial Narrow" pitchFamily="34" charset="0"/>
                </a:rPr>
                <a:t>в год</a:t>
              </a:r>
            </a:p>
          </p:txBody>
        </p:sp>
        <p:sp>
          <p:nvSpPr>
            <p:cNvPr id="30" name="Пятиугольник 29"/>
            <p:cNvSpPr/>
            <p:nvPr/>
          </p:nvSpPr>
          <p:spPr>
            <a:xfrm>
              <a:off x="3737692" y="1057752"/>
              <a:ext cx="4123453" cy="1219899"/>
            </a:xfrm>
            <a:prstGeom prst="homePlate">
              <a:avLst>
                <a:gd name="adj" fmla="val 0"/>
              </a:avLst>
            </a:prstGeom>
            <a:pattFill prst="ltUpDiag">
              <a:fgClr>
                <a:srgbClr val="C0D5EE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 w="19050">
              <a:solidFill>
                <a:schemeClr val="accent1">
                  <a:lumMod val="75000"/>
                </a:schemeClr>
              </a:solidFill>
            </a:ln>
            <a:effectLst/>
          </p:spPr>
          <p:txBody>
            <a:bodyPr spcFirstLastPara="0" vert="horz" wrap="square" lIns="144000" tIns="72000" rIns="144000" bIns="72000" numCol="1" spcCol="1270" anchor="ctr" anchorCtr="0">
              <a:noAutofit/>
              <a:sp3d/>
            </a:bodyPr>
            <a:lstStyle/>
            <a:p>
              <a:pPr defTabSz="666750">
                <a:spcAft>
                  <a:spcPct val="35000"/>
                </a:spcAft>
                <a:defRPr/>
              </a:pPr>
              <a:r>
                <a:rPr lang="ru-RU" sz="1400" b="1" kern="0" dirty="0" smtClean="0">
                  <a:solidFill>
                    <a:srgbClr val="F79646">
                      <a:lumMod val="75000"/>
                    </a:srgbClr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1.</a:t>
              </a:r>
              <a:r>
                <a:rPr lang="ru-RU" sz="1400" kern="0" dirty="0" smtClean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 </a:t>
              </a:r>
              <a:r>
                <a:rPr lang="ru-RU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Реализация мероприятий по информационной, рекламной поддержке реализации программы:</a:t>
              </a:r>
            </a:p>
            <a:p>
              <a:pPr marL="171450" indent="-171450" defTabSz="666750">
                <a:spcAft>
                  <a:spcPct val="3500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развитие контента специализированного сайта программы «Дети ждут» и его </a:t>
              </a:r>
              <a:r>
                <a:rPr lang="ru-RU" sz="11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продвижение;</a:t>
              </a:r>
              <a:endParaRPr lang="ru-R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 defTabSz="666750">
                <a:spcAft>
                  <a:spcPct val="3500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создание специализированного раздела на инвестиционном портале города Москвы и его </a:t>
              </a:r>
              <a:r>
                <a:rPr lang="ru-RU" sz="11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продвижение;</a:t>
              </a:r>
              <a:endParaRPr lang="ru-R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 defTabSz="666750">
                <a:spcAft>
                  <a:spcPct val="35000"/>
                </a:spcAft>
                <a:buFont typeface="Arial" panose="020B0604020202020204" pitchFamily="34" charset="0"/>
                <a:buChar char="•"/>
                <a:defRPr/>
              </a:pPr>
              <a:r>
                <a:rPr lang="ru-RU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реклама услуг организаций, созданных в рамках программы, в городских и районных СМИ.</a:t>
              </a:r>
              <a:endParaRPr lang="ru-RU" sz="1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1" name="Группа 53"/>
          <p:cNvGrpSpPr/>
          <p:nvPr/>
        </p:nvGrpSpPr>
        <p:grpSpPr>
          <a:xfrm>
            <a:off x="179512" y="1052738"/>
            <a:ext cx="4248472" cy="936105"/>
            <a:chOff x="189021" y="5693989"/>
            <a:chExt cx="4731864" cy="604262"/>
          </a:xfrm>
        </p:grpSpPr>
        <p:sp>
          <p:nvSpPr>
            <p:cNvPr id="22" name="Полилиния 21"/>
            <p:cNvSpPr/>
            <p:nvPr/>
          </p:nvSpPr>
          <p:spPr>
            <a:xfrm>
              <a:off x="189021" y="5693989"/>
              <a:ext cx="4731864" cy="604262"/>
            </a:xfrm>
            <a:custGeom>
              <a:avLst/>
              <a:gdLst>
                <a:gd name="connsiteX0" fmla="*/ 0 w 1128673"/>
                <a:gd name="connsiteY0" fmla="*/ 56434 h 564336"/>
                <a:gd name="connsiteX1" fmla="*/ 56434 w 1128673"/>
                <a:gd name="connsiteY1" fmla="*/ 0 h 564336"/>
                <a:gd name="connsiteX2" fmla="*/ 1072239 w 1128673"/>
                <a:gd name="connsiteY2" fmla="*/ 0 h 564336"/>
                <a:gd name="connsiteX3" fmla="*/ 1128673 w 1128673"/>
                <a:gd name="connsiteY3" fmla="*/ 56434 h 564336"/>
                <a:gd name="connsiteX4" fmla="*/ 1128673 w 1128673"/>
                <a:gd name="connsiteY4" fmla="*/ 507902 h 564336"/>
                <a:gd name="connsiteX5" fmla="*/ 1072239 w 1128673"/>
                <a:gd name="connsiteY5" fmla="*/ 564336 h 564336"/>
                <a:gd name="connsiteX6" fmla="*/ 56434 w 1128673"/>
                <a:gd name="connsiteY6" fmla="*/ 564336 h 564336"/>
                <a:gd name="connsiteX7" fmla="*/ 0 w 1128673"/>
                <a:gd name="connsiteY7" fmla="*/ 507902 h 564336"/>
                <a:gd name="connsiteX8" fmla="*/ 0 w 1128673"/>
                <a:gd name="connsiteY8" fmla="*/ 56434 h 564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8673" h="564336">
                  <a:moveTo>
                    <a:pt x="0" y="56434"/>
                  </a:moveTo>
                  <a:cubicBezTo>
                    <a:pt x="0" y="25266"/>
                    <a:pt x="25266" y="0"/>
                    <a:pt x="56434" y="0"/>
                  </a:cubicBezTo>
                  <a:lnTo>
                    <a:pt x="1072239" y="0"/>
                  </a:lnTo>
                  <a:cubicBezTo>
                    <a:pt x="1103407" y="0"/>
                    <a:pt x="1128673" y="25266"/>
                    <a:pt x="1128673" y="56434"/>
                  </a:cubicBezTo>
                  <a:lnTo>
                    <a:pt x="1128673" y="507902"/>
                  </a:lnTo>
                  <a:cubicBezTo>
                    <a:pt x="1128673" y="539070"/>
                    <a:pt x="1103407" y="564336"/>
                    <a:pt x="1072239" y="564336"/>
                  </a:cubicBezTo>
                  <a:lnTo>
                    <a:pt x="56434" y="564336"/>
                  </a:lnTo>
                  <a:cubicBezTo>
                    <a:pt x="25266" y="564336"/>
                    <a:pt x="0" y="539070"/>
                    <a:pt x="0" y="507902"/>
                  </a:cubicBezTo>
                  <a:lnTo>
                    <a:pt x="0" y="56434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8000" tIns="24149" rIns="72000" bIns="24149" numCol="1" spcCol="1270" anchor="ctr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Bef>
                  <a:spcPct val="0"/>
                </a:spcBef>
              </a:pPr>
              <a:r>
                <a:rPr lang="ru-RU" sz="14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Narrow" panose="020B0606020202030204" pitchFamily="34" charset="0"/>
                </a:rPr>
                <a:t>Решение проблемы обеспечения спроса </a:t>
              </a:r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</a:pPr>
              <a:r>
                <a:rPr lang="ru-RU" sz="14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Narrow" panose="020B0606020202030204" pitchFamily="34" charset="0"/>
                </a:rPr>
                <a:t>на услуги участников программы</a:t>
              </a:r>
              <a:endParaRPr lang="ru-RU" sz="14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5" name="Овал 24"/>
            <p:cNvSpPr/>
            <p:nvPr/>
          </p:nvSpPr>
          <p:spPr>
            <a:xfrm>
              <a:off x="269222" y="5876554"/>
              <a:ext cx="400961" cy="2323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b="1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Narrow" panose="020B0606020202030204" pitchFamily="34" charset="0"/>
                </a:rPr>
                <a:t>5</a:t>
              </a:r>
              <a:endParaRPr lang="ru-RU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39" name="Пятиугольник 38"/>
          <p:cNvSpPr/>
          <p:nvPr/>
        </p:nvSpPr>
        <p:spPr>
          <a:xfrm rot="5400000">
            <a:off x="6764780" y="1017924"/>
            <a:ext cx="145928" cy="4248000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68000" tIns="24149" rIns="72000" bIns="24149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Bef>
                <a:spcPct val="0"/>
              </a:spcBef>
            </a:pPr>
            <a:endParaRPr lang="ru-RU" sz="1400" b="1">
              <a:solidFill>
                <a:prstClr val="black">
                  <a:lumMod val="65000"/>
                  <a:lumOff val="35000"/>
                </a:prstClr>
              </a:solidFill>
              <a:latin typeface="Arial Narrow" panose="020B0606020202030204" pitchFamily="34" charset="0"/>
            </a:endParaRPr>
          </a:p>
        </p:txBody>
      </p:sp>
      <p:grpSp>
        <p:nvGrpSpPr>
          <p:cNvPr id="40" name="Группа 39"/>
          <p:cNvGrpSpPr/>
          <p:nvPr/>
        </p:nvGrpSpPr>
        <p:grpSpPr>
          <a:xfrm>
            <a:off x="4713745" y="3657787"/>
            <a:ext cx="4248000" cy="1404000"/>
            <a:chOff x="3775037" y="1057752"/>
            <a:chExt cx="5368964" cy="1219899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7691317" y="1057752"/>
              <a:ext cx="1452684" cy="12198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chemeClr val="accent1">
                  <a:lumMod val="75000"/>
                </a:schemeClr>
              </a:solidFill>
            </a:ln>
          </p:spPr>
          <p:txBody>
            <a:bodyPr wrap="square" lIns="72000" tIns="36000" rIns="72000" bIns="3600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  <a:buClr>
                  <a:prstClr val="white"/>
                </a:buClr>
                <a:buSzPct val="70000"/>
              </a:pPr>
              <a:r>
                <a:rPr lang="ru-RU" sz="1200" dirty="0">
                  <a:solidFill>
                    <a:prstClr val="white"/>
                  </a:solidFill>
                  <a:latin typeface="Arial Narrow" pitchFamily="34" charset="0"/>
                </a:rPr>
                <a:t>Трудозатраты</a:t>
              </a:r>
              <a:br>
                <a:rPr lang="ru-RU" sz="1200" dirty="0">
                  <a:solidFill>
                    <a:prstClr val="white"/>
                  </a:solidFill>
                  <a:latin typeface="Arial Narrow" pitchFamily="34" charset="0"/>
                </a:rPr>
              </a:br>
              <a:r>
                <a:rPr lang="ru-RU" sz="1200" dirty="0">
                  <a:solidFill>
                    <a:prstClr val="white"/>
                  </a:solidFill>
                  <a:latin typeface="Arial Narrow" pitchFamily="34" charset="0"/>
                </a:rPr>
                <a:t>≈ </a:t>
              </a:r>
              <a:r>
                <a:rPr lang="ru-RU" sz="1200" b="1" dirty="0" smtClean="0">
                  <a:solidFill>
                    <a:prstClr val="white"/>
                  </a:solidFill>
                  <a:latin typeface="Arial Narrow" pitchFamily="34" charset="0"/>
                </a:rPr>
                <a:t>5 </a:t>
              </a:r>
              <a:r>
                <a:rPr lang="ru-RU" sz="1200" b="1" dirty="0">
                  <a:solidFill>
                    <a:prstClr val="white"/>
                  </a:solidFill>
                  <a:latin typeface="Arial Narrow" pitchFamily="34" charset="0"/>
                </a:rPr>
                <a:t>чел.-дней</a:t>
              </a:r>
            </a:p>
          </p:txBody>
        </p:sp>
        <p:sp>
          <p:nvSpPr>
            <p:cNvPr id="42" name="Пятиугольник 41"/>
            <p:cNvSpPr/>
            <p:nvPr/>
          </p:nvSpPr>
          <p:spPr>
            <a:xfrm>
              <a:off x="3775037" y="1057752"/>
              <a:ext cx="3916280" cy="1219899"/>
            </a:xfrm>
            <a:prstGeom prst="homePlate">
              <a:avLst>
                <a:gd name="adj" fmla="val 0"/>
              </a:avLst>
            </a:prstGeom>
            <a:pattFill prst="ltUpDiag">
              <a:fgClr>
                <a:srgbClr val="C0D5EE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 w="19050">
              <a:solidFill>
                <a:schemeClr val="accent1">
                  <a:lumMod val="75000"/>
                </a:schemeClr>
              </a:solidFill>
            </a:ln>
            <a:effectLst/>
          </p:spPr>
          <p:txBody>
            <a:bodyPr spcFirstLastPara="0" vert="horz" wrap="square" lIns="144000" tIns="72000" rIns="72000" bIns="72000" numCol="1" spcCol="1270" anchor="ctr" anchorCtr="0">
              <a:noAutofit/>
              <a:sp3d/>
            </a:bodyPr>
            <a:lstStyle/>
            <a:p>
              <a:pPr defTabSz="666750">
                <a:spcAft>
                  <a:spcPct val="35000"/>
                </a:spcAft>
                <a:defRPr/>
              </a:pPr>
              <a:r>
                <a:rPr lang="ru-RU" sz="1400" b="1" kern="0" dirty="0" smtClean="0">
                  <a:solidFill>
                    <a:srgbClr val="F79646">
                      <a:lumMod val="75000"/>
                    </a:srgbClr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1.</a:t>
              </a:r>
              <a:r>
                <a:rPr lang="ru-RU" sz="1400" kern="0" dirty="0" smtClean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 </a:t>
              </a:r>
              <a:r>
                <a:rPr lang="ru-RU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Включить в договор условие об обязанности арендодателя заключить соответствующее дополнительное соглашение после представления арендатором в ДОгМ документов, подтверждающих факт соблюдения арендатором условий </a:t>
              </a:r>
              <a:r>
                <a:rPr lang="ru-RU" sz="11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программы </a:t>
              </a:r>
              <a:endParaRPr lang="ru-R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4713744" y="5120173"/>
            <a:ext cx="4248000" cy="982337"/>
            <a:chOff x="3775036" y="1057752"/>
            <a:chExt cx="5368964" cy="1219899"/>
          </a:xfrm>
        </p:grpSpPr>
        <p:sp>
          <p:nvSpPr>
            <p:cNvPr id="44" name="Прямоугольник 43"/>
            <p:cNvSpPr/>
            <p:nvPr/>
          </p:nvSpPr>
          <p:spPr>
            <a:xfrm>
              <a:off x="7691317" y="1057752"/>
              <a:ext cx="1452683" cy="12198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chemeClr val="accent1">
                  <a:lumMod val="75000"/>
                </a:schemeClr>
              </a:solidFill>
            </a:ln>
          </p:spPr>
          <p:txBody>
            <a:bodyPr wrap="square" lIns="72000" tIns="36000" rIns="72000" bIns="3600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  <a:buClr>
                  <a:prstClr val="white"/>
                </a:buClr>
                <a:buSzPct val="70000"/>
              </a:pPr>
              <a:r>
                <a:rPr lang="ru-RU" sz="1200" dirty="0">
                  <a:solidFill>
                    <a:prstClr val="white"/>
                  </a:solidFill>
                  <a:latin typeface="Arial Narrow" pitchFamily="34" charset="0"/>
                </a:rPr>
                <a:t>Трудозатраты</a:t>
              </a:r>
              <a:br>
                <a:rPr lang="ru-RU" sz="1200" dirty="0">
                  <a:solidFill>
                    <a:prstClr val="white"/>
                  </a:solidFill>
                  <a:latin typeface="Arial Narrow" pitchFamily="34" charset="0"/>
                </a:rPr>
              </a:br>
              <a:r>
                <a:rPr lang="ru-RU" sz="1200" dirty="0">
                  <a:solidFill>
                    <a:prstClr val="white"/>
                  </a:solidFill>
                  <a:latin typeface="Arial Narrow" pitchFamily="34" charset="0"/>
                </a:rPr>
                <a:t>≈ </a:t>
              </a:r>
              <a:r>
                <a:rPr lang="ru-RU" sz="1200" b="1" dirty="0">
                  <a:solidFill>
                    <a:prstClr val="white"/>
                  </a:solidFill>
                  <a:latin typeface="Arial Narrow" pitchFamily="34" charset="0"/>
                </a:rPr>
                <a:t>15 чел.-дней</a:t>
              </a:r>
            </a:p>
          </p:txBody>
        </p:sp>
        <p:sp>
          <p:nvSpPr>
            <p:cNvPr id="45" name="Пятиугольник 44"/>
            <p:cNvSpPr/>
            <p:nvPr/>
          </p:nvSpPr>
          <p:spPr>
            <a:xfrm>
              <a:off x="3775036" y="1057752"/>
              <a:ext cx="3916281" cy="1219899"/>
            </a:xfrm>
            <a:prstGeom prst="homePlate">
              <a:avLst>
                <a:gd name="adj" fmla="val 0"/>
              </a:avLst>
            </a:prstGeom>
            <a:pattFill prst="ltUpDiag">
              <a:fgClr>
                <a:srgbClr val="C0D5EE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 w="19050">
              <a:solidFill>
                <a:schemeClr val="accent1">
                  <a:lumMod val="75000"/>
                </a:schemeClr>
              </a:solidFill>
            </a:ln>
            <a:effectLst/>
          </p:spPr>
          <p:txBody>
            <a:bodyPr spcFirstLastPara="0" vert="horz" wrap="square" lIns="144000" tIns="72000" rIns="144000" bIns="72000" numCol="1" spcCol="1270" anchor="ctr" anchorCtr="0">
              <a:noAutofit/>
              <a:sp3d/>
            </a:bodyPr>
            <a:lstStyle/>
            <a:p>
              <a:pPr defTabSz="666750">
                <a:spcAft>
                  <a:spcPct val="35000"/>
                </a:spcAft>
                <a:defRPr/>
              </a:pPr>
              <a:r>
                <a:rPr lang="ru-RU" sz="1400" b="1" kern="0" dirty="0" smtClean="0">
                  <a:solidFill>
                    <a:srgbClr val="F79646">
                      <a:lumMod val="75000"/>
                    </a:srgbClr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2.</a:t>
              </a:r>
              <a:r>
                <a:rPr lang="ru-RU" sz="1400" kern="0" dirty="0" smtClean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 </a:t>
              </a:r>
              <a:r>
                <a:rPr lang="ru-RU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Нормативно закрепить возможность участниками программы выкупа имущества в собственность </a:t>
              </a:r>
              <a:r>
                <a:rPr lang="ru-RU" sz="11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 льготном порядке </a:t>
              </a:r>
              <a:r>
                <a:rPr lang="ru-RU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через определенный срок (10 – 20 лет). </a:t>
              </a:r>
            </a:p>
          </p:txBody>
        </p:sp>
      </p:grpSp>
      <p:grpSp>
        <p:nvGrpSpPr>
          <p:cNvPr id="32" name="Группа 53"/>
          <p:cNvGrpSpPr/>
          <p:nvPr/>
        </p:nvGrpSpPr>
        <p:grpSpPr>
          <a:xfrm>
            <a:off x="4713744" y="1052737"/>
            <a:ext cx="4248472" cy="936106"/>
            <a:chOff x="189021" y="5693989"/>
            <a:chExt cx="4731864" cy="604263"/>
          </a:xfrm>
        </p:grpSpPr>
        <p:sp>
          <p:nvSpPr>
            <p:cNvPr id="33" name="Полилиния 32"/>
            <p:cNvSpPr/>
            <p:nvPr/>
          </p:nvSpPr>
          <p:spPr>
            <a:xfrm>
              <a:off x="189021" y="5693989"/>
              <a:ext cx="4731864" cy="604263"/>
            </a:xfrm>
            <a:custGeom>
              <a:avLst/>
              <a:gdLst>
                <a:gd name="connsiteX0" fmla="*/ 0 w 1128673"/>
                <a:gd name="connsiteY0" fmla="*/ 56434 h 564336"/>
                <a:gd name="connsiteX1" fmla="*/ 56434 w 1128673"/>
                <a:gd name="connsiteY1" fmla="*/ 0 h 564336"/>
                <a:gd name="connsiteX2" fmla="*/ 1072239 w 1128673"/>
                <a:gd name="connsiteY2" fmla="*/ 0 h 564336"/>
                <a:gd name="connsiteX3" fmla="*/ 1128673 w 1128673"/>
                <a:gd name="connsiteY3" fmla="*/ 56434 h 564336"/>
                <a:gd name="connsiteX4" fmla="*/ 1128673 w 1128673"/>
                <a:gd name="connsiteY4" fmla="*/ 507902 h 564336"/>
                <a:gd name="connsiteX5" fmla="*/ 1072239 w 1128673"/>
                <a:gd name="connsiteY5" fmla="*/ 564336 h 564336"/>
                <a:gd name="connsiteX6" fmla="*/ 56434 w 1128673"/>
                <a:gd name="connsiteY6" fmla="*/ 564336 h 564336"/>
                <a:gd name="connsiteX7" fmla="*/ 0 w 1128673"/>
                <a:gd name="connsiteY7" fmla="*/ 507902 h 564336"/>
                <a:gd name="connsiteX8" fmla="*/ 0 w 1128673"/>
                <a:gd name="connsiteY8" fmla="*/ 56434 h 564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8673" h="564336">
                  <a:moveTo>
                    <a:pt x="0" y="56434"/>
                  </a:moveTo>
                  <a:cubicBezTo>
                    <a:pt x="0" y="25266"/>
                    <a:pt x="25266" y="0"/>
                    <a:pt x="56434" y="0"/>
                  </a:cubicBezTo>
                  <a:lnTo>
                    <a:pt x="1072239" y="0"/>
                  </a:lnTo>
                  <a:cubicBezTo>
                    <a:pt x="1103407" y="0"/>
                    <a:pt x="1128673" y="25266"/>
                    <a:pt x="1128673" y="56434"/>
                  </a:cubicBezTo>
                  <a:lnTo>
                    <a:pt x="1128673" y="507902"/>
                  </a:lnTo>
                  <a:cubicBezTo>
                    <a:pt x="1128673" y="539070"/>
                    <a:pt x="1103407" y="564336"/>
                    <a:pt x="1072239" y="564336"/>
                  </a:cubicBezTo>
                  <a:lnTo>
                    <a:pt x="56434" y="564336"/>
                  </a:lnTo>
                  <a:cubicBezTo>
                    <a:pt x="25266" y="564336"/>
                    <a:pt x="0" y="539070"/>
                    <a:pt x="0" y="507902"/>
                  </a:cubicBezTo>
                  <a:lnTo>
                    <a:pt x="0" y="56434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8000" tIns="24149" rIns="72000" bIns="24149" numCol="1" spcCol="1270" anchor="ctr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Narrow" panose="020B0606020202030204" pitchFamily="34" charset="0"/>
                </a:rPr>
                <a:t>Решение проблемы отсутствия уверенности потенциальных участников программы в соблюдении ее условий со </a:t>
              </a:r>
              <a:r>
                <a:rPr lang="ru-RU" sz="1400" b="1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Narrow" panose="020B0606020202030204" pitchFamily="34" charset="0"/>
                </a:rPr>
                <a:t>стороны</a:t>
              </a:r>
              <a:br>
                <a:rPr lang="ru-RU" sz="1400" b="1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Narrow" panose="020B0606020202030204" pitchFamily="34" charset="0"/>
                </a:rPr>
              </a:br>
              <a:r>
                <a:rPr lang="ru-RU" sz="1400" b="1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Narrow" panose="020B0606020202030204" pitchFamily="34" charset="0"/>
                </a:rPr>
                <a:t>города </a:t>
              </a:r>
              <a:r>
                <a:rPr lang="ru-RU" sz="14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Narrow" panose="020B0606020202030204" pitchFamily="34" charset="0"/>
                </a:rPr>
                <a:t>Москвы</a:t>
              </a:r>
            </a:p>
          </p:txBody>
        </p:sp>
        <p:sp>
          <p:nvSpPr>
            <p:cNvPr id="34" name="Овал 33"/>
            <p:cNvSpPr/>
            <p:nvPr/>
          </p:nvSpPr>
          <p:spPr>
            <a:xfrm>
              <a:off x="271753" y="5882046"/>
              <a:ext cx="400961" cy="2323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b="1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Narrow" panose="020B0606020202030204" pitchFamily="34" charset="0"/>
                </a:rPr>
                <a:t>6</a:t>
              </a:r>
              <a:endParaRPr lang="ru-RU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79512" y="3331853"/>
            <a:ext cx="4248000" cy="30578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spcFirstLastPara="0" vert="horz" wrap="square" lIns="0" tIns="0" rIns="0" bIns="0" numCol="1" spcCol="1270" anchor="ctr" anchorCtr="0">
            <a:noAutofit/>
            <a:sp3d/>
          </a:bodyPr>
          <a:lstStyle>
            <a:defPPr>
              <a:defRPr lang="ru-RU"/>
            </a:defPPr>
            <a:lvl1pPr marR="0" lvl="0" indent="0" algn="ctr" defTabSz="66675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kumimoji="0" sz="1400" b="1" i="0" u="none" strike="noStrike" kern="0" cap="none" spc="0" normalizeH="0" baseline="0"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609585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2pPr>
            <a:lvl3pPr marL="121917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3pPr>
            <a:lvl4pPr marL="1828754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4pPr>
            <a:lvl5pPr marL="2438339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5pPr>
            <a:lvl6pPr marL="3047924" defTabSz="1219170">
              <a:defRPr>
                <a:latin typeface="Arial" charset="0"/>
                <a:cs typeface="Arial" charset="0"/>
              </a:defRPr>
            </a:lvl6pPr>
            <a:lvl7pPr marL="3657509" defTabSz="1219170">
              <a:defRPr>
                <a:latin typeface="Arial" charset="0"/>
                <a:cs typeface="Arial" charset="0"/>
              </a:defRPr>
            </a:lvl7pPr>
            <a:lvl8pPr marL="4267093" defTabSz="1219170">
              <a:defRPr>
                <a:latin typeface="Arial" charset="0"/>
                <a:cs typeface="Arial" charset="0"/>
              </a:defRPr>
            </a:lvl8pPr>
            <a:lvl9pPr marL="4876678" defTabSz="1219170">
              <a:defRPr>
                <a:latin typeface="Arial" charset="0"/>
                <a:cs typeface="Arial" charset="0"/>
              </a:defRPr>
            </a:lvl9pPr>
          </a:lstStyle>
          <a:p>
            <a:r>
              <a:rPr lang="ru-RU" dirty="0" smtClean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</a:rPr>
              <a:t>ВАРИАНТЫ РЕШЕНИЯ</a:t>
            </a:r>
            <a:endParaRPr lang="ru-RU" sz="1200" b="0" kern="1200" dirty="0">
              <a:solidFill>
                <a:srgbClr val="4F81BD">
                  <a:lumMod val="50000"/>
                </a:srgbClr>
              </a:solidFill>
              <a:latin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13744" y="3331853"/>
            <a:ext cx="4248000" cy="30578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spcFirstLastPara="0" vert="horz" wrap="square" lIns="0" tIns="0" rIns="0" bIns="0" numCol="1" spcCol="1270" anchor="ctr" anchorCtr="0">
            <a:noAutofit/>
            <a:sp3d/>
          </a:bodyPr>
          <a:lstStyle>
            <a:defPPr>
              <a:defRPr lang="ru-RU"/>
            </a:defPPr>
            <a:lvl1pPr marR="0" lvl="0" indent="0" algn="ctr" defTabSz="66675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kumimoji="0" sz="1400" b="1" i="0" u="none" strike="noStrike" kern="0" cap="none" spc="0" normalizeH="0" baseline="0"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585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2pPr>
            <a:lvl3pPr marL="121917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3pPr>
            <a:lvl4pPr marL="1828754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4pPr>
            <a:lvl5pPr marL="2438339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5pPr>
            <a:lvl6pPr marL="3047924" defTabSz="1219170">
              <a:defRPr>
                <a:latin typeface="Arial" charset="0"/>
                <a:cs typeface="Arial" charset="0"/>
              </a:defRPr>
            </a:lvl6pPr>
            <a:lvl7pPr marL="3657509" defTabSz="1219170">
              <a:defRPr>
                <a:latin typeface="Arial" charset="0"/>
                <a:cs typeface="Arial" charset="0"/>
              </a:defRPr>
            </a:lvl7pPr>
            <a:lvl8pPr marL="4267093" defTabSz="1219170">
              <a:defRPr>
                <a:latin typeface="Arial" charset="0"/>
                <a:cs typeface="Arial" charset="0"/>
              </a:defRPr>
            </a:lvl8pPr>
            <a:lvl9pPr marL="4876678" defTabSz="1219170">
              <a:defRPr>
                <a:latin typeface="Arial" charset="0"/>
                <a:cs typeface="Arial" charset="0"/>
              </a:defRPr>
            </a:lvl9pPr>
          </a:lstStyle>
          <a:p>
            <a:r>
              <a:rPr lang="ru-RU" dirty="0">
                <a:solidFill>
                  <a:srgbClr val="4F81BD">
                    <a:lumMod val="50000"/>
                  </a:srgbClr>
                </a:solidFill>
              </a:rPr>
              <a:t>ВАРИАНТЫ РЕШЕНИЯ</a:t>
            </a:r>
          </a:p>
        </p:txBody>
      </p:sp>
    </p:spTree>
    <p:extLst>
      <p:ext uri="{BB962C8B-B14F-4D97-AF65-F5344CB8AC3E}">
        <p14:creationId xmlns:p14="http://schemas.microsoft.com/office/powerpoint/2010/main" val="367039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98612" y="467420"/>
            <a:ext cx="885698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cap="all" dirty="0" smtClean="0">
                <a:solidFill>
                  <a:srgbClr val="C0504D"/>
                </a:solidFill>
                <a:latin typeface="Trebuchet MS" pitchFamily="34" charset="0"/>
                <a:cs typeface="Times New Roman" pitchFamily="18" charset="0"/>
              </a:rPr>
              <a:t>Перспективы программы</a:t>
            </a:r>
            <a:endParaRPr lang="ru-RU" sz="1700" cap="all" dirty="0">
              <a:solidFill>
                <a:srgbClr val="C0504D"/>
              </a:solidFill>
              <a:latin typeface="Trebuchet MS" pitchFamily="34" charset="0"/>
              <a:cs typeface="Times New Roman" pitchFamily="18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251520" y="980728"/>
            <a:ext cx="8352928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589904" y="6597352"/>
            <a:ext cx="4496152" cy="144016"/>
          </a:xfrm>
        </p:spPr>
        <p:txBody>
          <a:bodyPr/>
          <a:lstStyle/>
          <a:p>
            <a:r>
              <a:rPr lang="ru-RU" sz="800" dirty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Департамент экономической политики и развития г. </a:t>
            </a:r>
            <a:r>
              <a:rPr lang="ru-RU" sz="800" dirty="0" smtClean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Москвы</a:t>
            </a:r>
            <a:r>
              <a:rPr lang="en-US" sz="800" dirty="0" smtClean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  </a:t>
            </a:r>
            <a:r>
              <a:rPr lang="en-US" sz="1000" dirty="0" smtClean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I  </a:t>
            </a:r>
            <a:r>
              <a:rPr lang="ru-RU" sz="1000" dirty="0" smtClean="0">
                <a:solidFill>
                  <a:prstClr val="black">
                    <a:tint val="75000"/>
                  </a:prstClr>
                </a:solidFill>
                <a:latin typeface="Trebuchet MS" pitchFamily="34" charset="0"/>
              </a:rPr>
              <a:t> </a:t>
            </a:r>
            <a:fld id="{E28CE600-811E-429E-B00A-7B2464625F06}" type="slidenum">
              <a:rPr lang="ru-RU" sz="1000" smtClean="0">
                <a:solidFill>
                  <a:prstClr val="black">
                    <a:tint val="75000"/>
                  </a:prstClr>
                </a:solidFill>
                <a:latin typeface="Trebuchet MS" pitchFamily="34" charset="0"/>
              </a:rPr>
              <a:pPr/>
              <a:t>11</a:t>
            </a:fld>
            <a:endParaRPr lang="ru-RU" sz="1000" dirty="0">
              <a:solidFill>
                <a:prstClr val="black">
                  <a:tint val="75000"/>
                </a:prstClr>
              </a:solidFill>
              <a:latin typeface="Trebuchet MS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168895"/>
            <a:ext cx="6624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40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sz="1200" dirty="0" smtClean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ОФВ Постановления Правительства Москвы №145-ПП</a:t>
            </a:r>
            <a:endParaRPr lang="ru-RU" sz="1200" dirty="0">
              <a:solidFill>
                <a:prstClr val="white">
                  <a:lumMod val="50000"/>
                </a:prstClr>
              </a:solidFill>
              <a:latin typeface="Trebuchet MS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8612" y="1124744"/>
            <a:ext cx="3664938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1600" b="1" kern="0" dirty="0" smtClean="0">
                <a:solidFill>
                  <a:srgbClr val="F79646">
                    <a:lumMod val="75000"/>
                  </a:srgb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НАЛИЧИЕ ПРЕДЛОЖЕНИЯ ОБЪЕКТОВ </a:t>
            </a:r>
          </a:p>
          <a:p>
            <a:pPr algn="ctr"/>
            <a:r>
              <a:rPr lang="ru-RU" sz="1600" b="1" kern="0" dirty="0" smtClean="0">
                <a:solidFill>
                  <a:srgbClr val="F79646">
                    <a:lumMod val="75000"/>
                  </a:srgb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 ПРОГРАММЕ</a:t>
            </a:r>
            <a:endParaRPr lang="ru-RU" sz="1600" b="1" kern="0" dirty="0">
              <a:solidFill>
                <a:srgbClr val="F79646">
                  <a:lumMod val="75000"/>
                </a:srgb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93846" y="1124744"/>
            <a:ext cx="4751872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1600" b="1" kern="0" dirty="0" smtClean="0">
                <a:solidFill>
                  <a:srgbClr val="4F81BD">
                    <a:lumMod val="75000"/>
                  </a:srgb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НАЛИЧИЕ СПРОСА НА ОБЪЕКТЫ </a:t>
            </a:r>
          </a:p>
          <a:p>
            <a:pPr algn="ctr"/>
            <a:r>
              <a:rPr lang="ru-RU" sz="1600" b="1" kern="0" dirty="0" smtClean="0">
                <a:solidFill>
                  <a:srgbClr val="4F81BD">
                    <a:lumMod val="75000"/>
                  </a:srgb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 ПРОГРАММЕ</a:t>
            </a:r>
            <a:endParaRPr lang="ru-RU" sz="1600" b="1" kern="0" dirty="0">
              <a:solidFill>
                <a:srgbClr val="4F81BD">
                  <a:lumMod val="75000"/>
                </a:srgb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2" descr="Молодой деловой человек, рисование галочку в окне на стеклянной доске Фотография, картинки, изображения и сток-фотография без ро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885513"/>
            <a:ext cx="949118" cy="711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5898469" y="6043755"/>
            <a:ext cx="2880319" cy="382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b="1" dirty="0" smtClean="0">
                <a:solidFill>
                  <a:srgbClr val="9BBB59">
                    <a:lumMod val="50000"/>
                  </a:srgbClr>
                </a:solidFill>
                <a:latin typeface="Arial Narrow" pitchFamily="34" charset="0"/>
                <a:ea typeface="Times New Roman"/>
              </a:rPr>
              <a:t>ЕСТЬ СПРОС</a:t>
            </a:r>
            <a:endParaRPr lang="ru-RU" b="1" dirty="0">
              <a:solidFill>
                <a:srgbClr val="9BBB59">
                  <a:lumMod val="50000"/>
                </a:srgbClr>
              </a:solidFill>
              <a:latin typeface="Arial Narrow" pitchFamily="34" charset="0"/>
              <a:ea typeface="Times New Roman"/>
            </a:endParaRPr>
          </a:p>
        </p:txBody>
      </p:sp>
      <p:pic>
        <p:nvPicPr>
          <p:cNvPr id="19" name="Picture 2" descr="Молодой деловой человек, рисование галочку в окне на стеклянной доске Фотография, картинки, изображения и сток-фотография без ро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885513"/>
            <a:ext cx="949118" cy="711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1209294" y="6050290"/>
            <a:ext cx="2880319" cy="382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b="1" dirty="0" smtClean="0">
                <a:solidFill>
                  <a:srgbClr val="9BBB59">
                    <a:lumMod val="50000"/>
                  </a:srgbClr>
                </a:solidFill>
                <a:latin typeface="Arial Narrow" pitchFamily="34" charset="0"/>
                <a:ea typeface="Times New Roman"/>
              </a:rPr>
              <a:t>ЕСТЬ ПРЕДЛОЖЕНИЕ</a:t>
            </a:r>
            <a:endParaRPr lang="ru-RU" b="1" dirty="0">
              <a:solidFill>
                <a:srgbClr val="9BBB59">
                  <a:lumMod val="50000"/>
                </a:srgbClr>
              </a:solidFill>
              <a:latin typeface="Arial Narrow" pitchFamily="34" charset="0"/>
              <a:ea typeface="Times New Roman"/>
            </a:endParaRPr>
          </a:p>
        </p:txBody>
      </p:sp>
      <p:sp>
        <p:nvSpPr>
          <p:cNvPr id="22" name="Полилиния 21"/>
          <p:cNvSpPr/>
          <p:nvPr/>
        </p:nvSpPr>
        <p:spPr>
          <a:xfrm>
            <a:off x="579189" y="1643699"/>
            <a:ext cx="3284361" cy="1296000"/>
          </a:xfrm>
          <a:custGeom>
            <a:avLst/>
            <a:gdLst>
              <a:gd name="connsiteX0" fmla="*/ 0 w 2532684"/>
              <a:gd name="connsiteY0" fmla="*/ 0 h 772160"/>
              <a:gd name="connsiteX1" fmla="*/ 2532684 w 2532684"/>
              <a:gd name="connsiteY1" fmla="*/ 0 h 772160"/>
              <a:gd name="connsiteX2" fmla="*/ 2532684 w 2532684"/>
              <a:gd name="connsiteY2" fmla="*/ 772160 h 772160"/>
              <a:gd name="connsiteX3" fmla="*/ 0 w 2532684"/>
              <a:gd name="connsiteY3" fmla="*/ 772160 h 772160"/>
              <a:gd name="connsiteX4" fmla="*/ 0 w 2532684"/>
              <a:gd name="connsiteY4" fmla="*/ 0 h 772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2684" h="772160">
                <a:moveTo>
                  <a:pt x="0" y="0"/>
                </a:moveTo>
                <a:lnTo>
                  <a:pt x="2532684" y="0"/>
                </a:lnTo>
                <a:lnTo>
                  <a:pt x="2532684" y="772160"/>
                </a:lnTo>
                <a:lnTo>
                  <a:pt x="0" y="77216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8000" tIns="36000" rIns="36000" bIns="36000" numCol="1" spcCol="1270" anchor="ctr" anchorCtr="0">
            <a:noAutofit/>
          </a:bodyPr>
          <a:lstStyle/>
          <a:p>
            <a:pPr marL="266700" indent="-266700" fontAlgn="base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rgbClr val="F79646">
                  <a:lumMod val="60000"/>
                  <a:lumOff val="40000"/>
                </a:srgbClr>
              </a:buClr>
              <a:buFont typeface="Arial Narrow" panose="020B0606020202030204" pitchFamily="34" charset="0"/>
              <a:buChar char="►"/>
              <a:defRPr/>
            </a:pPr>
            <a:r>
              <a:rPr lang="ru-RU" sz="13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 составе имущественной казны</a:t>
            </a:r>
            <a:br>
              <a:rPr lang="ru-RU" sz="13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13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г. Москвы </a:t>
            </a:r>
            <a:r>
              <a:rPr lang="ru-RU" sz="13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сохраняются </a:t>
            </a:r>
            <a:r>
              <a:rPr lang="ru-RU" sz="13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объекты, пригодные по своим параметрам для размещения </a:t>
            </a:r>
            <a:r>
              <a:rPr lang="ru-RU" sz="13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образовательных организаций, </a:t>
            </a:r>
            <a:r>
              <a:rPr lang="ru-RU" sz="13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но находящиеся в неудовлетворительном техническом состоянии </a:t>
            </a:r>
          </a:p>
        </p:txBody>
      </p:sp>
      <p:sp>
        <p:nvSpPr>
          <p:cNvPr id="23" name="Полилиния 22"/>
          <p:cNvSpPr/>
          <p:nvPr/>
        </p:nvSpPr>
        <p:spPr>
          <a:xfrm>
            <a:off x="147142" y="1643696"/>
            <a:ext cx="432048" cy="1296000"/>
          </a:xfrm>
          <a:custGeom>
            <a:avLst/>
            <a:gdLst>
              <a:gd name="connsiteX0" fmla="*/ 0 w 2532684"/>
              <a:gd name="connsiteY0" fmla="*/ 0 h 772160"/>
              <a:gd name="connsiteX1" fmla="*/ 2532684 w 2532684"/>
              <a:gd name="connsiteY1" fmla="*/ 0 h 772160"/>
              <a:gd name="connsiteX2" fmla="*/ 2532684 w 2532684"/>
              <a:gd name="connsiteY2" fmla="*/ 772160 h 772160"/>
              <a:gd name="connsiteX3" fmla="*/ 0 w 2532684"/>
              <a:gd name="connsiteY3" fmla="*/ 772160 h 772160"/>
              <a:gd name="connsiteX4" fmla="*/ 0 w 2532684"/>
              <a:gd name="connsiteY4" fmla="*/ 0 h 772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2684" h="772160">
                <a:moveTo>
                  <a:pt x="0" y="0"/>
                </a:moveTo>
                <a:lnTo>
                  <a:pt x="2532684" y="0"/>
                </a:lnTo>
                <a:lnTo>
                  <a:pt x="2532684" y="772160"/>
                </a:lnTo>
                <a:lnTo>
                  <a:pt x="0" y="772160"/>
                </a:lnTo>
                <a:lnTo>
                  <a:pt x="0" y="0"/>
                </a:lnTo>
                <a:close/>
              </a:path>
            </a:pathLst>
          </a:custGeom>
          <a:pattFill prst="ltDnDiag">
            <a:fgClr>
              <a:schemeClr val="accent6">
                <a:lumMod val="60000"/>
                <a:lumOff val="40000"/>
              </a:schemeClr>
            </a:fgClr>
            <a:bgClr>
              <a:srgbClr val="F9A967"/>
            </a:bgClr>
          </a:patt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олилиния 23"/>
          <p:cNvSpPr/>
          <p:nvPr/>
        </p:nvSpPr>
        <p:spPr>
          <a:xfrm>
            <a:off x="579189" y="2924946"/>
            <a:ext cx="3284361" cy="1650500"/>
          </a:xfrm>
          <a:custGeom>
            <a:avLst/>
            <a:gdLst>
              <a:gd name="connsiteX0" fmla="*/ 0 w 2532684"/>
              <a:gd name="connsiteY0" fmla="*/ 0 h 772160"/>
              <a:gd name="connsiteX1" fmla="*/ 2532684 w 2532684"/>
              <a:gd name="connsiteY1" fmla="*/ 0 h 772160"/>
              <a:gd name="connsiteX2" fmla="*/ 2532684 w 2532684"/>
              <a:gd name="connsiteY2" fmla="*/ 772160 h 772160"/>
              <a:gd name="connsiteX3" fmla="*/ 0 w 2532684"/>
              <a:gd name="connsiteY3" fmla="*/ 772160 h 772160"/>
              <a:gd name="connsiteX4" fmla="*/ 0 w 2532684"/>
              <a:gd name="connsiteY4" fmla="*/ 0 h 772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2684" h="772160">
                <a:moveTo>
                  <a:pt x="0" y="0"/>
                </a:moveTo>
                <a:lnTo>
                  <a:pt x="2532684" y="0"/>
                </a:lnTo>
                <a:lnTo>
                  <a:pt x="2532684" y="772160"/>
                </a:lnTo>
                <a:lnTo>
                  <a:pt x="0" y="77216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8000" tIns="36000" rIns="72000" bIns="36000" numCol="1" spcCol="1270" anchor="ctr" anchorCtr="0">
            <a:noAutofit/>
          </a:bodyPr>
          <a:lstStyle/>
          <a:p>
            <a:pPr marL="266700" indent="-266700" fontAlgn="base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rgbClr val="F79646">
                  <a:lumMod val="60000"/>
                  <a:lumOff val="40000"/>
                </a:srgbClr>
              </a:buClr>
              <a:buFont typeface="Arial Narrow" panose="020B0606020202030204" pitchFamily="34" charset="0"/>
              <a:buChar char="►"/>
              <a:defRPr/>
            </a:pPr>
            <a:r>
              <a:rPr lang="ru-RU" sz="13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Оценить точное количество и площадь объектов, которые могут быть использованы для программы, невозможно:</a:t>
            </a:r>
          </a:p>
          <a:p>
            <a:pPr marL="447675" indent="-180975" fontAlgn="base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rgbClr val="F79646">
                  <a:lumMod val="60000"/>
                  <a:lumOff val="40000"/>
                </a:srgbClr>
              </a:buClr>
              <a:buFont typeface="Wingdings" panose="05000000000000000000" pitchFamily="2" charset="2"/>
              <a:buChar char="§"/>
              <a:defRPr/>
            </a:pPr>
            <a:r>
              <a:rPr lang="ru-RU" sz="11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ДГИ не ведется специального учета таких объектов</a:t>
            </a:r>
          </a:p>
          <a:p>
            <a:pPr marL="447675" indent="-180975" fontAlgn="base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rgbClr val="F79646">
                  <a:lumMod val="60000"/>
                  <a:lumOff val="40000"/>
                </a:srgbClr>
              </a:buClr>
              <a:buFont typeface="Wingdings" panose="05000000000000000000" pitchFamily="2" charset="2"/>
              <a:buChar char="§"/>
              <a:defRPr/>
            </a:pPr>
            <a:r>
              <a:rPr lang="ru-RU" sz="11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только около 20% таких объектов по результатам анализа отбирается</a:t>
            </a:r>
            <a:br>
              <a:rPr lang="ru-RU" sz="11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11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для программы по ППМ №145-ПП </a:t>
            </a:r>
            <a:endParaRPr lang="ru-RU" sz="11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олилиния 24"/>
          <p:cNvSpPr/>
          <p:nvPr/>
        </p:nvSpPr>
        <p:spPr>
          <a:xfrm>
            <a:off x="147142" y="2924944"/>
            <a:ext cx="432048" cy="1650501"/>
          </a:xfrm>
          <a:custGeom>
            <a:avLst/>
            <a:gdLst>
              <a:gd name="connsiteX0" fmla="*/ 0 w 2532684"/>
              <a:gd name="connsiteY0" fmla="*/ 0 h 772160"/>
              <a:gd name="connsiteX1" fmla="*/ 2532684 w 2532684"/>
              <a:gd name="connsiteY1" fmla="*/ 0 h 772160"/>
              <a:gd name="connsiteX2" fmla="*/ 2532684 w 2532684"/>
              <a:gd name="connsiteY2" fmla="*/ 772160 h 772160"/>
              <a:gd name="connsiteX3" fmla="*/ 0 w 2532684"/>
              <a:gd name="connsiteY3" fmla="*/ 772160 h 772160"/>
              <a:gd name="connsiteX4" fmla="*/ 0 w 2532684"/>
              <a:gd name="connsiteY4" fmla="*/ 0 h 772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2684" h="772160">
                <a:moveTo>
                  <a:pt x="0" y="0"/>
                </a:moveTo>
                <a:lnTo>
                  <a:pt x="2532684" y="0"/>
                </a:lnTo>
                <a:lnTo>
                  <a:pt x="2532684" y="772160"/>
                </a:lnTo>
                <a:lnTo>
                  <a:pt x="0" y="772160"/>
                </a:lnTo>
                <a:lnTo>
                  <a:pt x="0" y="0"/>
                </a:lnTo>
                <a:close/>
              </a:path>
            </a:pathLst>
          </a:custGeom>
          <a:pattFill prst="ltDnDiag">
            <a:fgClr>
              <a:schemeClr val="accent6">
                <a:lumMod val="60000"/>
                <a:lumOff val="40000"/>
              </a:schemeClr>
            </a:fgClr>
            <a:bgClr>
              <a:srgbClr val="F9A967"/>
            </a:bgClr>
          </a:patt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олилиния 25"/>
          <p:cNvSpPr/>
          <p:nvPr/>
        </p:nvSpPr>
        <p:spPr>
          <a:xfrm>
            <a:off x="579189" y="4590785"/>
            <a:ext cx="3284361" cy="1294728"/>
          </a:xfrm>
          <a:custGeom>
            <a:avLst/>
            <a:gdLst>
              <a:gd name="connsiteX0" fmla="*/ 0 w 2532684"/>
              <a:gd name="connsiteY0" fmla="*/ 0 h 772160"/>
              <a:gd name="connsiteX1" fmla="*/ 2532684 w 2532684"/>
              <a:gd name="connsiteY1" fmla="*/ 0 h 772160"/>
              <a:gd name="connsiteX2" fmla="*/ 2532684 w 2532684"/>
              <a:gd name="connsiteY2" fmla="*/ 772160 h 772160"/>
              <a:gd name="connsiteX3" fmla="*/ 0 w 2532684"/>
              <a:gd name="connsiteY3" fmla="*/ 772160 h 772160"/>
              <a:gd name="connsiteX4" fmla="*/ 0 w 2532684"/>
              <a:gd name="connsiteY4" fmla="*/ 0 h 772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2684" h="772160">
                <a:moveTo>
                  <a:pt x="0" y="0"/>
                </a:moveTo>
                <a:lnTo>
                  <a:pt x="2532684" y="0"/>
                </a:lnTo>
                <a:lnTo>
                  <a:pt x="2532684" y="772160"/>
                </a:lnTo>
                <a:lnTo>
                  <a:pt x="0" y="77216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8000" tIns="36000" rIns="36000" bIns="36000" numCol="1" spcCol="1270" anchor="ctr" anchorCtr="0">
            <a:noAutofit/>
          </a:bodyPr>
          <a:lstStyle/>
          <a:p>
            <a:pPr marL="266700" indent="-266700" fontAlgn="base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rgbClr val="F79646">
                  <a:lumMod val="60000"/>
                  <a:lumOff val="40000"/>
                </a:srgbClr>
              </a:buClr>
              <a:buFont typeface="Arial Narrow" panose="020B0606020202030204" pitchFamily="34" charset="0"/>
              <a:buChar char="►"/>
              <a:defRPr/>
            </a:pPr>
            <a:r>
              <a:rPr lang="ru-RU" sz="13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 </a:t>
            </a:r>
            <a:r>
              <a:rPr lang="ru-RU" sz="13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настоящее время еще 14 объектов отобраны для выставления на аукционы</a:t>
            </a:r>
            <a:br>
              <a:rPr lang="ru-RU" sz="13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13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 программе</a:t>
            </a:r>
          </a:p>
          <a:p>
            <a:pPr marL="266700" indent="-266700" fontAlgn="base">
              <a:lnSpc>
                <a:spcPct val="90000"/>
              </a:lnSpc>
              <a:spcAft>
                <a:spcPts val="500"/>
              </a:spcAft>
              <a:buClr>
                <a:srgbClr val="F79646">
                  <a:lumMod val="60000"/>
                  <a:lumOff val="40000"/>
                </a:srgbClr>
              </a:buClr>
              <a:buFont typeface="Arial Narrow" panose="020B0606020202030204" pitchFamily="34" charset="0"/>
              <a:buChar char="►"/>
              <a:defRPr/>
            </a:pPr>
            <a:r>
              <a:rPr lang="ru-RU" sz="13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 оценкам респондентов</a:t>
            </a:r>
            <a:br>
              <a:rPr lang="ru-RU" sz="13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13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(представителей ОИВ), число таких объектов далеко не исчерпано  </a:t>
            </a:r>
            <a:endParaRPr lang="ru-RU" sz="13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олилиния 28"/>
          <p:cNvSpPr/>
          <p:nvPr/>
        </p:nvSpPr>
        <p:spPr>
          <a:xfrm>
            <a:off x="147142" y="4590783"/>
            <a:ext cx="432048" cy="1294729"/>
          </a:xfrm>
          <a:custGeom>
            <a:avLst/>
            <a:gdLst>
              <a:gd name="connsiteX0" fmla="*/ 0 w 2532684"/>
              <a:gd name="connsiteY0" fmla="*/ 0 h 772160"/>
              <a:gd name="connsiteX1" fmla="*/ 2532684 w 2532684"/>
              <a:gd name="connsiteY1" fmla="*/ 0 h 772160"/>
              <a:gd name="connsiteX2" fmla="*/ 2532684 w 2532684"/>
              <a:gd name="connsiteY2" fmla="*/ 772160 h 772160"/>
              <a:gd name="connsiteX3" fmla="*/ 0 w 2532684"/>
              <a:gd name="connsiteY3" fmla="*/ 772160 h 772160"/>
              <a:gd name="connsiteX4" fmla="*/ 0 w 2532684"/>
              <a:gd name="connsiteY4" fmla="*/ 0 h 772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2684" h="772160">
                <a:moveTo>
                  <a:pt x="0" y="0"/>
                </a:moveTo>
                <a:lnTo>
                  <a:pt x="2532684" y="0"/>
                </a:lnTo>
                <a:lnTo>
                  <a:pt x="2532684" y="772160"/>
                </a:lnTo>
                <a:lnTo>
                  <a:pt x="0" y="772160"/>
                </a:lnTo>
                <a:lnTo>
                  <a:pt x="0" y="0"/>
                </a:lnTo>
                <a:close/>
              </a:path>
            </a:pathLst>
          </a:custGeom>
          <a:pattFill prst="ltDnDiag">
            <a:fgClr>
              <a:schemeClr val="accent6">
                <a:lumMod val="60000"/>
                <a:lumOff val="40000"/>
              </a:schemeClr>
            </a:fgClr>
            <a:bgClr>
              <a:srgbClr val="F9A967"/>
            </a:bgClr>
          </a:patt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1" name="Picture 10" descr="медицина &quot; Портал графики и дизайна: векторный и растровый клипарт, уроки, фоторамки, шаблоны для Фотошоп скачать бесплатно на H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7" t="-2249" r="97" b="60399"/>
          <a:stretch/>
        </p:blipFill>
        <p:spPr bwMode="auto">
          <a:xfrm>
            <a:off x="8080165" y="135759"/>
            <a:ext cx="975431" cy="716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Группа 14"/>
          <p:cNvGrpSpPr/>
          <p:nvPr/>
        </p:nvGrpSpPr>
        <p:grpSpPr>
          <a:xfrm>
            <a:off x="4293846" y="5226098"/>
            <a:ext cx="4761750" cy="648072"/>
            <a:chOff x="3338385" y="1057752"/>
            <a:chExt cx="6059469" cy="1219899"/>
          </a:xfrm>
        </p:grpSpPr>
        <p:sp>
          <p:nvSpPr>
            <p:cNvPr id="17" name="Пятиугольник 16"/>
            <p:cNvSpPr/>
            <p:nvPr/>
          </p:nvSpPr>
          <p:spPr>
            <a:xfrm>
              <a:off x="3338385" y="1057752"/>
              <a:ext cx="4398352" cy="1219899"/>
            </a:xfrm>
            <a:prstGeom prst="homePlate">
              <a:avLst>
                <a:gd name="adj" fmla="val 0"/>
              </a:avLst>
            </a:prstGeom>
            <a:pattFill prst="ltUpDiag">
              <a:fgClr>
                <a:srgbClr val="C0D5EE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 w="19050">
              <a:solidFill>
                <a:schemeClr val="accent1">
                  <a:lumMod val="75000"/>
                </a:schemeClr>
              </a:solidFill>
            </a:ln>
            <a:effectLst/>
          </p:spPr>
          <p:txBody>
            <a:bodyPr spcFirstLastPara="0" vert="horz" wrap="square" lIns="180000" tIns="72000" rIns="180000" bIns="72000" numCol="1" spcCol="1270" anchor="ctr" anchorCtr="0">
              <a:noAutofit/>
              <a:sp3d/>
            </a:bodyPr>
            <a:lstStyle/>
            <a:p>
              <a:pPr defTabSz="666750">
                <a:spcAft>
                  <a:spcPct val="35000"/>
                </a:spcAft>
                <a:defRPr/>
              </a:pPr>
              <a:r>
                <a:rPr lang="ru-RU" sz="11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ДОЛЯ ОПРОШЕННЫХ УЧАСТНИКОВ РЫНКА, ПОТЕНЦИАЛЬНО ГОТОВЫХ УЧАСТВОВАТЬ В АУКЦИОНАХ</a:t>
              </a:r>
              <a:endParaRPr lang="ru-R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7736737" y="1057752"/>
              <a:ext cx="1661117" cy="12198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chemeClr val="accent1">
                  <a:lumMod val="75000"/>
                </a:schemeClr>
              </a:solidFill>
            </a:ln>
          </p:spPr>
          <p:txBody>
            <a:bodyPr wrap="square" lIns="144000" tIns="36000" rIns="144000" bIns="3600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  <a:buClr>
                  <a:prstClr val="white"/>
                </a:buClr>
                <a:buSzPct val="70000"/>
              </a:pPr>
              <a:r>
                <a:rPr lang="ru-RU" sz="2800" b="1" dirty="0" smtClean="0">
                  <a:solidFill>
                    <a:prstClr val="white"/>
                  </a:solidFill>
                  <a:latin typeface="Arial Narrow" pitchFamily="34" charset="0"/>
                </a:rPr>
                <a:t>47</a:t>
              </a:r>
              <a:r>
                <a:rPr lang="ru-RU" sz="1400" b="1" dirty="0" smtClean="0">
                  <a:solidFill>
                    <a:prstClr val="white"/>
                  </a:solidFill>
                  <a:latin typeface="Arial Narrow" pitchFamily="34" charset="0"/>
                </a:rPr>
                <a:t>%</a:t>
              </a:r>
              <a:endParaRPr lang="ru-RU" sz="1400" b="1" dirty="0">
                <a:solidFill>
                  <a:prstClr val="white"/>
                </a:solidFill>
                <a:latin typeface="Arial Narrow" pitchFamily="34" charset="0"/>
              </a:endParaRPr>
            </a:p>
          </p:txBody>
        </p:sp>
      </p:grpSp>
      <p:graphicFrame>
        <p:nvGraphicFramePr>
          <p:cNvPr id="35" name="Диаграмма 34"/>
          <p:cNvGraphicFramePr/>
          <p:nvPr>
            <p:extLst>
              <p:ext uri="{D42A27DB-BD31-4B8C-83A1-F6EECF244321}">
                <p14:modId xmlns:p14="http://schemas.microsoft.com/office/powerpoint/2010/main" val="3829524122"/>
              </p:ext>
            </p:extLst>
          </p:nvPr>
        </p:nvGraphicFramePr>
        <p:xfrm>
          <a:off x="3953804" y="2343196"/>
          <a:ext cx="3012291" cy="2232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6" name="Скругленная прямоугольная выноска 35"/>
          <p:cNvSpPr/>
          <p:nvPr/>
        </p:nvSpPr>
        <p:spPr>
          <a:xfrm>
            <a:off x="6721444" y="3130529"/>
            <a:ext cx="2324274" cy="1985177"/>
          </a:xfrm>
          <a:prstGeom prst="wedgeRoundRectCallout">
            <a:avLst>
              <a:gd name="adj1" fmla="val -20271"/>
              <a:gd name="adj2" fmla="val -54309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37" name="Диаграмма 36"/>
          <p:cNvGraphicFramePr/>
          <p:nvPr>
            <p:extLst>
              <p:ext uri="{D42A27DB-BD31-4B8C-83A1-F6EECF244321}">
                <p14:modId xmlns:p14="http://schemas.microsoft.com/office/powerpoint/2010/main" val="1945812434"/>
              </p:ext>
            </p:extLst>
          </p:nvPr>
        </p:nvGraphicFramePr>
        <p:xfrm>
          <a:off x="6669782" y="3215716"/>
          <a:ext cx="2332472" cy="1548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8" name="Прямоугольник 37"/>
          <p:cNvSpPr/>
          <p:nvPr/>
        </p:nvSpPr>
        <p:spPr>
          <a:xfrm>
            <a:off x="6789788" y="4770270"/>
            <a:ext cx="2187585" cy="355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rgbClr val="F79646">
                  <a:lumMod val="60000"/>
                  <a:lumOff val="40000"/>
                </a:srgbClr>
              </a:buClr>
              <a:defRPr/>
            </a:pPr>
            <a:r>
              <a:rPr lang="ru-RU" sz="800" dirty="0" smtClean="0">
                <a:solidFill>
                  <a:prstClr val="white">
                    <a:lumMod val="50000"/>
                  </a:prst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 </a:t>
            </a:r>
            <a:r>
              <a:rPr lang="ru-RU" sz="1100" b="1" dirty="0" smtClean="0">
                <a:solidFill>
                  <a:prstClr val="white">
                    <a:lumMod val="50000"/>
                  </a:prst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%</a:t>
            </a:r>
            <a:r>
              <a:rPr lang="ru-RU" sz="800" dirty="0" smtClean="0">
                <a:solidFill>
                  <a:prstClr val="white">
                    <a:lumMod val="50000"/>
                  </a:prst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от общего количества упоминаний</a:t>
            </a:r>
            <a:br>
              <a:rPr lang="ru-RU" sz="800" dirty="0" smtClean="0">
                <a:solidFill>
                  <a:prstClr val="white">
                    <a:lumMod val="50000"/>
                  </a:prst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800" dirty="0" smtClean="0">
                <a:solidFill>
                  <a:prstClr val="white">
                    <a:lumMod val="50000"/>
                  </a:prst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(было возможно дать несколько вариантов ответа)</a:t>
            </a:r>
            <a:endParaRPr lang="ru-RU" sz="800" dirty="0">
              <a:solidFill>
                <a:prstClr val="white">
                  <a:lumMod val="50000"/>
                </a:prst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921380" y="2953395"/>
            <a:ext cx="972000" cy="290849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050" b="1" dirty="0">
                <a:solidFill>
                  <a:srgbClr val="AC0000"/>
                </a:solidFill>
                <a:latin typeface="Arial Narrow" pitchFamily="34" charset="0"/>
              </a:rPr>
              <a:t>Не собираются участвовать </a:t>
            </a:r>
            <a:r>
              <a:rPr lang="ru-RU" sz="1050" b="1" dirty="0" smtClean="0">
                <a:solidFill>
                  <a:srgbClr val="AC0000"/>
                </a:solidFill>
                <a:latin typeface="Arial Narrow" pitchFamily="34" charset="0"/>
              </a:rPr>
              <a:t>–</a:t>
            </a:r>
            <a:endParaRPr lang="ru-RU" sz="1050" b="1" dirty="0">
              <a:solidFill>
                <a:srgbClr val="AC0000"/>
              </a:solidFill>
              <a:latin typeface="Arial Narrow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713330" y="3662601"/>
            <a:ext cx="88293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900" b="0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200" b="1" dirty="0" smtClean="0">
                <a:solidFill>
                  <a:srgbClr val="C45D08"/>
                </a:solidFill>
                <a:latin typeface="Arial Narrow" pitchFamily="34" charset="0"/>
              </a:rPr>
              <a:t>31</a:t>
            </a:r>
            <a:r>
              <a:rPr lang="ru-RU" sz="1200" b="1" dirty="0" smtClean="0">
                <a:solidFill>
                  <a:srgbClr val="C45D08"/>
                </a:solidFill>
                <a:latin typeface="Arial Narrow" pitchFamily="34" charset="0"/>
              </a:rPr>
              <a:t>%</a:t>
            </a:r>
            <a:endParaRPr lang="ru-RU" sz="1200" b="1" dirty="0">
              <a:solidFill>
                <a:srgbClr val="C45D08"/>
              </a:solidFill>
              <a:latin typeface="Arial Narrow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937686" y="2790607"/>
            <a:ext cx="2181696" cy="237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050" b="1" dirty="0">
                <a:solidFill>
                  <a:srgbClr val="9BBB59">
                    <a:lumMod val="50000"/>
                  </a:srgbClr>
                </a:solidFill>
                <a:latin typeface="Arial Narrow" pitchFamily="34" charset="0"/>
              </a:rPr>
              <a:t>– </a:t>
            </a:r>
            <a:r>
              <a:rPr lang="ru-RU" sz="1050" b="1" dirty="0" smtClean="0">
                <a:solidFill>
                  <a:srgbClr val="9BBB59">
                    <a:lumMod val="50000"/>
                  </a:srgbClr>
                </a:solidFill>
                <a:latin typeface="Arial Narrow" pitchFamily="34" charset="0"/>
              </a:rPr>
              <a:t>Собираются</a:t>
            </a:r>
            <a:r>
              <a:rPr lang="ru-RU" sz="1050" b="1" dirty="0">
                <a:solidFill>
                  <a:srgbClr val="9BBB59">
                    <a:lumMod val="50000"/>
                  </a:srgbClr>
                </a:solidFill>
                <a:latin typeface="Arial Narrow" pitchFamily="34" charset="0"/>
              </a:rPr>
              <a:t>, но при </a:t>
            </a:r>
            <a:r>
              <a:rPr lang="ru-RU" sz="1050" b="1" dirty="0" smtClean="0">
                <a:solidFill>
                  <a:srgbClr val="9BBB59">
                    <a:lumMod val="50000"/>
                  </a:srgbClr>
                </a:solidFill>
                <a:latin typeface="Arial Narrow" pitchFamily="34" charset="0"/>
              </a:rPr>
              <a:t>условии</a:t>
            </a:r>
            <a:endParaRPr lang="ru-RU" sz="1050" b="1" dirty="0">
              <a:solidFill>
                <a:srgbClr val="9BBB59">
                  <a:lumMod val="50000"/>
                </a:srgbClr>
              </a:solidFill>
              <a:latin typeface="Arial Narrow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387761" y="2723975"/>
            <a:ext cx="88293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900" b="0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200" b="1" dirty="0" smtClean="0">
                <a:solidFill>
                  <a:srgbClr val="9BBB59">
                    <a:lumMod val="75000"/>
                  </a:srgbClr>
                </a:solidFill>
                <a:latin typeface="Arial Narrow" pitchFamily="34" charset="0"/>
              </a:rPr>
              <a:t>4</a:t>
            </a:r>
            <a:r>
              <a:rPr lang="ru-RU" sz="2200" b="1" dirty="0" smtClean="0">
                <a:solidFill>
                  <a:srgbClr val="9BBB59">
                    <a:lumMod val="75000"/>
                  </a:srgbClr>
                </a:solidFill>
                <a:latin typeface="Arial Narrow" pitchFamily="34" charset="0"/>
              </a:rPr>
              <a:t>4</a:t>
            </a:r>
            <a:r>
              <a:rPr lang="ru-RU" sz="1200" b="1" dirty="0" smtClean="0">
                <a:solidFill>
                  <a:srgbClr val="9BBB59">
                    <a:lumMod val="75000"/>
                  </a:srgbClr>
                </a:solidFill>
                <a:latin typeface="Arial Narrow" pitchFamily="34" charset="0"/>
              </a:rPr>
              <a:t>%</a:t>
            </a:r>
            <a:endParaRPr lang="ru-RU" sz="1200" b="1" dirty="0">
              <a:solidFill>
                <a:srgbClr val="9BBB59">
                  <a:lumMod val="75000"/>
                </a:srgbClr>
              </a:solidFill>
              <a:latin typeface="Arial Narrow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629922" y="2959592"/>
            <a:ext cx="88293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900" b="0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200" b="1" dirty="0" smtClean="0">
                <a:solidFill>
                  <a:srgbClr val="AC0000"/>
                </a:solidFill>
                <a:latin typeface="Arial Narrow" pitchFamily="34" charset="0"/>
              </a:rPr>
              <a:t>2</a:t>
            </a:r>
            <a:r>
              <a:rPr lang="ru-RU" sz="2200" b="1" dirty="0" smtClean="0">
                <a:solidFill>
                  <a:srgbClr val="AC0000"/>
                </a:solidFill>
                <a:latin typeface="Arial Narrow" pitchFamily="34" charset="0"/>
              </a:rPr>
              <a:t>2</a:t>
            </a:r>
            <a:r>
              <a:rPr lang="ru-RU" sz="1200" b="1" dirty="0" smtClean="0">
                <a:solidFill>
                  <a:srgbClr val="AC0000"/>
                </a:solidFill>
                <a:latin typeface="Arial Narrow" pitchFamily="34" charset="0"/>
              </a:rPr>
              <a:t>%</a:t>
            </a:r>
            <a:endParaRPr lang="ru-RU" sz="1200" b="1" dirty="0">
              <a:solidFill>
                <a:srgbClr val="AC0000"/>
              </a:solidFill>
              <a:latin typeface="Arial Narrow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905330" y="2166189"/>
            <a:ext cx="88293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900" b="0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200" b="1" dirty="0" smtClean="0">
                <a:solidFill>
                  <a:srgbClr val="9BBB59">
                    <a:lumMod val="50000"/>
                  </a:srgbClr>
                </a:solidFill>
                <a:latin typeface="Arial Narrow" pitchFamily="34" charset="0"/>
              </a:rPr>
              <a:t>3</a:t>
            </a:r>
            <a:r>
              <a:rPr lang="ru-RU" sz="1200" b="1" dirty="0" smtClean="0">
                <a:solidFill>
                  <a:srgbClr val="9BBB59">
                    <a:lumMod val="50000"/>
                  </a:srgbClr>
                </a:solidFill>
                <a:latin typeface="Arial Narrow" pitchFamily="34" charset="0"/>
              </a:rPr>
              <a:t>%</a:t>
            </a:r>
            <a:endParaRPr lang="ru-RU" sz="1200" b="1" dirty="0">
              <a:solidFill>
                <a:srgbClr val="9BBB59">
                  <a:lumMod val="50000"/>
                </a:srgbClr>
              </a:solidFill>
              <a:latin typeface="Arial Narrow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833263" y="3652737"/>
            <a:ext cx="1324822" cy="528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 sz="900" b="0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1050" b="1" dirty="0">
                <a:solidFill>
                  <a:srgbClr val="C45D08"/>
                </a:solidFill>
                <a:latin typeface="Arial Narrow" pitchFamily="34" charset="0"/>
              </a:rPr>
              <a:t>Не </a:t>
            </a:r>
            <a:r>
              <a:rPr lang="ru-RU" sz="1050" b="1" dirty="0" smtClean="0">
                <a:solidFill>
                  <a:srgbClr val="C45D08"/>
                </a:solidFill>
                <a:latin typeface="Arial Narrow" pitchFamily="34" charset="0"/>
              </a:rPr>
              <a:t>знакомы</a:t>
            </a:r>
            <a:br>
              <a:rPr lang="ru-RU" sz="1050" b="1" dirty="0" smtClean="0">
                <a:solidFill>
                  <a:srgbClr val="C45D08"/>
                </a:solidFill>
                <a:latin typeface="Arial Narrow" pitchFamily="34" charset="0"/>
              </a:rPr>
            </a:br>
            <a:r>
              <a:rPr lang="ru-RU" sz="1050" b="1" dirty="0" smtClean="0">
                <a:solidFill>
                  <a:srgbClr val="C45D08"/>
                </a:solidFill>
                <a:latin typeface="Arial Narrow" pitchFamily="34" charset="0"/>
              </a:rPr>
              <a:t>с программой –</a:t>
            </a:r>
          </a:p>
          <a:p>
            <a:pPr algn="ctr">
              <a:lnSpc>
                <a:spcPct val="90000"/>
              </a:lnSpc>
              <a:defRPr sz="900" b="0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1050" b="1" dirty="0" smtClean="0">
                <a:solidFill>
                  <a:srgbClr val="C45D08"/>
                </a:solidFill>
                <a:latin typeface="Arial Narrow" pitchFamily="34" charset="0"/>
              </a:rPr>
              <a:t> </a:t>
            </a:r>
            <a:endParaRPr lang="ru-RU" sz="900" b="1" dirty="0">
              <a:solidFill>
                <a:srgbClr val="C45D08"/>
              </a:solidFill>
              <a:latin typeface="Arial Narrow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330440" y="2216236"/>
            <a:ext cx="1665029" cy="528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 sz="900" b="0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1050" b="1" dirty="0" smtClean="0">
                <a:solidFill>
                  <a:srgbClr val="9BBB59">
                    <a:lumMod val="50000"/>
                  </a:srgbClr>
                </a:solidFill>
                <a:latin typeface="Arial Narrow" pitchFamily="34" charset="0"/>
              </a:rPr>
              <a:t>– Собираются и </a:t>
            </a:r>
            <a:r>
              <a:rPr lang="ru-RU" sz="1050" b="1" dirty="0">
                <a:solidFill>
                  <a:srgbClr val="9BBB59">
                    <a:lumMod val="50000"/>
                  </a:srgbClr>
                </a:solidFill>
                <a:latin typeface="Arial Narrow" pitchFamily="34" charset="0"/>
              </a:rPr>
              <a:t>ждут ближайших аукционов </a:t>
            </a:r>
            <a:endParaRPr lang="ru-RU" sz="1050" b="1" dirty="0" smtClean="0">
              <a:solidFill>
                <a:srgbClr val="9BBB59">
                  <a:lumMod val="50000"/>
                </a:srgbClr>
              </a:solidFill>
              <a:latin typeface="Arial Narrow" pitchFamily="34" charset="0"/>
            </a:endParaRPr>
          </a:p>
          <a:p>
            <a:pPr algn="ctr">
              <a:lnSpc>
                <a:spcPct val="90000"/>
              </a:lnSpc>
              <a:defRPr sz="900" b="0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1050" b="1" dirty="0" smtClean="0">
                <a:solidFill>
                  <a:srgbClr val="9BBB59">
                    <a:lumMod val="50000"/>
                  </a:srgbClr>
                </a:solidFill>
                <a:latin typeface="Arial Narrow" pitchFamily="34" charset="0"/>
              </a:rPr>
              <a:t> </a:t>
            </a:r>
            <a:endParaRPr lang="ru-RU" sz="900" b="1" dirty="0">
              <a:solidFill>
                <a:srgbClr val="9BBB59">
                  <a:lumMod val="50000"/>
                </a:srgbClr>
              </a:solidFill>
              <a:latin typeface="Arial Narrow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293846" y="1663536"/>
            <a:ext cx="4751872" cy="46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spcFirstLastPara="0" vert="horz" wrap="square" lIns="36000" tIns="72000" rIns="36000" bIns="72000" numCol="1" spcCol="1270" anchor="ctr" anchorCtr="0">
            <a:noAutofit/>
            <a:sp3d/>
          </a:bodyPr>
          <a:lstStyle>
            <a:defPPr>
              <a:defRPr lang="ru-RU"/>
            </a:defPPr>
            <a:lvl1pPr marL="285750" marR="0" lvl="0" indent="-193675" defTabSz="666750" fontAlgn="auto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kumimoji="0" sz="1200" b="0" i="0" u="none" strike="noStrike" cap="none" spc="0" normalizeH="0" baseline="0"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609585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2pPr>
            <a:lvl3pPr marL="121917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3pPr>
            <a:lvl4pPr marL="1828754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4pPr>
            <a:lvl5pPr marL="2438339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5pPr>
            <a:lvl6pPr marL="3047924" defTabSz="1219170">
              <a:defRPr>
                <a:latin typeface="Arial" charset="0"/>
                <a:cs typeface="Arial" charset="0"/>
              </a:defRPr>
            </a:lvl6pPr>
            <a:lvl7pPr marL="3657509" defTabSz="1219170">
              <a:defRPr>
                <a:latin typeface="Arial" charset="0"/>
                <a:cs typeface="Arial" charset="0"/>
              </a:defRPr>
            </a:lvl7pPr>
            <a:lvl8pPr marL="4267093" defTabSz="1219170">
              <a:defRPr>
                <a:latin typeface="Arial" charset="0"/>
                <a:cs typeface="Arial" charset="0"/>
              </a:defRPr>
            </a:lvl8pPr>
            <a:lvl9pPr marL="4876678" defTabSz="1219170">
              <a:defRPr>
                <a:latin typeface="Arial" charset="0"/>
                <a:cs typeface="Arial" charset="0"/>
              </a:defRPr>
            </a:lvl9pPr>
          </a:lstStyle>
          <a:p>
            <a:pPr marL="92075" indent="0" algn="r">
              <a:buFont typeface="Arial" panose="020B0604020202020204" pitchFamily="34" charset="0"/>
              <a:buNone/>
            </a:pPr>
            <a:r>
              <a:rPr lang="ru-RU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СОБИРАЕТЕСЬ </a:t>
            </a:r>
            <a:r>
              <a:rPr lang="ru-RU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ЛИ УЧАСТВОВАТЬ В АУКЦИОНАХ ПО ОБЪЕКТАМ? </a:t>
            </a:r>
            <a:r>
              <a:rPr lang="ru-RU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(%)</a:t>
            </a:r>
            <a:br>
              <a:rPr lang="ru-RU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по 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данным опроса участников </a:t>
            </a: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рынка </a:t>
            </a:r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30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ятиугольник 38"/>
          <p:cNvSpPr/>
          <p:nvPr/>
        </p:nvSpPr>
        <p:spPr>
          <a:xfrm>
            <a:off x="197902" y="4869160"/>
            <a:ext cx="6318314" cy="1728191"/>
          </a:xfrm>
          <a:prstGeom prst="homePlate">
            <a:avLst>
              <a:gd name="adj" fmla="val 170238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0000" tIns="36000" rIns="144000" bIns="36000" numCol="1" spcCol="1270" anchor="ctr" anchorCtr="0">
            <a:noAutofit/>
          </a:bodyPr>
          <a:lstStyle/>
          <a:p>
            <a:pPr defTabSz="488950">
              <a:spcBef>
                <a:spcPct val="0"/>
              </a:spcBef>
            </a:pPr>
            <a:r>
              <a:rPr lang="ru-RU" sz="20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ЦЕЛИ</a:t>
            </a:r>
            <a:br>
              <a:rPr lang="ru-RU" sz="20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РЕГУЛИРОВАНИЯ</a:t>
            </a:r>
            <a:endParaRPr lang="ru-RU" sz="2000" b="1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Пятиугольник 36"/>
          <p:cNvSpPr/>
          <p:nvPr/>
        </p:nvSpPr>
        <p:spPr>
          <a:xfrm rot="9739940">
            <a:off x="-41660" y="2372553"/>
            <a:ext cx="9826590" cy="2026283"/>
          </a:xfrm>
          <a:prstGeom prst="homePlate">
            <a:avLst>
              <a:gd name="adj" fmla="val 15875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0000" tIns="36000" rIns="144000" bIns="36000" numCol="1" spcCol="1270" anchor="ctr" anchorCtr="0">
            <a:noAutofit/>
          </a:bodyPr>
          <a:lstStyle/>
          <a:p>
            <a:pPr defTabSz="488950">
              <a:spcBef>
                <a:spcPct val="0"/>
              </a:spcBef>
            </a:pPr>
            <a:endParaRPr lang="ru-RU" sz="2000" b="1" dirty="0">
              <a:solidFill>
                <a:prstClr val="black">
                  <a:lumMod val="50000"/>
                  <a:lumOff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1520" y="511797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cap="all" dirty="0" smtClean="0">
                <a:solidFill>
                  <a:srgbClr val="C0504D"/>
                </a:solidFill>
                <a:latin typeface="Trebuchet MS" pitchFamily="34" charset="0"/>
                <a:cs typeface="Times New Roman" pitchFamily="18" charset="0"/>
              </a:rPr>
              <a:t>ПРОБЛЕМЫ, НА РЕШЕНИЕ КОТОРЫХ НАПРАВЛЕНО РЕГУЛИРОВАНИЕ</a:t>
            </a:r>
            <a:endParaRPr lang="ru-RU" cap="all" dirty="0">
              <a:solidFill>
                <a:srgbClr val="C0504D"/>
              </a:solidFill>
              <a:latin typeface="Trebuchet MS" pitchFamily="34" charset="0"/>
              <a:cs typeface="Times New Roman" pitchFamily="18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323528" y="836712"/>
            <a:ext cx="8352928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589904" y="6597352"/>
            <a:ext cx="4496152" cy="144016"/>
          </a:xfrm>
        </p:spPr>
        <p:txBody>
          <a:bodyPr/>
          <a:lstStyle/>
          <a:p>
            <a:r>
              <a:rPr lang="ru-RU" sz="800" dirty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Департамент экономической политики и развития г. </a:t>
            </a:r>
            <a:r>
              <a:rPr lang="ru-RU" sz="800" dirty="0" smtClean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Москвы</a:t>
            </a:r>
            <a:r>
              <a:rPr lang="en-US" sz="800" dirty="0" smtClean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  </a:t>
            </a:r>
            <a:r>
              <a:rPr lang="en-US" sz="1000" dirty="0" smtClean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I  </a:t>
            </a:r>
            <a:r>
              <a:rPr lang="ru-RU" sz="1000" dirty="0" smtClean="0">
                <a:solidFill>
                  <a:prstClr val="black">
                    <a:tint val="75000"/>
                  </a:prstClr>
                </a:solidFill>
                <a:latin typeface="Trebuchet MS" pitchFamily="34" charset="0"/>
              </a:rPr>
              <a:t> </a:t>
            </a:r>
            <a:fld id="{E28CE600-811E-429E-B00A-7B2464625F06}" type="slidenum">
              <a:rPr lang="ru-RU" sz="1000" smtClean="0">
                <a:solidFill>
                  <a:prstClr val="black">
                    <a:tint val="75000"/>
                  </a:prstClr>
                </a:solidFill>
                <a:latin typeface="Trebuchet MS" pitchFamily="34" charset="0"/>
              </a:rPr>
              <a:pPr/>
              <a:t>2</a:t>
            </a:fld>
            <a:endParaRPr lang="ru-RU" sz="1000" dirty="0">
              <a:solidFill>
                <a:prstClr val="black">
                  <a:tint val="75000"/>
                </a:prstClr>
              </a:solidFill>
              <a:latin typeface="Trebuchet MS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168895"/>
            <a:ext cx="6624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40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sz="1200" dirty="0" smtClean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ОФВ Постановления Правительства Москвы №145-ПП</a:t>
            </a:r>
            <a:endParaRPr lang="ru-RU" sz="1200" dirty="0">
              <a:solidFill>
                <a:prstClr val="white">
                  <a:lumMod val="50000"/>
                </a:prstClr>
              </a:solidFill>
              <a:latin typeface="Trebuchet MS" pitchFamily="34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3421088" y="980729"/>
            <a:ext cx="5543400" cy="1152128"/>
            <a:chOff x="3775036" y="1057752"/>
            <a:chExt cx="5368964" cy="1219899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6633284" y="1057752"/>
              <a:ext cx="2510716" cy="12198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2225">
              <a:solidFill>
                <a:schemeClr val="accent1">
                  <a:lumMod val="75000"/>
                </a:schemeClr>
              </a:solidFill>
            </a:ln>
          </p:spPr>
          <p:txBody>
            <a:bodyPr wrap="square" lIns="72000" anchor="ctr">
              <a:noAutofit/>
            </a:bodyPr>
            <a:lstStyle/>
            <a:p>
              <a:pPr marL="180975" indent="-180975">
                <a:lnSpc>
                  <a:spcPct val="90000"/>
                </a:lnSpc>
                <a:spcAft>
                  <a:spcPts val="600"/>
                </a:spcAft>
                <a:buClr>
                  <a:prstClr val="white"/>
                </a:buClr>
                <a:buSzPct val="70000"/>
                <a:buFont typeface="Arial Narrow" panose="020B0606020202030204" pitchFamily="34" charset="0"/>
                <a:buChar char="►"/>
              </a:pPr>
              <a:r>
                <a:rPr lang="ru-RU" sz="1000" dirty="0" smtClean="0">
                  <a:solidFill>
                    <a:prstClr val="white"/>
                  </a:solidFill>
                  <a:latin typeface="Arial Narrow" pitchFamily="34" charset="0"/>
                </a:rPr>
                <a:t>Невозможность обеспечения образовательными услугами всех граждан дошкольного возраста в городе Москве</a:t>
              </a:r>
            </a:p>
            <a:p>
              <a:pPr marL="180975" indent="-180975">
                <a:lnSpc>
                  <a:spcPct val="90000"/>
                </a:lnSpc>
                <a:spcAft>
                  <a:spcPts val="600"/>
                </a:spcAft>
                <a:buClr>
                  <a:prstClr val="white"/>
                </a:buClr>
                <a:buSzPct val="70000"/>
                <a:buFont typeface="Arial Narrow" panose="020B0606020202030204" pitchFamily="34" charset="0"/>
                <a:buChar char="►"/>
              </a:pPr>
              <a:r>
                <a:rPr lang="ru-RU" sz="1000" dirty="0" smtClean="0">
                  <a:solidFill>
                    <a:prstClr val="white"/>
                  </a:solidFill>
                  <a:latin typeface="Arial Narrow" pitchFamily="34" charset="0"/>
                </a:rPr>
                <a:t>Недостаточная возможность обеспечения высокого  уровня образования среди населения дошкольного возраста</a:t>
              </a:r>
              <a:endParaRPr lang="ru-RU" sz="1000" dirty="0">
                <a:solidFill>
                  <a:prstClr val="white"/>
                </a:solidFill>
                <a:latin typeface="Arial Narrow" pitchFamily="34" charset="0"/>
              </a:endParaRP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3775036" y="1057752"/>
              <a:ext cx="2858248" cy="1219899"/>
            </a:xfrm>
            <a:prstGeom prst="homePlate">
              <a:avLst>
                <a:gd name="adj" fmla="val 0"/>
              </a:avLst>
            </a:prstGeom>
            <a:pattFill prst="ltUpDiag">
              <a:fgClr>
                <a:srgbClr val="C0D5EE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 w="22225">
              <a:solidFill>
                <a:schemeClr val="accent1">
                  <a:lumMod val="75000"/>
                </a:schemeClr>
              </a:solidFill>
            </a:ln>
            <a:effectLst/>
          </p:spPr>
          <p:txBody>
            <a:bodyPr spcFirstLastPara="0" vert="horz" wrap="square" lIns="216000" tIns="72000" rIns="144000" bIns="72000" numCol="1" spcCol="1270" anchor="ctr" anchorCtr="0">
              <a:noAutofit/>
              <a:sp3d/>
            </a:bodyPr>
            <a:lstStyle/>
            <a:p>
              <a:pPr defTabSz="666750">
                <a:spcAft>
                  <a:spcPct val="35000"/>
                </a:spcAft>
                <a:defRPr/>
              </a:pPr>
              <a:r>
                <a:rPr lang="ru-RU" sz="1400" b="1" kern="0" dirty="0" smtClean="0">
                  <a:solidFill>
                    <a:srgbClr val="F79646">
                      <a:lumMod val="75000"/>
                    </a:srgbClr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Проблема 1.</a:t>
              </a:r>
              <a:r>
                <a:rPr lang="ru-RU" sz="1400" kern="0" dirty="0" smtClean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 </a:t>
              </a:r>
              <a:r>
                <a:rPr lang="ru-RU" sz="10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Недостаток образовательных организаций, реализующих программу дошкольного образования в городе Москве</a:t>
              </a:r>
              <a:endParaRPr lang="ru-RU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3419872" y="2219317"/>
            <a:ext cx="5547260" cy="1411255"/>
            <a:chOff x="3708648" y="1057750"/>
            <a:chExt cx="5619268" cy="1246494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6699300" y="1057750"/>
              <a:ext cx="2628616" cy="124649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2225">
              <a:solidFill>
                <a:schemeClr val="accent1">
                  <a:lumMod val="75000"/>
                </a:schemeClr>
              </a:solidFill>
            </a:ln>
          </p:spPr>
          <p:txBody>
            <a:bodyPr wrap="square" lIns="72000" anchor="ctr">
              <a:noAutofit/>
            </a:bodyPr>
            <a:lstStyle/>
            <a:p>
              <a:pPr marL="180975" indent="-180975">
                <a:lnSpc>
                  <a:spcPct val="90000"/>
                </a:lnSpc>
                <a:spcAft>
                  <a:spcPts val="600"/>
                </a:spcAft>
                <a:buClr>
                  <a:prstClr val="white"/>
                </a:buClr>
                <a:buSzPct val="70000"/>
                <a:buFont typeface="Arial Narrow" panose="020B0606020202030204" pitchFamily="34" charset="0"/>
                <a:buChar char="►"/>
              </a:pPr>
              <a:r>
                <a:rPr lang="ru-RU" sz="1000" dirty="0" smtClean="0">
                  <a:solidFill>
                    <a:prstClr val="white"/>
                  </a:solidFill>
                  <a:latin typeface="Arial Narrow" pitchFamily="34" charset="0"/>
                </a:rPr>
                <a:t>Неиспользование возможностей для увеличения доходов бюджета города Москвы за счет введения в хозяйственный оборот неиспользуемых объектов нежилого фонда</a:t>
              </a:r>
            </a:p>
            <a:p>
              <a:pPr marL="180975" indent="-180975">
                <a:lnSpc>
                  <a:spcPct val="90000"/>
                </a:lnSpc>
                <a:spcAft>
                  <a:spcPts val="600"/>
                </a:spcAft>
                <a:buClr>
                  <a:prstClr val="white"/>
                </a:buClr>
                <a:buSzPct val="70000"/>
                <a:buFont typeface="Arial Narrow" panose="020B0606020202030204" pitchFamily="34" charset="0"/>
                <a:buChar char="►"/>
              </a:pPr>
              <a:r>
                <a:rPr lang="ru-RU" sz="1000" dirty="0" smtClean="0">
                  <a:solidFill>
                    <a:prstClr val="white"/>
                  </a:solidFill>
                  <a:latin typeface="Arial Narrow" pitchFamily="34" charset="0"/>
                </a:rPr>
                <a:t>Наличие рисков опасности для жизни и здоровья граждан в связи с наличием объектов нежилого фонда в ветхом, аварийном состоянии</a:t>
              </a:r>
              <a:endParaRPr lang="ru-RU" sz="1000" dirty="0">
                <a:solidFill>
                  <a:prstClr val="white"/>
                </a:solidFill>
                <a:latin typeface="Arial Narrow" pitchFamily="34" charset="0"/>
              </a:endParaRPr>
            </a:p>
          </p:txBody>
        </p:sp>
        <p:sp>
          <p:nvSpPr>
            <p:cNvPr id="30" name="Пятиугольник 29"/>
            <p:cNvSpPr/>
            <p:nvPr/>
          </p:nvSpPr>
          <p:spPr>
            <a:xfrm>
              <a:off x="3708648" y="1057750"/>
              <a:ext cx="2990652" cy="1246494"/>
            </a:xfrm>
            <a:prstGeom prst="homePlate">
              <a:avLst>
                <a:gd name="adj" fmla="val 0"/>
              </a:avLst>
            </a:prstGeom>
            <a:pattFill prst="dkUpDiag">
              <a:fgClr>
                <a:srgbClr val="C0D5EE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 w="22225">
              <a:solidFill>
                <a:schemeClr val="accent1">
                  <a:lumMod val="75000"/>
                </a:schemeClr>
              </a:solidFill>
            </a:ln>
            <a:effectLst/>
          </p:spPr>
          <p:txBody>
            <a:bodyPr spcFirstLastPara="0" vert="horz" wrap="square" lIns="216000" tIns="72000" rIns="144000" bIns="72000" numCol="1" spcCol="1270" anchor="ctr" anchorCtr="0">
              <a:noAutofit/>
              <a:sp3d/>
            </a:bodyPr>
            <a:lstStyle/>
            <a:p>
              <a:pPr defTabSz="666750">
                <a:spcAft>
                  <a:spcPct val="35000"/>
                </a:spcAft>
                <a:defRPr/>
              </a:pPr>
              <a:r>
                <a:rPr lang="ru-RU" sz="1400" b="1" kern="0" dirty="0" smtClean="0">
                  <a:solidFill>
                    <a:srgbClr val="F79646">
                      <a:lumMod val="75000"/>
                    </a:srgbClr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Проблема 2.</a:t>
              </a:r>
              <a:r>
                <a:rPr lang="ru-RU" sz="1400" kern="0" dirty="0" smtClean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 </a:t>
              </a:r>
              <a:r>
                <a:rPr lang="ru-RU" sz="1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Недостаточная эффективность использования объектов нежилого фонда, </a:t>
              </a:r>
              <a:r>
                <a:rPr lang="ru-RU" sz="10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находящихся</a:t>
              </a:r>
              <a:br>
                <a:rPr lang="ru-RU" sz="10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sz="10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 </a:t>
              </a:r>
              <a:r>
                <a:rPr lang="ru-RU" sz="1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имущественной </a:t>
              </a:r>
              <a:r>
                <a:rPr lang="ru-RU" sz="10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казне г. Москвы (</a:t>
              </a:r>
              <a:r>
                <a:rPr lang="ru-RU" sz="1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наличие неиспользуемых объектов нежилого фонда, наличие объектов нежилого фонда в ветхом, аварийном состоянии)</a:t>
              </a: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3419872" y="3717032"/>
            <a:ext cx="5544616" cy="1008112"/>
            <a:chOff x="3773858" y="1057750"/>
            <a:chExt cx="5370142" cy="1239206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6633284" y="1057750"/>
              <a:ext cx="2510716" cy="123920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2225">
              <a:solidFill>
                <a:schemeClr val="accent1">
                  <a:lumMod val="75000"/>
                </a:schemeClr>
              </a:solidFill>
            </a:ln>
          </p:spPr>
          <p:txBody>
            <a:bodyPr wrap="square" lIns="72000" rIns="72000" anchor="ctr">
              <a:noAutofit/>
            </a:bodyPr>
            <a:lstStyle/>
            <a:p>
              <a:pPr marL="180975" indent="-180975">
                <a:lnSpc>
                  <a:spcPct val="90000"/>
                </a:lnSpc>
                <a:spcAft>
                  <a:spcPts val="600"/>
                </a:spcAft>
                <a:buClr>
                  <a:prstClr val="white"/>
                </a:buClr>
                <a:buSzPct val="70000"/>
                <a:buFont typeface="Arial Narrow" panose="020B0606020202030204" pitchFamily="34" charset="0"/>
                <a:buChar char="►"/>
              </a:pPr>
              <a:r>
                <a:rPr lang="ru-RU" sz="1000" dirty="0" smtClean="0">
                  <a:solidFill>
                    <a:prstClr val="white"/>
                  </a:solidFill>
                  <a:latin typeface="Arial Narrow" pitchFamily="34" charset="0"/>
                </a:rPr>
                <a:t>Отсутствие у родителей достаточных  возможностей выбора между государственными и частными организациями</a:t>
              </a:r>
            </a:p>
            <a:p>
              <a:pPr marL="180975" indent="-180975">
                <a:lnSpc>
                  <a:spcPct val="90000"/>
                </a:lnSpc>
                <a:spcAft>
                  <a:spcPts val="600"/>
                </a:spcAft>
                <a:buClr>
                  <a:prstClr val="white"/>
                </a:buClr>
                <a:buSzPct val="70000"/>
                <a:buFont typeface="Arial Narrow" panose="020B0606020202030204" pitchFamily="34" charset="0"/>
                <a:buChar char="►"/>
              </a:pPr>
              <a:r>
                <a:rPr lang="ru-RU" sz="1000" dirty="0" smtClean="0">
                  <a:solidFill>
                    <a:prstClr val="white"/>
                  </a:solidFill>
                  <a:latin typeface="Arial Narrow" pitchFamily="34" charset="0"/>
                </a:rPr>
                <a:t>Отсутствие у образовательных организаций стимулов для повышения уровня</a:t>
              </a:r>
              <a:br>
                <a:rPr lang="ru-RU" sz="1000" dirty="0" smtClean="0">
                  <a:solidFill>
                    <a:prstClr val="white"/>
                  </a:solidFill>
                  <a:latin typeface="Arial Narrow" pitchFamily="34" charset="0"/>
                </a:rPr>
              </a:br>
              <a:r>
                <a:rPr lang="ru-RU" sz="1000" dirty="0" smtClean="0">
                  <a:solidFill>
                    <a:prstClr val="white"/>
                  </a:solidFill>
                  <a:latin typeface="Arial Narrow" pitchFamily="34" charset="0"/>
                </a:rPr>
                <a:t>качества услуг</a:t>
              </a:r>
            </a:p>
          </p:txBody>
        </p:sp>
        <p:sp>
          <p:nvSpPr>
            <p:cNvPr id="33" name="Пятиугольник 32"/>
            <p:cNvSpPr/>
            <p:nvPr/>
          </p:nvSpPr>
          <p:spPr>
            <a:xfrm>
              <a:off x="3773858" y="1057750"/>
              <a:ext cx="2859426" cy="1239206"/>
            </a:xfrm>
            <a:prstGeom prst="homePlate">
              <a:avLst>
                <a:gd name="adj" fmla="val 0"/>
              </a:avLst>
            </a:prstGeom>
            <a:pattFill prst="dkUpDiag">
              <a:fgClr>
                <a:srgbClr val="C0D5EE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 w="22225">
              <a:solidFill>
                <a:schemeClr val="accent1">
                  <a:lumMod val="75000"/>
                </a:schemeClr>
              </a:solidFill>
            </a:ln>
            <a:effectLst/>
          </p:spPr>
          <p:txBody>
            <a:bodyPr spcFirstLastPara="0" vert="horz" wrap="square" lIns="216000" tIns="72000" rIns="144000" bIns="72000" numCol="1" spcCol="1270" anchor="ctr" anchorCtr="0">
              <a:noAutofit/>
              <a:sp3d/>
            </a:bodyPr>
            <a:lstStyle/>
            <a:p>
              <a:pPr defTabSz="666750">
                <a:spcAft>
                  <a:spcPct val="35000"/>
                </a:spcAft>
                <a:defRPr/>
              </a:pPr>
              <a:r>
                <a:rPr lang="ru-RU" sz="1400" b="1" kern="0" dirty="0" smtClean="0">
                  <a:solidFill>
                    <a:srgbClr val="F79646">
                      <a:lumMod val="75000"/>
                    </a:srgbClr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Проблема 3.</a:t>
              </a:r>
              <a:r>
                <a:rPr lang="ru-RU" sz="1400" kern="0" dirty="0" smtClean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 </a:t>
              </a:r>
              <a:r>
                <a:rPr lang="ru-RU" sz="10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Низкий уровень развития конкуренции в сфере образования между государственными и частными образовательными организациями </a:t>
              </a:r>
              <a:endParaRPr lang="ru-RU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544971"/>
              </p:ext>
            </p:extLst>
          </p:nvPr>
        </p:nvGraphicFramePr>
        <p:xfrm>
          <a:off x="179512" y="1772816"/>
          <a:ext cx="3096343" cy="2881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3"/>
              </a:tblGrid>
              <a:tr h="710393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>
                            <a:lumMod val="60000"/>
                            <a:lumOff val="40000"/>
                          </a:schemeClr>
                        </a:buClr>
                        <a:buSzTx/>
                        <a:buFont typeface="Arial Narrow" panose="020B0606020202030204" pitchFamily="34" charset="0"/>
                        <a:buChar char="►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Охват дошкольным образованием в городе Москве детей в возрасте</a:t>
                      </a:r>
                      <a:b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1 года до 7 лет составлял 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65%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72000" marB="72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5528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>
                          <a:schemeClr val="accent6">
                            <a:lumMod val="60000"/>
                            <a:lumOff val="40000"/>
                          </a:schemeClr>
                        </a:buClr>
                        <a:buSzTx/>
                        <a:buFont typeface="Arial Narrow" panose="020B0606020202030204" pitchFamily="34" charset="0"/>
                        <a:buChar char="►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составе имущественной казны</a:t>
                      </a:r>
                      <a:b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г. Москвы имелись объекты, пригодные по своим параметрам для размещения ДОУ, но находящиеся в неудовлетворительном техническом состоянии </a:t>
                      </a:r>
                    </a:p>
                  </a:txBody>
                  <a:tcPr marL="0" marR="0" marT="72000" marB="72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5528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>
                          <a:schemeClr val="accent6">
                            <a:lumMod val="60000"/>
                            <a:lumOff val="40000"/>
                          </a:schemeClr>
                        </a:buClr>
                        <a:buSzTx/>
                        <a:buFont typeface="Arial Narrow" panose="020B0606020202030204" pitchFamily="34" charset="0"/>
                        <a:buChar char="►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Доля детей, обучающихся в негосударственных ДОУ, составляла</a:t>
                      </a:r>
                      <a:b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0" lang="ru-R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≈ 1,3% </a:t>
                      </a: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общей численности детей, получающих услуги дошкольного образования в г. Москве</a:t>
                      </a:r>
                    </a:p>
                  </a:txBody>
                  <a:tcPr marL="0" marR="0" marT="72000" marB="72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1" name="Прямоугольник с одним усеченным и одним скругленным углом 42"/>
          <p:cNvSpPr/>
          <p:nvPr/>
        </p:nvSpPr>
        <p:spPr>
          <a:xfrm>
            <a:off x="197902" y="980728"/>
            <a:ext cx="3077954" cy="792088"/>
          </a:xfrm>
          <a:prstGeom prst="rect">
            <a:avLst/>
          </a:prstGeom>
          <a:noFill/>
          <a:ln w="28575"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spcFirstLastPara="0" vert="horz" wrap="square" lIns="72000" tIns="144000" rIns="72000" bIns="180000" numCol="1" spcCol="1270" anchor="ctr" anchorCtr="0">
            <a:noAutofit/>
          </a:bodyPr>
          <a:lstStyle/>
          <a:p>
            <a:pPr algn="ctr" defTabSz="666750">
              <a:lnSpc>
                <a:spcPct val="110000"/>
              </a:lnSpc>
              <a:spcAft>
                <a:spcPct val="35000"/>
              </a:spcAft>
              <a:defRPr/>
            </a:pPr>
            <a:r>
              <a:rPr lang="ru-RU" sz="1700" b="1" kern="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Исходная ситуация</a:t>
            </a:r>
            <a:r>
              <a:rPr lang="ru-RU" sz="1500" b="1" kern="0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ru-RU" sz="1500" b="1" kern="0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1500" kern="0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(на момент введения регулирования) </a:t>
            </a:r>
          </a:p>
        </p:txBody>
      </p:sp>
      <p:grpSp>
        <p:nvGrpSpPr>
          <p:cNvPr id="38" name="Группа 37"/>
          <p:cNvGrpSpPr/>
          <p:nvPr/>
        </p:nvGrpSpPr>
        <p:grpSpPr>
          <a:xfrm>
            <a:off x="2965869" y="4977196"/>
            <a:ext cx="5278539" cy="432000"/>
            <a:chOff x="324744" y="5157192"/>
            <a:chExt cx="5278539" cy="432000"/>
          </a:xfrm>
        </p:grpSpPr>
        <p:sp>
          <p:nvSpPr>
            <p:cNvPr id="12" name="Полилиния 11"/>
            <p:cNvSpPr/>
            <p:nvPr/>
          </p:nvSpPr>
          <p:spPr>
            <a:xfrm>
              <a:off x="804410" y="5157192"/>
              <a:ext cx="4798873" cy="432000"/>
            </a:xfrm>
            <a:custGeom>
              <a:avLst/>
              <a:gdLst>
                <a:gd name="connsiteX0" fmla="*/ 0 w 2532684"/>
                <a:gd name="connsiteY0" fmla="*/ 0 h 772160"/>
                <a:gd name="connsiteX1" fmla="*/ 2532684 w 2532684"/>
                <a:gd name="connsiteY1" fmla="*/ 0 h 772160"/>
                <a:gd name="connsiteX2" fmla="*/ 2532684 w 2532684"/>
                <a:gd name="connsiteY2" fmla="*/ 772160 h 772160"/>
                <a:gd name="connsiteX3" fmla="*/ 0 w 2532684"/>
                <a:gd name="connsiteY3" fmla="*/ 772160 h 772160"/>
                <a:gd name="connsiteX4" fmla="*/ 0 w 2532684"/>
                <a:gd name="connsiteY4" fmla="*/ 0 h 772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32684" h="772160">
                  <a:moveTo>
                    <a:pt x="0" y="0"/>
                  </a:moveTo>
                  <a:lnTo>
                    <a:pt x="2532684" y="0"/>
                  </a:lnTo>
                  <a:lnTo>
                    <a:pt x="2532684" y="772160"/>
                  </a:lnTo>
                  <a:lnTo>
                    <a:pt x="0" y="7721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0000" tIns="36000" rIns="72000" bIns="36000" numCol="1" spcCol="1270" anchor="ctr" anchorCtr="0">
              <a:noAutofit/>
            </a:bodyPr>
            <a:lstStyle/>
            <a:p>
              <a:pPr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Повышение доступности услуг дошкольного и общего образования</a:t>
              </a:r>
              <a:br>
                <a:rPr lang="ru-RU" sz="1100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sz="1100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 городе Москве</a:t>
              </a:r>
              <a:endParaRPr lang="ru-RU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Полилиния 33"/>
            <p:cNvSpPr/>
            <p:nvPr/>
          </p:nvSpPr>
          <p:spPr>
            <a:xfrm>
              <a:off x="324744" y="5157192"/>
              <a:ext cx="432048" cy="432000"/>
            </a:xfrm>
            <a:custGeom>
              <a:avLst/>
              <a:gdLst>
                <a:gd name="connsiteX0" fmla="*/ 0 w 2532684"/>
                <a:gd name="connsiteY0" fmla="*/ 0 h 772160"/>
                <a:gd name="connsiteX1" fmla="*/ 2532684 w 2532684"/>
                <a:gd name="connsiteY1" fmla="*/ 0 h 772160"/>
                <a:gd name="connsiteX2" fmla="*/ 2532684 w 2532684"/>
                <a:gd name="connsiteY2" fmla="*/ 772160 h 772160"/>
                <a:gd name="connsiteX3" fmla="*/ 0 w 2532684"/>
                <a:gd name="connsiteY3" fmla="*/ 772160 h 772160"/>
                <a:gd name="connsiteX4" fmla="*/ 0 w 2532684"/>
                <a:gd name="connsiteY4" fmla="*/ 0 h 772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32684" h="772160">
                  <a:moveTo>
                    <a:pt x="0" y="0"/>
                  </a:moveTo>
                  <a:lnTo>
                    <a:pt x="2532684" y="0"/>
                  </a:lnTo>
                  <a:lnTo>
                    <a:pt x="2532684" y="772160"/>
                  </a:lnTo>
                  <a:lnTo>
                    <a:pt x="0" y="772160"/>
                  </a:lnTo>
                  <a:lnTo>
                    <a:pt x="0" y="0"/>
                  </a:lnTo>
                  <a:close/>
                </a:path>
              </a:pathLst>
            </a:custGeom>
            <a:pattFill prst="ltDnDiag">
              <a:fgClr>
                <a:schemeClr val="accent6">
                  <a:lumMod val="60000"/>
                  <a:lumOff val="40000"/>
                </a:schemeClr>
              </a:fgClr>
              <a:bgClr>
                <a:srgbClr val="F9A967"/>
              </a:bgClr>
            </a:patt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ru-RU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2964653" y="5463256"/>
            <a:ext cx="5279755" cy="540000"/>
            <a:chOff x="2964653" y="5535264"/>
            <a:chExt cx="5279755" cy="540000"/>
          </a:xfrm>
        </p:grpSpPr>
        <p:sp>
          <p:nvSpPr>
            <p:cNvPr id="13" name="Полилиния 12"/>
            <p:cNvSpPr/>
            <p:nvPr/>
          </p:nvSpPr>
          <p:spPr>
            <a:xfrm>
              <a:off x="3445535" y="5535264"/>
              <a:ext cx="4798873" cy="540000"/>
            </a:xfrm>
            <a:custGeom>
              <a:avLst/>
              <a:gdLst>
                <a:gd name="connsiteX0" fmla="*/ 0 w 2532684"/>
                <a:gd name="connsiteY0" fmla="*/ 0 h 772160"/>
                <a:gd name="connsiteX1" fmla="*/ 2532684 w 2532684"/>
                <a:gd name="connsiteY1" fmla="*/ 0 h 772160"/>
                <a:gd name="connsiteX2" fmla="*/ 2532684 w 2532684"/>
                <a:gd name="connsiteY2" fmla="*/ 772160 h 772160"/>
                <a:gd name="connsiteX3" fmla="*/ 0 w 2532684"/>
                <a:gd name="connsiteY3" fmla="*/ 772160 h 772160"/>
                <a:gd name="connsiteX4" fmla="*/ 0 w 2532684"/>
                <a:gd name="connsiteY4" fmla="*/ 0 h 772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32684" h="772160">
                  <a:moveTo>
                    <a:pt x="0" y="0"/>
                  </a:moveTo>
                  <a:lnTo>
                    <a:pt x="2532684" y="0"/>
                  </a:lnTo>
                  <a:lnTo>
                    <a:pt x="2532684" y="772160"/>
                  </a:lnTo>
                  <a:lnTo>
                    <a:pt x="0" y="7721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0000" tIns="36000" rIns="72000" bIns="36000" numCol="1" spcCol="1270" anchor="ctr" anchorCtr="0">
              <a:noAutofit/>
            </a:bodyPr>
            <a:lstStyle/>
            <a:p>
              <a:pPr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Повышение эффективности использования объектов нежилого фонда, находящихся в имущественной казне города Москвы </a:t>
              </a:r>
              <a:r>
                <a:rPr lang="ru-RU" sz="10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(снижение доли объектов нежилого фонда в ветхом, аварийном состоянии)</a:t>
              </a:r>
            </a:p>
          </p:txBody>
        </p:sp>
        <p:sp>
          <p:nvSpPr>
            <p:cNvPr id="35" name="Полилиния 34"/>
            <p:cNvSpPr/>
            <p:nvPr/>
          </p:nvSpPr>
          <p:spPr>
            <a:xfrm>
              <a:off x="2964653" y="5535264"/>
              <a:ext cx="432048" cy="540000"/>
            </a:xfrm>
            <a:custGeom>
              <a:avLst/>
              <a:gdLst>
                <a:gd name="connsiteX0" fmla="*/ 0 w 2532684"/>
                <a:gd name="connsiteY0" fmla="*/ 0 h 772160"/>
                <a:gd name="connsiteX1" fmla="*/ 2532684 w 2532684"/>
                <a:gd name="connsiteY1" fmla="*/ 0 h 772160"/>
                <a:gd name="connsiteX2" fmla="*/ 2532684 w 2532684"/>
                <a:gd name="connsiteY2" fmla="*/ 772160 h 772160"/>
                <a:gd name="connsiteX3" fmla="*/ 0 w 2532684"/>
                <a:gd name="connsiteY3" fmla="*/ 772160 h 772160"/>
                <a:gd name="connsiteX4" fmla="*/ 0 w 2532684"/>
                <a:gd name="connsiteY4" fmla="*/ 0 h 772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32684" h="772160">
                  <a:moveTo>
                    <a:pt x="0" y="0"/>
                  </a:moveTo>
                  <a:lnTo>
                    <a:pt x="2532684" y="0"/>
                  </a:lnTo>
                  <a:lnTo>
                    <a:pt x="2532684" y="772160"/>
                  </a:lnTo>
                  <a:lnTo>
                    <a:pt x="0" y="772160"/>
                  </a:lnTo>
                  <a:lnTo>
                    <a:pt x="0" y="0"/>
                  </a:lnTo>
                  <a:close/>
                </a:path>
              </a:pathLst>
            </a:custGeom>
            <a:pattFill prst="ltDnDiag">
              <a:fgClr>
                <a:schemeClr val="accent6">
                  <a:lumMod val="60000"/>
                  <a:lumOff val="40000"/>
                </a:schemeClr>
              </a:fgClr>
              <a:bgClr>
                <a:srgbClr val="F9A967"/>
              </a:bgClr>
            </a:patt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2964653" y="6057316"/>
            <a:ext cx="5279755" cy="432000"/>
            <a:chOff x="2964653" y="6129324"/>
            <a:chExt cx="5279755" cy="432000"/>
          </a:xfrm>
        </p:grpSpPr>
        <p:sp>
          <p:nvSpPr>
            <p:cNvPr id="15" name="Полилиния 14"/>
            <p:cNvSpPr/>
            <p:nvPr/>
          </p:nvSpPr>
          <p:spPr>
            <a:xfrm>
              <a:off x="3445536" y="6129324"/>
              <a:ext cx="4798872" cy="432000"/>
            </a:xfrm>
            <a:custGeom>
              <a:avLst/>
              <a:gdLst>
                <a:gd name="connsiteX0" fmla="*/ 0 w 2532684"/>
                <a:gd name="connsiteY0" fmla="*/ 0 h 772160"/>
                <a:gd name="connsiteX1" fmla="*/ 2532684 w 2532684"/>
                <a:gd name="connsiteY1" fmla="*/ 0 h 772160"/>
                <a:gd name="connsiteX2" fmla="*/ 2532684 w 2532684"/>
                <a:gd name="connsiteY2" fmla="*/ 772160 h 772160"/>
                <a:gd name="connsiteX3" fmla="*/ 0 w 2532684"/>
                <a:gd name="connsiteY3" fmla="*/ 772160 h 772160"/>
                <a:gd name="connsiteX4" fmla="*/ 0 w 2532684"/>
                <a:gd name="connsiteY4" fmla="*/ 0 h 772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32684" h="772160">
                  <a:moveTo>
                    <a:pt x="0" y="0"/>
                  </a:moveTo>
                  <a:lnTo>
                    <a:pt x="2532684" y="0"/>
                  </a:lnTo>
                  <a:lnTo>
                    <a:pt x="2532684" y="772160"/>
                  </a:lnTo>
                  <a:lnTo>
                    <a:pt x="0" y="7721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0000" tIns="36000" rIns="72000" bIns="36000" numCol="1" spcCol="1270" anchor="ctr" anchorCtr="0">
              <a:noAutofit/>
            </a:bodyPr>
            <a:lstStyle/>
            <a:p>
              <a:pPr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Поддержка развития негосударственных форм образования для обеспечения развития конкуренции</a:t>
              </a:r>
            </a:p>
          </p:txBody>
        </p:sp>
        <p:sp>
          <p:nvSpPr>
            <p:cNvPr id="36" name="Полилиния 35"/>
            <p:cNvSpPr/>
            <p:nvPr/>
          </p:nvSpPr>
          <p:spPr>
            <a:xfrm>
              <a:off x="2964653" y="6129324"/>
              <a:ext cx="432048" cy="432000"/>
            </a:xfrm>
            <a:custGeom>
              <a:avLst/>
              <a:gdLst>
                <a:gd name="connsiteX0" fmla="*/ 0 w 2532684"/>
                <a:gd name="connsiteY0" fmla="*/ 0 h 772160"/>
                <a:gd name="connsiteX1" fmla="*/ 2532684 w 2532684"/>
                <a:gd name="connsiteY1" fmla="*/ 0 h 772160"/>
                <a:gd name="connsiteX2" fmla="*/ 2532684 w 2532684"/>
                <a:gd name="connsiteY2" fmla="*/ 772160 h 772160"/>
                <a:gd name="connsiteX3" fmla="*/ 0 w 2532684"/>
                <a:gd name="connsiteY3" fmla="*/ 772160 h 772160"/>
                <a:gd name="connsiteX4" fmla="*/ 0 w 2532684"/>
                <a:gd name="connsiteY4" fmla="*/ 0 h 772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32684" h="772160">
                  <a:moveTo>
                    <a:pt x="0" y="0"/>
                  </a:moveTo>
                  <a:lnTo>
                    <a:pt x="2532684" y="0"/>
                  </a:lnTo>
                  <a:lnTo>
                    <a:pt x="2532684" y="772160"/>
                  </a:lnTo>
                  <a:lnTo>
                    <a:pt x="0" y="772160"/>
                  </a:lnTo>
                  <a:lnTo>
                    <a:pt x="0" y="0"/>
                  </a:lnTo>
                  <a:close/>
                </a:path>
              </a:pathLst>
            </a:custGeom>
            <a:pattFill prst="ltDnDiag">
              <a:fgClr>
                <a:schemeClr val="accent6">
                  <a:lumMod val="60000"/>
                  <a:lumOff val="40000"/>
                </a:schemeClr>
              </a:fgClr>
              <a:bgClr>
                <a:srgbClr val="F9A967"/>
              </a:bgClr>
            </a:patt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9273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251520" y="511797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cap="all" dirty="0" smtClean="0">
                <a:solidFill>
                  <a:srgbClr val="C0504D"/>
                </a:solidFill>
                <a:latin typeface="Trebuchet MS" pitchFamily="34" charset="0"/>
                <a:cs typeface="Times New Roman" pitchFamily="18" charset="0"/>
              </a:rPr>
              <a:t>ЧТО оценивается (ОПИСАНИЕ ВВЕДЕННОГО РЕГУЛИРОВАНИЯ) </a:t>
            </a:r>
            <a:endParaRPr lang="ru-RU" sz="1400" cap="all" dirty="0">
              <a:solidFill>
                <a:srgbClr val="C0504D"/>
              </a:solidFill>
              <a:latin typeface="Trebuchet MS" pitchFamily="34" charset="0"/>
              <a:cs typeface="Times New Roman" pitchFamily="18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323528" y="898847"/>
            <a:ext cx="8352928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589904" y="6597352"/>
            <a:ext cx="4496152" cy="144016"/>
          </a:xfrm>
        </p:spPr>
        <p:txBody>
          <a:bodyPr/>
          <a:lstStyle/>
          <a:p>
            <a:r>
              <a:rPr lang="ru-RU" sz="800" dirty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Департамент экономической политики и развития г. </a:t>
            </a:r>
            <a:r>
              <a:rPr lang="ru-RU" sz="800" dirty="0" smtClean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Москвы</a:t>
            </a:r>
            <a:r>
              <a:rPr lang="en-US" sz="800" dirty="0" smtClean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  </a:t>
            </a:r>
            <a:r>
              <a:rPr lang="en-US" sz="1000" dirty="0" smtClean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I  </a:t>
            </a:r>
            <a:r>
              <a:rPr lang="ru-RU" sz="1000" dirty="0" smtClean="0">
                <a:solidFill>
                  <a:prstClr val="black">
                    <a:tint val="75000"/>
                  </a:prstClr>
                </a:solidFill>
                <a:latin typeface="Trebuchet MS" pitchFamily="34" charset="0"/>
              </a:rPr>
              <a:t> </a:t>
            </a:r>
            <a:fld id="{E28CE600-811E-429E-B00A-7B2464625F06}" type="slidenum">
              <a:rPr lang="ru-RU" sz="1000" smtClean="0">
                <a:solidFill>
                  <a:prstClr val="black">
                    <a:tint val="75000"/>
                  </a:prstClr>
                </a:solidFill>
                <a:latin typeface="Trebuchet MS" pitchFamily="34" charset="0"/>
              </a:rPr>
              <a:pPr/>
              <a:t>3</a:t>
            </a:fld>
            <a:endParaRPr lang="ru-RU" sz="1000" dirty="0">
              <a:solidFill>
                <a:prstClr val="black">
                  <a:tint val="75000"/>
                </a:prstClr>
              </a:solidFill>
              <a:latin typeface="Trebuchet MS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168895"/>
            <a:ext cx="6624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40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sz="1200" dirty="0" smtClean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ОФВ Постановления Правительства Москвы №145-ПП</a:t>
            </a:r>
            <a:endParaRPr lang="ru-RU" sz="1200" dirty="0">
              <a:solidFill>
                <a:prstClr val="white">
                  <a:lumMod val="50000"/>
                </a:prstClr>
              </a:solidFill>
              <a:latin typeface="Trebuchet MS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79512" y="1124744"/>
            <a:ext cx="3024336" cy="3024336"/>
          </a:xfrm>
          <a:prstGeom prst="rect">
            <a:avLst/>
          </a:prstGeom>
          <a:pattFill prst="dkUpDiag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spcFirstLastPara="0" vert="horz" wrap="square" lIns="72000" tIns="72000" rIns="72000" bIns="72000" numCol="1" spcCol="1270" anchor="t" anchorCtr="0">
            <a:noAutofit/>
            <a:sp3d/>
          </a:bodyPr>
          <a:lstStyle>
            <a:defPPr>
              <a:defRPr lang="ru-RU"/>
            </a:defPPr>
            <a:lvl1pPr marR="0" lvl="0" indent="0" algn="ctr" defTabSz="66675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kumimoji="0" sz="1400" b="1" i="0" u="none" strike="noStrike" kern="0" cap="none" spc="0" normalizeH="0" baseline="0"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609585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2pPr>
            <a:lvl3pPr marL="121917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3pPr>
            <a:lvl4pPr marL="1828754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4pPr>
            <a:lvl5pPr marL="2438339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5pPr>
            <a:lvl6pPr marL="3047924" defTabSz="1219170">
              <a:defRPr>
                <a:latin typeface="Arial" charset="0"/>
                <a:cs typeface="Arial" charset="0"/>
              </a:defRPr>
            </a:lvl6pPr>
            <a:lvl7pPr marL="3657509" defTabSz="1219170">
              <a:defRPr>
                <a:latin typeface="Arial" charset="0"/>
                <a:cs typeface="Arial" charset="0"/>
              </a:defRPr>
            </a:lvl7pPr>
            <a:lvl8pPr marL="4267093" defTabSz="1219170">
              <a:defRPr>
                <a:latin typeface="Arial" charset="0"/>
                <a:cs typeface="Arial" charset="0"/>
              </a:defRPr>
            </a:lvl8pPr>
            <a:lvl9pPr marL="4876678" defTabSz="1219170">
              <a:defRPr>
                <a:latin typeface="Arial" charset="0"/>
                <a:cs typeface="Arial" charset="0"/>
              </a:defRPr>
            </a:lvl9pPr>
          </a:lstStyle>
          <a:p>
            <a:pPr marL="182563" indent="-182563" algn="l">
              <a:lnSpc>
                <a:spcPct val="100000"/>
              </a:lnSpc>
              <a:buClr>
                <a:srgbClr val="4F81BD">
                  <a:lumMod val="50000"/>
                </a:srgbClr>
              </a:buClr>
              <a:buSzPct val="70000"/>
              <a:buFont typeface="Arial" panose="020B0604020202020204" pitchFamily="34" charset="0"/>
              <a:buChar char="▀"/>
            </a:pPr>
            <a:r>
              <a:rPr lang="ru-RU" sz="1000" b="0" kern="1200" dirty="0" smtClean="0">
                <a:solidFill>
                  <a:prstClr val="black"/>
                </a:solidFill>
                <a:latin typeface="Arial" panose="020B0604020202020204" pitchFamily="34" charset="0"/>
              </a:rPr>
              <a:t>Потенциальные арендаторы участвуют в аукционе на право заключения договора аренды объект</a:t>
            </a:r>
            <a:r>
              <a:rPr lang="ru-RU" sz="1000" b="0" kern="1200" dirty="0">
                <a:solidFill>
                  <a:prstClr val="black"/>
                </a:solidFill>
                <a:latin typeface="Arial" panose="020B0604020202020204" pitchFamily="34" charset="0"/>
              </a:rPr>
              <a:t>а</a:t>
            </a:r>
            <a:r>
              <a:rPr lang="ru-RU" sz="1000" b="0" kern="1200" dirty="0" smtClean="0">
                <a:solidFill>
                  <a:prstClr val="black"/>
                </a:solidFill>
                <a:latin typeface="Arial" panose="020B0604020202020204" pitchFamily="34" charset="0"/>
              </a:rPr>
              <a:t> нежилого фонда с применением льготной ставки арендной платы (</a:t>
            </a:r>
            <a:r>
              <a:rPr lang="ru-RU" sz="1000" kern="1200" dirty="0" smtClean="0">
                <a:solidFill>
                  <a:prstClr val="black"/>
                </a:solidFill>
                <a:latin typeface="Arial" panose="020B0604020202020204" pitchFamily="34" charset="0"/>
              </a:rPr>
              <a:t>1 руб. за кв. м</a:t>
            </a:r>
            <a:r>
              <a:rPr lang="ru-RU" sz="1000" b="0" kern="1200" dirty="0" smtClean="0">
                <a:solidFill>
                  <a:prstClr val="black"/>
                </a:solidFill>
                <a:latin typeface="Arial" panose="020B0604020202020204" pitchFamily="34" charset="0"/>
              </a:rPr>
              <a:t>) </a:t>
            </a:r>
            <a:r>
              <a:rPr lang="ru-RU" sz="1000" kern="1200" dirty="0" smtClean="0">
                <a:solidFill>
                  <a:prstClr val="black"/>
                </a:solidFill>
                <a:latin typeface="Arial" panose="020B0604020202020204" pitchFamily="34" charset="0"/>
              </a:rPr>
              <a:t>на 49 лет</a:t>
            </a:r>
            <a:endParaRPr lang="ru-RU" sz="1000" b="0" kern="1200" dirty="0" smtClean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182563" indent="-182563" algn="l">
              <a:lnSpc>
                <a:spcPct val="100000"/>
              </a:lnSpc>
              <a:buClr>
                <a:srgbClr val="4F81BD">
                  <a:lumMod val="50000"/>
                </a:srgbClr>
              </a:buClr>
              <a:buSzPct val="70000"/>
              <a:buFont typeface="Arial" panose="020B0604020202020204" pitchFamily="34" charset="0"/>
              <a:buChar char="▀"/>
            </a:pPr>
            <a:r>
              <a:rPr lang="ru-RU" sz="1000" b="0" kern="1200" dirty="0" smtClean="0">
                <a:solidFill>
                  <a:prstClr val="black"/>
                </a:solidFill>
                <a:latin typeface="Arial" panose="020B0604020202020204" pitchFamily="34" charset="0"/>
              </a:rPr>
              <a:t>Победитель аукциона (арендатор) обязан провести ремонт и оборудовать помещение для ведения образовательной деятельности </a:t>
            </a:r>
            <a:r>
              <a:rPr lang="ru-RU" sz="1000" kern="1200" dirty="0" smtClean="0">
                <a:solidFill>
                  <a:prstClr val="black"/>
                </a:solidFill>
                <a:latin typeface="Arial" panose="020B0604020202020204" pitchFamily="34" charset="0"/>
              </a:rPr>
              <a:t>не позднее установленного срока</a:t>
            </a:r>
            <a:endParaRPr lang="ru-RU" sz="1000" b="0" kern="1200" dirty="0" smtClean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182563" indent="-182563" algn="l">
              <a:lnSpc>
                <a:spcPct val="100000"/>
              </a:lnSpc>
              <a:buClr>
                <a:srgbClr val="4F81BD">
                  <a:lumMod val="50000"/>
                </a:srgbClr>
              </a:buClr>
              <a:buSzPct val="70000"/>
              <a:buFont typeface="Arial" panose="020B0604020202020204" pitchFamily="34" charset="0"/>
              <a:buChar char="▀"/>
            </a:pPr>
            <a:r>
              <a:rPr lang="ru-RU" sz="1000" b="0" kern="1200" dirty="0" smtClean="0">
                <a:solidFill>
                  <a:prstClr val="black"/>
                </a:solidFill>
                <a:latin typeface="Arial" panose="020B0604020202020204" pitchFamily="34" charset="0"/>
              </a:rPr>
              <a:t>Арендатор </a:t>
            </a:r>
            <a:r>
              <a:rPr lang="ru-RU" sz="1000" kern="1200" dirty="0" smtClean="0">
                <a:solidFill>
                  <a:prstClr val="black"/>
                </a:solidFill>
                <a:latin typeface="Arial" panose="020B0604020202020204" pitchFamily="34" charset="0"/>
              </a:rPr>
              <a:t>обязуется обеспечить минимальное количество мест</a:t>
            </a:r>
            <a:r>
              <a:rPr lang="ru-RU" sz="1000" b="0" kern="1200" dirty="0" smtClean="0">
                <a:solidFill>
                  <a:prstClr val="black"/>
                </a:solidFill>
                <a:latin typeface="Arial" panose="020B0604020202020204" pitchFamily="34" charset="0"/>
              </a:rPr>
              <a:t>, установленное на основании заключения Департамента образования г. Москвы</a:t>
            </a:r>
          </a:p>
          <a:p>
            <a:pPr marL="182563" indent="-182563" algn="l">
              <a:lnSpc>
                <a:spcPct val="100000"/>
              </a:lnSpc>
              <a:buClr>
                <a:srgbClr val="4F81BD">
                  <a:lumMod val="50000"/>
                </a:srgbClr>
              </a:buClr>
              <a:buSzPct val="70000"/>
              <a:buFont typeface="Arial" panose="020B0604020202020204" pitchFamily="34" charset="0"/>
              <a:buChar char="▀"/>
            </a:pPr>
            <a:r>
              <a:rPr lang="ru-RU" sz="1000" kern="1200" dirty="0" smtClean="0">
                <a:solidFill>
                  <a:prstClr val="black"/>
                </a:solidFill>
                <a:latin typeface="Arial" panose="020B0604020202020204" pitchFamily="34" charset="0"/>
              </a:rPr>
              <a:t>Не более 15% </a:t>
            </a:r>
            <a:r>
              <a:rPr lang="ru-RU" sz="1000" b="0" kern="1200" dirty="0" smtClean="0">
                <a:solidFill>
                  <a:prstClr val="black"/>
                </a:solidFill>
                <a:latin typeface="Arial" panose="020B0604020202020204" pitchFamily="34" charset="0"/>
              </a:rPr>
              <a:t>от общей площади объекта нежилого фонда должны использоваться для оказания медицинских услуг и организации питания</a:t>
            </a:r>
            <a:endParaRPr lang="ru-RU" sz="1000" b="0" kern="12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622300" indent="-355600" algn="l">
              <a:lnSpc>
                <a:spcPct val="100000"/>
              </a:lnSpc>
              <a:buClr>
                <a:prstClr val="black">
                  <a:lumMod val="65000"/>
                  <a:lumOff val="35000"/>
                </a:prstClr>
              </a:buClr>
              <a:buSzPct val="70000"/>
              <a:buFont typeface="Arial" panose="020B0604020202020204" pitchFamily="34" charset="0"/>
              <a:buChar char="▀"/>
            </a:pPr>
            <a:endParaRPr lang="ru-RU" sz="1000" b="0" kern="12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622300" indent="-355600" algn="l">
              <a:lnSpc>
                <a:spcPct val="100000"/>
              </a:lnSpc>
              <a:buClr>
                <a:prstClr val="black">
                  <a:lumMod val="65000"/>
                  <a:lumOff val="35000"/>
                </a:prstClr>
              </a:buClr>
              <a:buSzPct val="70000"/>
              <a:buFont typeface="Arial" panose="020B0604020202020204" pitchFamily="34" charset="0"/>
              <a:buChar char="▀"/>
            </a:pPr>
            <a:endParaRPr lang="ru-RU" sz="1000" b="0" kern="12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171450" indent="-171450">
              <a:lnSpc>
                <a:spcPct val="100000"/>
              </a:lnSpc>
              <a:buSzPct val="70000"/>
              <a:buFont typeface="Arial" panose="020B0604020202020204" pitchFamily="34" charset="0"/>
              <a:buChar char="▀"/>
            </a:pPr>
            <a:endParaRPr lang="ru-RU" sz="1000" kern="12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171450" indent="-171450">
              <a:lnSpc>
                <a:spcPct val="100000"/>
              </a:lnSpc>
              <a:buSzPct val="70000"/>
              <a:buFont typeface="Arial" panose="020B0604020202020204" pitchFamily="34" charset="0"/>
              <a:buChar char="▀"/>
            </a:pPr>
            <a:endParaRPr lang="ru-RU" sz="1000" dirty="0">
              <a:solidFill>
                <a:srgbClr val="F79646">
                  <a:lumMod val="75000"/>
                </a:srgbClr>
              </a:solidFill>
              <a:latin typeface="Arial" panose="020B0604020202020204" pitchFamily="34" charset="0"/>
            </a:endParaRPr>
          </a:p>
        </p:txBody>
      </p:sp>
      <p:pic>
        <p:nvPicPr>
          <p:cNvPr id="44" name="Рисунок 4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016948"/>
            <a:ext cx="5616624" cy="5256584"/>
          </a:xfrm>
          <a:prstGeom prst="rect">
            <a:avLst/>
          </a:prstGeom>
          <a:noFill/>
        </p:spPr>
      </p:pic>
      <p:grpSp>
        <p:nvGrpSpPr>
          <p:cNvPr id="2" name="Группа 1"/>
          <p:cNvGrpSpPr/>
          <p:nvPr/>
        </p:nvGrpSpPr>
        <p:grpSpPr>
          <a:xfrm>
            <a:off x="614844" y="4689176"/>
            <a:ext cx="3381092" cy="324000"/>
            <a:chOff x="660541" y="4653176"/>
            <a:chExt cx="3911459" cy="360000"/>
          </a:xfrm>
        </p:grpSpPr>
        <p:sp>
          <p:nvSpPr>
            <p:cNvPr id="10" name="Прямоугольник с одним вырезанным углом 9"/>
            <p:cNvSpPr/>
            <p:nvPr/>
          </p:nvSpPr>
          <p:spPr>
            <a:xfrm>
              <a:off x="3822270" y="4653176"/>
              <a:ext cx="749730" cy="360000"/>
            </a:xfrm>
            <a:prstGeom prst="snip1Rect">
              <a:avLst/>
            </a:prstGeom>
            <a:solidFill>
              <a:srgbClr val="CD6147"/>
            </a:solidFill>
            <a:ln w="12700">
              <a:solidFill>
                <a:srgbClr val="CD6147"/>
              </a:solidFill>
            </a:ln>
          </p:spPr>
          <p:txBody>
            <a:bodyPr wrap="square" lIns="108000" tIns="36000" rIns="108000" bIns="3600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  <a:buClr>
                  <a:prstClr val="white"/>
                </a:buClr>
                <a:buSzPct val="70000"/>
              </a:pPr>
              <a:r>
                <a:rPr lang="ru-RU" dirty="0" smtClean="0">
                  <a:solidFill>
                    <a:prstClr val="white"/>
                  </a:solidFill>
                  <a:latin typeface="Arial Narrow" pitchFamily="34" charset="0"/>
                </a:rPr>
                <a:t>22</a:t>
              </a:r>
              <a:endParaRPr lang="ru-RU" dirty="0">
                <a:solidFill>
                  <a:prstClr val="white"/>
                </a:solidFill>
                <a:latin typeface="Arial Narrow" pitchFamily="34" charset="0"/>
              </a:endParaRPr>
            </a:p>
          </p:txBody>
        </p:sp>
        <p:sp>
          <p:nvSpPr>
            <p:cNvPr id="11" name="Пятиугольник 10"/>
            <p:cNvSpPr/>
            <p:nvPr/>
          </p:nvSpPr>
          <p:spPr>
            <a:xfrm>
              <a:off x="660541" y="4653176"/>
              <a:ext cx="3161729" cy="360000"/>
            </a:xfrm>
            <a:prstGeom prst="homePlate">
              <a:avLst>
                <a:gd name="adj" fmla="val 0"/>
              </a:avLst>
            </a:prstGeom>
            <a:pattFill prst="ltDnDiag">
              <a:fgClr>
                <a:srgbClr val="F0CAAA"/>
              </a:fgClr>
              <a:bgClr>
                <a:srgbClr val="F8E8E4"/>
              </a:bgClr>
            </a:pattFill>
            <a:ln w="12700">
              <a:solidFill>
                <a:srgbClr val="CD6147"/>
              </a:solidFill>
            </a:ln>
            <a:effectLst/>
          </p:spPr>
          <p:txBody>
            <a:bodyPr spcFirstLastPara="0" vert="horz" wrap="square" lIns="144000" tIns="72000" rIns="36000" bIns="72000" numCol="1" spcCol="1270" anchor="ctr" anchorCtr="0">
              <a:noAutofit/>
              <a:sp3d/>
            </a:bodyPr>
            <a:lstStyle/>
            <a:p>
              <a:pPr defTabSz="666750">
                <a:lnSpc>
                  <a:spcPct val="90000"/>
                </a:lnSpc>
              </a:pPr>
              <a:r>
                <a:rPr lang="ru-RU" sz="1100" b="1" dirty="0">
                  <a:solidFill>
                    <a:srgbClr val="C5503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Кол-во расторгованных объектов</a:t>
              </a:r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614844" y="5535248"/>
            <a:ext cx="3381092" cy="324000"/>
            <a:chOff x="660541" y="5589280"/>
            <a:chExt cx="3911459" cy="360000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3822270" y="5589280"/>
              <a:ext cx="749730" cy="360000"/>
            </a:xfrm>
            <a:prstGeom prst="rect">
              <a:avLst/>
            </a:prstGeom>
            <a:solidFill>
              <a:srgbClr val="CD6147"/>
            </a:solidFill>
            <a:ln w="12700">
              <a:solidFill>
                <a:srgbClr val="CD6147"/>
              </a:solidFill>
            </a:ln>
          </p:spPr>
          <p:txBody>
            <a:bodyPr wrap="square" lIns="108000" tIns="36000" rIns="108000" bIns="3600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  <a:buClr>
                  <a:prstClr val="white"/>
                </a:buClr>
                <a:buSzPct val="70000"/>
              </a:pPr>
              <a:r>
                <a:rPr lang="ru-RU" dirty="0">
                  <a:solidFill>
                    <a:prstClr val="white"/>
                  </a:solidFill>
                  <a:latin typeface="Arial Narrow" pitchFamily="34" charset="0"/>
                </a:rPr>
                <a:t>14</a:t>
              </a:r>
            </a:p>
          </p:txBody>
        </p:sp>
        <p:sp>
          <p:nvSpPr>
            <p:cNvPr id="14" name="Пятиугольник 13"/>
            <p:cNvSpPr/>
            <p:nvPr/>
          </p:nvSpPr>
          <p:spPr>
            <a:xfrm>
              <a:off x="660541" y="5589280"/>
              <a:ext cx="3161729" cy="360000"/>
            </a:xfrm>
            <a:prstGeom prst="homePlate">
              <a:avLst>
                <a:gd name="adj" fmla="val 0"/>
              </a:avLst>
            </a:prstGeom>
            <a:pattFill prst="ltDnDiag">
              <a:fgClr>
                <a:srgbClr val="F0CAAA"/>
              </a:fgClr>
              <a:bgClr>
                <a:srgbClr val="F8E8E4"/>
              </a:bgClr>
            </a:pattFill>
            <a:ln w="12700">
              <a:solidFill>
                <a:srgbClr val="CD6147"/>
              </a:solidFill>
            </a:ln>
            <a:effectLst/>
          </p:spPr>
          <p:txBody>
            <a:bodyPr spcFirstLastPara="0" vert="horz" wrap="square" lIns="144000" tIns="72000" rIns="144000" bIns="72000" numCol="1" spcCol="1270" anchor="ctr" anchorCtr="0">
              <a:noAutofit/>
              <a:sp3d/>
            </a:bodyPr>
            <a:lstStyle/>
            <a:p>
              <a:pPr defTabSz="666750">
                <a:spcAft>
                  <a:spcPct val="35000"/>
                </a:spcAft>
              </a:pPr>
              <a:r>
                <a:rPr lang="ru-RU" sz="1100" b="1" dirty="0">
                  <a:solidFill>
                    <a:srgbClr val="C5503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Кол-во победителей</a:t>
              </a: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614844" y="5922284"/>
            <a:ext cx="3381092" cy="324000"/>
            <a:chOff x="660541" y="6021328"/>
            <a:chExt cx="3911459" cy="360000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3822270" y="6021328"/>
              <a:ext cx="749730" cy="360000"/>
            </a:xfrm>
            <a:prstGeom prst="rect">
              <a:avLst/>
            </a:prstGeom>
            <a:solidFill>
              <a:srgbClr val="CD6147"/>
            </a:solidFill>
            <a:ln w="12700">
              <a:solidFill>
                <a:srgbClr val="CD6147"/>
              </a:solidFill>
            </a:ln>
          </p:spPr>
          <p:txBody>
            <a:bodyPr wrap="square" lIns="108000" tIns="36000" rIns="108000" bIns="3600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  <a:buClr>
                  <a:prstClr val="white"/>
                </a:buClr>
                <a:buSzPct val="70000"/>
              </a:pPr>
              <a:r>
                <a:rPr lang="ru-RU" dirty="0">
                  <a:solidFill>
                    <a:prstClr val="white"/>
                  </a:solidFill>
                  <a:latin typeface="Arial Narrow" pitchFamily="34" charset="0"/>
                </a:rPr>
                <a:t>2</a:t>
              </a:r>
            </a:p>
          </p:txBody>
        </p:sp>
        <p:sp>
          <p:nvSpPr>
            <p:cNvPr id="17" name="Пятиугольник 16"/>
            <p:cNvSpPr/>
            <p:nvPr/>
          </p:nvSpPr>
          <p:spPr>
            <a:xfrm>
              <a:off x="660541" y="6021328"/>
              <a:ext cx="3161729" cy="360000"/>
            </a:xfrm>
            <a:prstGeom prst="homePlate">
              <a:avLst>
                <a:gd name="adj" fmla="val 0"/>
              </a:avLst>
            </a:prstGeom>
            <a:pattFill prst="ltDnDiag">
              <a:fgClr>
                <a:srgbClr val="F0CAAA"/>
              </a:fgClr>
              <a:bgClr>
                <a:srgbClr val="F8E8E4"/>
              </a:bgClr>
            </a:pattFill>
            <a:ln w="12700">
              <a:solidFill>
                <a:srgbClr val="CD6147"/>
              </a:solidFill>
            </a:ln>
            <a:effectLst/>
          </p:spPr>
          <p:txBody>
            <a:bodyPr spcFirstLastPara="0" vert="horz" wrap="square" lIns="144000" tIns="72000" rIns="36000" bIns="72000" numCol="1" spcCol="1270" anchor="ctr" anchorCtr="0">
              <a:noAutofit/>
              <a:sp3d/>
            </a:bodyPr>
            <a:lstStyle/>
            <a:p>
              <a:pPr defTabSz="666750">
                <a:lnSpc>
                  <a:spcPct val="90000"/>
                </a:lnSpc>
              </a:pPr>
              <a:r>
                <a:rPr lang="ru-RU" sz="1100" b="1" dirty="0">
                  <a:solidFill>
                    <a:srgbClr val="C5503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Число открытых ДОУ по программе</a:t>
              </a: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614844" y="5076212"/>
            <a:ext cx="3381092" cy="396000"/>
            <a:chOff x="660541" y="5085185"/>
            <a:chExt cx="3911459" cy="432047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3822270" y="5085185"/>
              <a:ext cx="749730" cy="432047"/>
            </a:xfrm>
            <a:prstGeom prst="rect">
              <a:avLst/>
            </a:prstGeom>
            <a:solidFill>
              <a:srgbClr val="CD6147"/>
            </a:solidFill>
            <a:ln w="12700">
              <a:solidFill>
                <a:srgbClr val="CD6147"/>
              </a:solidFill>
            </a:ln>
          </p:spPr>
          <p:txBody>
            <a:bodyPr wrap="square" lIns="108000" tIns="36000" rIns="108000" bIns="36000" anchor="ctr">
              <a:noAutofit/>
            </a:bodyPr>
            <a:lstStyle/>
            <a:p>
              <a:pPr algn="ctr">
                <a:lnSpc>
                  <a:spcPct val="90000"/>
                </a:lnSpc>
                <a:buClr>
                  <a:prstClr val="white"/>
                </a:buClr>
                <a:buSzPct val="70000"/>
              </a:pPr>
              <a:r>
                <a:rPr lang="ru-RU" dirty="0">
                  <a:solidFill>
                    <a:prstClr val="white"/>
                  </a:solidFill>
                  <a:latin typeface="Arial Narrow" pitchFamily="34" charset="0"/>
                </a:rPr>
                <a:t>24,9 </a:t>
              </a:r>
            </a:p>
            <a:p>
              <a:pPr algn="ctr">
                <a:lnSpc>
                  <a:spcPct val="90000"/>
                </a:lnSpc>
                <a:buClr>
                  <a:prstClr val="white"/>
                </a:buClr>
                <a:buSzPct val="70000"/>
              </a:pPr>
              <a:r>
                <a:rPr lang="ru-RU" sz="1100" dirty="0">
                  <a:solidFill>
                    <a:prstClr val="white"/>
                  </a:solidFill>
                  <a:latin typeface="Arial Narrow" pitchFamily="34" charset="0"/>
                </a:rPr>
                <a:t>тыс. </a:t>
              </a:r>
              <a:r>
                <a:rPr lang="ru-RU" sz="1100" dirty="0" smtClean="0">
                  <a:solidFill>
                    <a:prstClr val="white"/>
                  </a:solidFill>
                  <a:latin typeface="Arial Narrow" pitchFamily="34" charset="0"/>
                </a:rPr>
                <a:t>м²</a:t>
              </a:r>
              <a:endParaRPr lang="ru-RU" sz="1100" dirty="0">
                <a:solidFill>
                  <a:prstClr val="white"/>
                </a:solidFill>
                <a:latin typeface="Arial Narrow" pitchFamily="34" charset="0"/>
              </a:endParaRPr>
            </a:p>
          </p:txBody>
        </p:sp>
        <p:sp>
          <p:nvSpPr>
            <p:cNvPr id="21" name="Пятиугольник 20"/>
            <p:cNvSpPr/>
            <p:nvPr/>
          </p:nvSpPr>
          <p:spPr>
            <a:xfrm>
              <a:off x="660541" y="5085185"/>
              <a:ext cx="3161729" cy="432047"/>
            </a:xfrm>
            <a:prstGeom prst="homePlate">
              <a:avLst>
                <a:gd name="adj" fmla="val 0"/>
              </a:avLst>
            </a:prstGeom>
            <a:pattFill prst="ltDnDiag">
              <a:fgClr>
                <a:srgbClr val="F0CAAA"/>
              </a:fgClr>
              <a:bgClr>
                <a:srgbClr val="F8E8E4"/>
              </a:bgClr>
            </a:pattFill>
            <a:ln w="12700">
              <a:solidFill>
                <a:srgbClr val="CD6147"/>
              </a:solidFill>
            </a:ln>
            <a:effectLst/>
          </p:spPr>
          <p:txBody>
            <a:bodyPr spcFirstLastPara="0" vert="horz" wrap="square" lIns="144000" tIns="72000" rIns="36000" bIns="72000" numCol="1" spcCol="1270" anchor="ctr" anchorCtr="0">
              <a:noAutofit/>
              <a:sp3d/>
            </a:bodyPr>
            <a:lstStyle/>
            <a:p>
              <a:pPr defTabSz="666750">
                <a:lnSpc>
                  <a:spcPct val="90000"/>
                </a:lnSpc>
              </a:pPr>
              <a:r>
                <a:rPr lang="ru-RU" sz="1100" b="1" dirty="0">
                  <a:solidFill>
                    <a:srgbClr val="C5503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Площадь расторгованных объектов</a:t>
              </a: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179512" y="6309320"/>
            <a:ext cx="5544616" cy="324000"/>
            <a:chOff x="-324545" y="6021328"/>
            <a:chExt cx="5339579" cy="360000"/>
          </a:xfrm>
        </p:grpSpPr>
        <p:sp>
          <p:nvSpPr>
            <p:cNvPr id="32" name="Пятиугольник 31"/>
            <p:cNvSpPr/>
            <p:nvPr/>
          </p:nvSpPr>
          <p:spPr>
            <a:xfrm>
              <a:off x="-324545" y="6021328"/>
              <a:ext cx="4100631" cy="360000"/>
            </a:xfrm>
            <a:prstGeom prst="homePlate">
              <a:avLst>
                <a:gd name="adj" fmla="val 0"/>
              </a:avLst>
            </a:prstGeom>
            <a:pattFill prst="ltDnDiag">
              <a:fgClr>
                <a:srgbClr val="F0CAAA"/>
              </a:fgClr>
              <a:bgClr>
                <a:srgbClr val="F8E8E4"/>
              </a:bgClr>
            </a:pattFill>
            <a:ln w="12700">
              <a:solidFill>
                <a:srgbClr val="CD6147"/>
              </a:solidFill>
            </a:ln>
            <a:effectLst/>
          </p:spPr>
          <p:txBody>
            <a:bodyPr spcFirstLastPara="0" vert="horz" wrap="square" lIns="144000" tIns="72000" rIns="72000" bIns="72000" numCol="1" spcCol="1270" anchor="ctr" anchorCtr="0">
              <a:noAutofit/>
              <a:sp3d/>
            </a:bodyPr>
            <a:lstStyle/>
            <a:p>
              <a:pPr defTabSz="666750">
                <a:spcAft>
                  <a:spcPct val="35000"/>
                </a:spcAft>
              </a:pPr>
              <a:r>
                <a:rPr lang="ru-RU" sz="1200" b="1" dirty="0" smtClean="0">
                  <a:solidFill>
                    <a:srgbClr val="C5503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Предполагаемый срок открытия всех 22 ДОУ</a:t>
              </a:r>
              <a:endParaRPr lang="ru-RU" sz="1200" b="1" dirty="0">
                <a:solidFill>
                  <a:srgbClr val="C55035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Прямоугольник с одним вырезанным углом 30"/>
            <p:cNvSpPr/>
            <p:nvPr/>
          </p:nvSpPr>
          <p:spPr>
            <a:xfrm>
              <a:off x="3350750" y="6021328"/>
              <a:ext cx="1664284" cy="360000"/>
            </a:xfrm>
            <a:prstGeom prst="snip1Rect">
              <a:avLst/>
            </a:prstGeom>
            <a:solidFill>
              <a:srgbClr val="CD6147"/>
            </a:solidFill>
            <a:ln w="12700">
              <a:solidFill>
                <a:srgbClr val="CD6147"/>
              </a:solidFill>
            </a:ln>
          </p:spPr>
          <p:txBody>
            <a:bodyPr wrap="square" lIns="108000" tIns="36000" rIns="108000" bIns="3600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  <a:buClr>
                  <a:prstClr val="white"/>
                </a:buClr>
                <a:buSzPct val="70000"/>
              </a:pPr>
              <a:r>
                <a:rPr lang="ru-RU" sz="1600" dirty="0" smtClean="0">
                  <a:solidFill>
                    <a:prstClr val="white"/>
                  </a:solidFill>
                  <a:latin typeface="Arial Narrow" pitchFamily="34" charset="0"/>
                </a:rPr>
                <a:t>1 сентября 2015 г.</a:t>
              </a:r>
              <a:endParaRPr lang="ru-RU" sz="1600" dirty="0">
                <a:solidFill>
                  <a:prstClr val="white"/>
                </a:solidFill>
                <a:latin typeface="Arial Narrow" pitchFamily="34" charset="0"/>
              </a:endParaRPr>
            </a:p>
          </p:txBody>
        </p:sp>
      </p:grpSp>
      <p:pic>
        <p:nvPicPr>
          <p:cNvPr id="1026" name="Picture 2" descr="http://us.123rf.com/450wm/leremy/leremy1304/leremy130400136/18812200-kinder-spielen-am-spielplatz-park-outdoor-stick-figure-piktogramm-icon.jpg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7" t="5022" r="43584" b="60549"/>
          <a:stretch/>
        </p:blipFill>
        <p:spPr bwMode="auto">
          <a:xfrm>
            <a:off x="4355975" y="5679761"/>
            <a:ext cx="884609" cy="575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http://us.123rf.com/450wm/leremy/leremy1304/leremy130400136/18812200-kinder-spielen-am-spielplatz-park-outdoor-stick-figure-piktogramm-icon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16" b="63301"/>
          <a:stretch/>
        </p:blipFill>
        <p:spPr bwMode="auto">
          <a:xfrm>
            <a:off x="5829170" y="6135926"/>
            <a:ext cx="543030" cy="457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 descr="icons &quot; Страница 71 &quot; PixelBrush - Портал о дизайне. Скачать фото, картинки, обои, рисунки, иконки, клипарты, векторный клипарт"/>
          <p:cNvPicPr>
            <a:picLocks noChangeAspect="1" noChangeArrowheads="1"/>
          </p:cNvPicPr>
          <p:nvPr/>
        </p:nvPicPr>
        <p:blipFill rotWithShape="1"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10" t="4290" r="6768" b="52014"/>
          <a:stretch/>
        </p:blipFill>
        <p:spPr bwMode="auto">
          <a:xfrm>
            <a:off x="144016" y="5894166"/>
            <a:ext cx="416148" cy="380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166842" y="5130204"/>
            <a:ext cx="368405" cy="315020"/>
            <a:chOff x="20616" y="5076212"/>
            <a:chExt cx="427744" cy="3960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20616" y="5076212"/>
              <a:ext cx="427744" cy="39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1030" name="Picture 6" descr="Бесплатный бизнес план производства бескаркасной мягкой мебели готовый с расчетами &quot; Оригинальные и необычные идеи для вашего би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30" y="5081905"/>
              <a:ext cx="393680" cy="3722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32" name="Picture 8" descr="Встреча женщин - Стоковое векторное изображение Igor Zakowski #5788051"/>
          <p:cNvPicPr>
            <a:picLocks noChangeAspect="1" noChangeArrowheads="1"/>
          </p:cNvPicPr>
          <p:nvPr/>
        </p:nvPicPr>
        <p:blipFill rotWithShape="1"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841"/>
          <a:stretch/>
        </p:blipFill>
        <p:spPr bwMode="auto">
          <a:xfrm>
            <a:off x="166843" y="5553052"/>
            <a:ext cx="393321" cy="313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Рисунок 33"/>
          <p:cNvPicPr>
            <a:picLocks noChangeAspect="1"/>
          </p:cNvPicPr>
          <p:nvPr/>
        </p:nvPicPr>
        <p:blipFill rotWithShape="1"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52" r="54848" b="85286"/>
          <a:stretch/>
        </p:blipFill>
        <p:spPr>
          <a:xfrm>
            <a:off x="179512" y="4725144"/>
            <a:ext cx="360040" cy="27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71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251520" y="511797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cap="all" dirty="0" smtClean="0">
                <a:solidFill>
                  <a:srgbClr val="C0504D"/>
                </a:solidFill>
                <a:latin typeface="Trebuchet MS" pitchFamily="34" charset="0"/>
                <a:cs typeface="Times New Roman" pitchFamily="18" charset="0"/>
              </a:rPr>
              <a:t>Достижение целей регулирования</a:t>
            </a:r>
            <a:endParaRPr lang="ru-RU" cap="all" dirty="0">
              <a:solidFill>
                <a:srgbClr val="C0504D"/>
              </a:solidFill>
              <a:latin typeface="Trebuchet MS" pitchFamily="34" charset="0"/>
              <a:cs typeface="Times New Roman" pitchFamily="18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323528" y="898847"/>
            <a:ext cx="8352928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589904" y="6597352"/>
            <a:ext cx="4496152" cy="144016"/>
          </a:xfrm>
        </p:spPr>
        <p:txBody>
          <a:bodyPr/>
          <a:lstStyle/>
          <a:p>
            <a:r>
              <a:rPr lang="ru-RU" sz="800" dirty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Департамент экономической политики и развития г. </a:t>
            </a:r>
            <a:r>
              <a:rPr lang="ru-RU" sz="800" dirty="0" smtClean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Москвы</a:t>
            </a:r>
            <a:r>
              <a:rPr lang="en-US" sz="800" dirty="0" smtClean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  </a:t>
            </a:r>
            <a:r>
              <a:rPr lang="en-US" sz="1000" dirty="0" smtClean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I  </a:t>
            </a:r>
            <a:r>
              <a:rPr lang="ru-RU" sz="1000" dirty="0" smtClean="0">
                <a:solidFill>
                  <a:prstClr val="black">
                    <a:tint val="75000"/>
                  </a:prstClr>
                </a:solidFill>
                <a:latin typeface="Trebuchet MS" pitchFamily="34" charset="0"/>
              </a:rPr>
              <a:t> </a:t>
            </a:r>
            <a:fld id="{E28CE600-811E-429E-B00A-7B2464625F06}" type="slidenum">
              <a:rPr lang="ru-RU" sz="1000" smtClean="0">
                <a:solidFill>
                  <a:prstClr val="black">
                    <a:tint val="75000"/>
                  </a:prstClr>
                </a:solidFill>
                <a:latin typeface="Trebuchet MS" pitchFamily="34" charset="0"/>
              </a:rPr>
              <a:pPr/>
              <a:t>4</a:t>
            </a:fld>
            <a:endParaRPr lang="ru-RU" sz="1000" dirty="0">
              <a:solidFill>
                <a:prstClr val="black">
                  <a:tint val="75000"/>
                </a:prstClr>
              </a:solidFill>
              <a:latin typeface="Trebuchet MS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168895"/>
            <a:ext cx="6624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40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sz="1200" dirty="0" smtClean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ОФВ Постановления Правительства Москвы №145-ПП</a:t>
            </a:r>
            <a:endParaRPr lang="ru-RU" sz="1200" dirty="0">
              <a:solidFill>
                <a:prstClr val="white">
                  <a:lumMod val="50000"/>
                </a:prstClr>
              </a:solidFill>
              <a:latin typeface="Trebuchet MS" pitchFamily="34" charset="0"/>
            </a:endParaRPr>
          </a:p>
        </p:txBody>
      </p:sp>
      <p:sp>
        <p:nvSpPr>
          <p:cNvPr id="9" name="Полилиния 8"/>
          <p:cNvSpPr/>
          <p:nvPr/>
        </p:nvSpPr>
        <p:spPr>
          <a:xfrm>
            <a:off x="557549" y="1484784"/>
            <a:ext cx="1998230" cy="792000"/>
          </a:xfrm>
          <a:custGeom>
            <a:avLst/>
            <a:gdLst>
              <a:gd name="connsiteX0" fmla="*/ 0 w 2532684"/>
              <a:gd name="connsiteY0" fmla="*/ 0 h 772160"/>
              <a:gd name="connsiteX1" fmla="*/ 2532684 w 2532684"/>
              <a:gd name="connsiteY1" fmla="*/ 0 h 772160"/>
              <a:gd name="connsiteX2" fmla="*/ 2532684 w 2532684"/>
              <a:gd name="connsiteY2" fmla="*/ 772160 h 772160"/>
              <a:gd name="connsiteX3" fmla="*/ 0 w 2532684"/>
              <a:gd name="connsiteY3" fmla="*/ 772160 h 772160"/>
              <a:gd name="connsiteX4" fmla="*/ 0 w 2532684"/>
              <a:gd name="connsiteY4" fmla="*/ 0 h 772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2684" h="772160">
                <a:moveTo>
                  <a:pt x="0" y="0"/>
                </a:moveTo>
                <a:lnTo>
                  <a:pt x="2532684" y="0"/>
                </a:lnTo>
                <a:lnTo>
                  <a:pt x="2532684" y="772160"/>
                </a:lnTo>
                <a:lnTo>
                  <a:pt x="0" y="772160"/>
                </a:lnTo>
                <a:lnTo>
                  <a:pt x="0" y="0"/>
                </a:lnTo>
                <a:close/>
              </a:path>
            </a:pathLst>
          </a:custGeom>
          <a:solidFill>
            <a:srgbClr val="779DC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36000" rIns="72000" bIns="36000" numCol="1" spcCol="1270" anchor="ctr" anchorCtr="0">
            <a:noAutofit/>
          </a:bodyPr>
          <a:lstStyle/>
          <a:p>
            <a:pPr defTabSz="488950">
              <a:spcBef>
                <a:spcPct val="0"/>
              </a:spcBef>
              <a:spcAft>
                <a:spcPct val="35000"/>
              </a:spcAft>
            </a:pPr>
            <a:r>
              <a:rPr lang="ru-RU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доступности услуг дошкольного и общего образования в городе Москве</a:t>
            </a:r>
          </a:p>
        </p:txBody>
      </p:sp>
      <p:sp>
        <p:nvSpPr>
          <p:cNvPr id="11" name="Полилиния 10"/>
          <p:cNvSpPr/>
          <p:nvPr/>
        </p:nvSpPr>
        <p:spPr>
          <a:xfrm>
            <a:off x="143496" y="1484784"/>
            <a:ext cx="414053" cy="792000"/>
          </a:xfrm>
          <a:custGeom>
            <a:avLst/>
            <a:gdLst>
              <a:gd name="connsiteX0" fmla="*/ 0 w 2532684"/>
              <a:gd name="connsiteY0" fmla="*/ 0 h 772160"/>
              <a:gd name="connsiteX1" fmla="*/ 2532684 w 2532684"/>
              <a:gd name="connsiteY1" fmla="*/ 0 h 772160"/>
              <a:gd name="connsiteX2" fmla="*/ 2532684 w 2532684"/>
              <a:gd name="connsiteY2" fmla="*/ 772160 h 772160"/>
              <a:gd name="connsiteX3" fmla="*/ 0 w 2532684"/>
              <a:gd name="connsiteY3" fmla="*/ 772160 h 772160"/>
              <a:gd name="connsiteX4" fmla="*/ 0 w 2532684"/>
              <a:gd name="connsiteY4" fmla="*/ 0 h 772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2684" h="772160">
                <a:moveTo>
                  <a:pt x="0" y="0"/>
                </a:moveTo>
                <a:lnTo>
                  <a:pt x="2532684" y="0"/>
                </a:lnTo>
                <a:lnTo>
                  <a:pt x="2532684" y="772160"/>
                </a:lnTo>
                <a:lnTo>
                  <a:pt x="0" y="772160"/>
                </a:lnTo>
                <a:lnTo>
                  <a:pt x="0" y="0"/>
                </a:lnTo>
                <a:close/>
              </a:path>
            </a:pathLst>
          </a:custGeom>
          <a:pattFill prst="ltDnDiag">
            <a:fgClr>
              <a:schemeClr val="accent6">
                <a:lumMod val="60000"/>
                <a:lumOff val="40000"/>
              </a:schemeClr>
            </a:fgClr>
            <a:bgClr>
              <a:srgbClr val="FBCBA3"/>
            </a:bgClr>
          </a:patt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3" name="Полилиния 12"/>
          <p:cNvSpPr/>
          <p:nvPr/>
        </p:nvSpPr>
        <p:spPr>
          <a:xfrm>
            <a:off x="557549" y="2276785"/>
            <a:ext cx="1998228" cy="2664246"/>
          </a:xfrm>
          <a:custGeom>
            <a:avLst/>
            <a:gdLst>
              <a:gd name="connsiteX0" fmla="*/ 0 w 2532684"/>
              <a:gd name="connsiteY0" fmla="*/ 0 h 772160"/>
              <a:gd name="connsiteX1" fmla="*/ 2532684 w 2532684"/>
              <a:gd name="connsiteY1" fmla="*/ 0 h 772160"/>
              <a:gd name="connsiteX2" fmla="*/ 2532684 w 2532684"/>
              <a:gd name="connsiteY2" fmla="*/ 772160 h 772160"/>
              <a:gd name="connsiteX3" fmla="*/ 0 w 2532684"/>
              <a:gd name="connsiteY3" fmla="*/ 772160 h 772160"/>
              <a:gd name="connsiteX4" fmla="*/ 0 w 2532684"/>
              <a:gd name="connsiteY4" fmla="*/ 0 h 772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2684" h="772160">
                <a:moveTo>
                  <a:pt x="0" y="0"/>
                </a:moveTo>
                <a:lnTo>
                  <a:pt x="2532684" y="0"/>
                </a:lnTo>
                <a:lnTo>
                  <a:pt x="2532684" y="772160"/>
                </a:lnTo>
                <a:lnTo>
                  <a:pt x="0" y="772160"/>
                </a:lnTo>
                <a:lnTo>
                  <a:pt x="0" y="0"/>
                </a:lnTo>
                <a:close/>
              </a:path>
            </a:pathLst>
          </a:custGeom>
          <a:solidFill>
            <a:srgbClr val="779DC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36000" rIns="72000" bIns="36000" numCol="1" spcCol="1270" anchor="ctr" anchorCtr="0">
            <a:noAutofit/>
          </a:bodyPr>
          <a:lstStyle/>
          <a:p>
            <a:pPr defTabSz="488950">
              <a:spcBef>
                <a:spcPct val="0"/>
              </a:spcBef>
              <a:spcAft>
                <a:spcPct val="35000"/>
              </a:spcAft>
            </a:pPr>
            <a:r>
              <a:rPr lang="ru-RU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эффективности использования объектов нежилого фонда, находящихся в имущественной казне города Москвы</a:t>
            </a:r>
            <a:r>
              <a:rPr lang="en-US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(снижение доли объектов нежилого фонда в ветхом, аварийном состоянии)</a:t>
            </a:r>
          </a:p>
        </p:txBody>
      </p:sp>
      <p:sp>
        <p:nvSpPr>
          <p:cNvPr id="14" name="Полилиния 13"/>
          <p:cNvSpPr/>
          <p:nvPr/>
        </p:nvSpPr>
        <p:spPr>
          <a:xfrm>
            <a:off x="143497" y="2276785"/>
            <a:ext cx="414052" cy="2664248"/>
          </a:xfrm>
          <a:custGeom>
            <a:avLst/>
            <a:gdLst>
              <a:gd name="connsiteX0" fmla="*/ 0 w 2532684"/>
              <a:gd name="connsiteY0" fmla="*/ 0 h 772160"/>
              <a:gd name="connsiteX1" fmla="*/ 2532684 w 2532684"/>
              <a:gd name="connsiteY1" fmla="*/ 0 h 772160"/>
              <a:gd name="connsiteX2" fmla="*/ 2532684 w 2532684"/>
              <a:gd name="connsiteY2" fmla="*/ 772160 h 772160"/>
              <a:gd name="connsiteX3" fmla="*/ 0 w 2532684"/>
              <a:gd name="connsiteY3" fmla="*/ 772160 h 772160"/>
              <a:gd name="connsiteX4" fmla="*/ 0 w 2532684"/>
              <a:gd name="connsiteY4" fmla="*/ 0 h 772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2684" h="772160">
                <a:moveTo>
                  <a:pt x="0" y="0"/>
                </a:moveTo>
                <a:lnTo>
                  <a:pt x="2532684" y="0"/>
                </a:lnTo>
                <a:lnTo>
                  <a:pt x="2532684" y="772160"/>
                </a:lnTo>
                <a:lnTo>
                  <a:pt x="0" y="772160"/>
                </a:lnTo>
                <a:lnTo>
                  <a:pt x="0" y="0"/>
                </a:lnTo>
                <a:close/>
              </a:path>
            </a:pathLst>
          </a:custGeom>
          <a:pattFill prst="ltDnDiag">
            <a:fgClr>
              <a:schemeClr val="accent6">
                <a:lumMod val="60000"/>
                <a:lumOff val="40000"/>
              </a:schemeClr>
            </a:fgClr>
            <a:bgClr>
              <a:srgbClr val="FBCBA3"/>
            </a:bgClr>
          </a:patt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6" name="Полилиния 15"/>
          <p:cNvSpPr/>
          <p:nvPr/>
        </p:nvSpPr>
        <p:spPr>
          <a:xfrm>
            <a:off x="557549" y="4941034"/>
            <a:ext cx="1998229" cy="1584176"/>
          </a:xfrm>
          <a:custGeom>
            <a:avLst/>
            <a:gdLst>
              <a:gd name="connsiteX0" fmla="*/ 0 w 2532684"/>
              <a:gd name="connsiteY0" fmla="*/ 0 h 772160"/>
              <a:gd name="connsiteX1" fmla="*/ 2532684 w 2532684"/>
              <a:gd name="connsiteY1" fmla="*/ 0 h 772160"/>
              <a:gd name="connsiteX2" fmla="*/ 2532684 w 2532684"/>
              <a:gd name="connsiteY2" fmla="*/ 772160 h 772160"/>
              <a:gd name="connsiteX3" fmla="*/ 0 w 2532684"/>
              <a:gd name="connsiteY3" fmla="*/ 772160 h 772160"/>
              <a:gd name="connsiteX4" fmla="*/ 0 w 2532684"/>
              <a:gd name="connsiteY4" fmla="*/ 0 h 772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2684" h="772160">
                <a:moveTo>
                  <a:pt x="0" y="0"/>
                </a:moveTo>
                <a:lnTo>
                  <a:pt x="2532684" y="0"/>
                </a:lnTo>
                <a:lnTo>
                  <a:pt x="2532684" y="772160"/>
                </a:lnTo>
                <a:lnTo>
                  <a:pt x="0" y="772160"/>
                </a:lnTo>
                <a:lnTo>
                  <a:pt x="0" y="0"/>
                </a:lnTo>
                <a:close/>
              </a:path>
            </a:pathLst>
          </a:custGeom>
          <a:solidFill>
            <a:srgbClr val="779DC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36000" rIns="72000" bIns="36000" numCol="1" spcCol="1270" anchor="ctr" anchorCtr="0">
            <a:noAutofit/>
          </a:bodyPr>
          <a:lstStyle/>
          <a:p>
            <a:pPr defTabSz="488950">
              <a:spcBef>
                <a:spcPct val="0"/>
              </a:spcBef>
              <a:spcAft>
                <a:spcPct val="35000"/>
              </a:spcAft>
            </a:pPr>
            <a:r>
              <a:rPr lang="ru-RU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Поддержка развития негосударственных форм образования для обеспечения развития конкуренции</a:t>
            </a:r>
          </a:p>
        </p:txBody>
      </p:sp>
      <p:sp>
        <p:nvSpPr>
          <p:cNvPr id="17" name="Полилиния 16"/>
          <p:cNvSpPr/>
          <p:nvPr/>
        </p:nvSpPr>
        <p:spPr>
          <a:xfrm>
            <a:off x="143497" y="4941032"/>
            <a:ext cx="414052" cy="1584176"/>
          </a:xfrm>
          <a:custGeom>
            <a:avLst/>
            <a:gdLst>
              <a:gd name="connsiteX0" fmla="*/ 0 w 2532684"/>
              <a:gd name="connsiteY0" fmla="*/ 0 h 772160"/>
              <a:gd name="connsiteX1" fmla="*/ 2532684 w 2532684"/>
              <a:gd name="connsiteY1" fmla="*/ 0 h 772160"/>
              <a:gd name="connsiteX2" fmla="*/ 2532684 w 2532684"/>
              <a:gd name="connsiteY2" fmla="*/ 772160 h 772160"/>
              <a:gd name="connsiteX3" fmla="*/ 0 w 2532684"/>
              <a:gd name="connsiteY3" fmla="*/ 772160 h 772160"/>
              <a:gd name="connsiteX4" fmla="*/ 0 w 2532684"/>
              <a:gd name="connsiteY4" fmla="*/ 0 h 772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2684" h="772160">
                <a:moveTo>
                  <a:pt x="0" y="0"/>
                </a:moveTo>
                <a:lnTo>
                  <a:pt x="2532684" y="0"/>
                </a:lnTo>
                <a:lnTo>
                  <a:pt x="2532684" y="772160"/>
                </a:lnTo>
                <a:lnTo>
                  <a:pt x="0" y="772160"/>
                </a:lnTo>
                <a:lnTo>
                  <a:pt x="0" y="0"/>
                </a:lnTo>
                <a:close/>
              </a:path>
            </a:pathLst>
          </a:custGeom>
          <a:pattFill prst="ltDnDiag">
            <a:fgClr>
              <a:schemeClr val="accent6">
                <a:lumMod val="60000"/>
                <a:lumOff val="40000"/>
              </a:schemeClr>
            </a:fgClr>
            <a:bgClr>
              <a:srgbClr val="FBCBA3"/>
            </a:bgClr>
          </a:patt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96961" y="1049549"/>
            <a:ext cx="1967205" cy="3177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1400" b="1" dirty="0" smtClean="0">
                <a:solidFill>
                  <a:prstClr val="black"/>
                </a:solidFill>
                <a:latin typeface="Arial Narrow" pitchFamily="34" charset="0"/>
                <a:ea typeface="Times New Roman"/>
              </a:rPr>
              <a:t>ЦЕЛИ РЕГУЛИРОВАНИЯ</a:t>
            </a:r>
            <a:endParaRPr lang="ru-RU" sz="1400" b="1" dirty="0">
              <a:solidFill>
                <a:prstClr val="black"/>
              </a:solidFill>
              <a:latin typeface="Arial Narrow" pitchFamily="34" charset="0"/>
              <a:ea typeface="Times New Roman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968803"/>
              </p:ext>
            </p:extLst>
          </p:nvPr>
        </p:nvGraphicFramePr>
        <p:xfrm>
          <a:off x="5392650" y="1506899"/>
          <a:ext cx="3583802" cy="4983325"/>
        </p:xfrm>
        <a:graphic>
          <a:graphicData uri="http://schemas.openxmlformats.org/drawingml/2006/table">
            <a:tbl>
              <a:tblPr>
                <a:tableStyleId>{68D230F3-CF80-4859-8CE7-A43EE81993B5}</a:tableStyleId>
              </a:tblPr>
              <a:tblGrid>
                <a:gridCol w="1372521"/>
                <a:gridCol w="2211281"/>
              </a:tblGrid>
              <a:tr h="7699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79443"/>
                          </a:solidFill>
                          <a:latin typeface="Arial Narrow" pitchFamily="34" charset="0"/>
                          <a:ea typeface="Times New Roman"/>
                        </a:rPr>
                        <a:t>65</a:t>
                      </a:r>
                      <a:r>
                        <a:rPr lang="ru-RU" sz="1200" b="1" dirty="0">
                          <a:solidFill>
                            <a:srgbClr val="F79443"/>
                          </a:solidFill>
                          <a:latin typeface="Arial Narrow" pitchFamily="34" charset="0"/>
                          <a:ea typeface="Times New Roman"/>
                        </a:rPr>
                        <a:t>%</a:t>
                      </a:r>
                    </a:p>
                  </a:txBody>
                  <a:tcPr marL="64770" marR="39370" marT="39370" marB="64770" anchor="ctr">
                    <a:lnL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98</a:t>
                      </a:r>
                      <a:r>
                        <a:rPr lang="ru-RU" sz="12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 Narrow" pitchFamily="34" charset="0"/>
                          <a:ea typeface="Times New Roman"/>
                        </a:rPr>
                        <a:t>%</a:t>
                      </a:r>
                    </a:p>
                  </a:txBody>
                  <a:tcPr marL="39370" marR="468000" marT="64770" marB="64770" anchor="ctr">
                    <a:lnL w="63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Narrow" pitchFamily="34" charset="0"/>
                          <a:ea typeface="Times New Roman"/>
                        </a:rPr>
                        <a:t>0</a:t>
                      </a:r>
                    </a:p>
                  </a:txBody>
                  <a:tcPr marL="64770" marR="39370" marT="39370" marB="64770" anchor="ctr">
                    <a:lnL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95B850"/>
                          </a:solidFill>
                          <a:latin typeface="Arial Narrow" pitchFamily="34" charset="0"/>
                          <a:ea typeface="Times New Roman"/>
                        </a:rPr>
                        <a:t>24,9</a:t>
                      </a:r>
                      <a:r>
                        <a:rPr lang="ru-RU" sz="1200" b="1" dirty="0">
                          <a:solidFill>
                            <a:srgbClr val="95B850"/>
                          </a:solidFill>
                          <a:latin typeface="Arial Narrow" pitchFamily="34" charset="0"/>
                          <a:ea typeface="Times New Roman"/>
                        </a:rPr>
                        <a:t> тыс. кв. метров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 Narrow" pitchFamily="34" charset="0"/>
                          <a:ea typeface="Times New Roman"/>
                        </a:rPr>
                        <a:t>(по 22 объектам)</a:t>
                      </a:r>
                    </a:p>
                  </a:txBody>
                  <a:tcPr marL="39370" marR="468000" marT="64770" marB="64770" anchor="ctr">
                    <a:lnL w="63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Narrow" pitchFamily="34" charset="0"/>
                          <a:ea typeface="Times New Roman"/>
                        </a:rPr>
                        <a:t>0</a:t>
                      </a:r>
                    </a:p>
                  </a:txBody>
                  <a:tcPr marL="64770" marR="39370" marT="39370" marB="64770" anchor="ctr">
                    <a:lnL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95B850"/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135,9</a:t>
                      </a:r>
                      <a:r>
                        <a:rPr lang="ru-RU" sz="1200" b="1" dirty="0">
                          <a:solidFill>
                            <a:srgbClr val="95B850"/>
                          </a:solidFill>
                          <a:latin typeface="Arial Narrow" pitchFamily="34" charset="0"/>
                          <a:ea typeface="Times New Roman"/>
                        </a:rPr>
                        <a:t> млн. руб</a:t>
                      </a:r>
                      <a:r>
                        <a:rPr lang="ru-RU" sz="1200" dirty="0">
                          <a:solidFill>
                            <a:srgbClr val="95B850"/>
                          </a:solidFill>
                          <a:latin typeface="Arial Narrow" pitchFamily="34" charset="0"/>
                          <a:ea typeface="Times New Roman"/>
                        </a:rPr>
                        <a:t>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 Narrow" pitchFamily="34" charset="0"/>
                          <a:ea typeface="Times New Roman"/>
                        </a:rPr>
                        <a:t>(по 22 объектам)</a:t>
                      </a:r>
                    </a:p>
                  </a:txBody>
                  <a:tcPr marL="39370" marR="468000" marT="64770" marB="64770" anchor="ctr">
                    <a:lnL w="63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F79443"/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874,6</a:t>
                      </a:r>
                      <a:br>
                        <a:rPr lang="ru-RU" sz="2000" b="1" kern="1200" dirty="0" smtClean="0">
                          <a:solidFill>
                            <a:srgbClr val="F79443"/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</a:br>
                      <a:r>
                        <a:rPr lang="ru-RU" sz="1200" b="1" kern="1200" dirty="0" smtClean="0">
                          <a:solidFill>
                            <a:srgbClr val="F79443"/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млн</a:t>
                      </a:r>
                      <a:r>
                        <a:rPr lang="ru-RU" sz="1200" b="1" kern="1200" dirty="0">
                          <a:solidFill>
                            <a:srgbClr val="F79443"/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. руб.</a:t>
                      </a:r>
                    </a:p>
                  </a:txBody>
                  <a:tcPr marL="64770" marR="39370" marT="39370" marB="64770" anchor="ctr">
                    <a:lnL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0</a:t>
                      </a:r>
                    </a:p>
                  </a:txBody>
                  <a:tcPr marL="39370" marR="468000" marT="64770" marB="64770" anchor="ctr">
                    <a:lnL w="63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0</a:t>
                      </a:r>
                    </a:p>
                  </a:txBody>
                  <a:tcPr marL="64770" marR="39370" marT="39370" marB="64770" anchor="ctr">
                    <a:lnL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95B850"/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7,3</a:t>
                      </a:r>
                      <a:r>
                        <a:rPr lang="ru-RU" sz="1200" b="1" kern="1200" dirty="0">
                          <a:solidFill>
                            <a:srgbClr val="95B850"/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%</a:t>
                      </a:r>
                      <a:r>
                        <a:rPr lang="ru-RU" sz="1200" dirty="0">
                          <a:solidFill>
                            <a:srgbClr val="95B850"/>
                          </a:solidFill>
                          <a:latin typeface="Arial Narrow" pitchFamily="34" charset="0"/>
                          <a:ea typeface="Times New Roman"/>
                        </a:rPr>
                        <a:t> 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от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общего числа 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НДОУ</a:t>
                      </a: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95B850"/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21</a:t>
                      </a:r>
                      <a:r>
                        <a:rPr lang="ru-RU" sz="1200" b="1" kern="1200" dirty="0" smtClean="0">
                          <a:solidFill>
                            <a:srgbClr val="95B850"/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% 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от НДОУ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, учитываемых 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ДОгМ</a:t>
                      </a:r>
                    </a:p>
                  </a:txBody>
                  <a:tcPr marL="39370" marR="468000" marT="64770" marB="64770" anchor="ctr">
                    <a:lnL w="63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F79443"/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1,3</a:t>
                      </a:r>
                      <a:r>
                        <a:rPr lang="ru-RU" sz="1200" b="1" kern="1200" dirty="0" smtClean="0">
                          <a:solidFill>
                            <a:srgbClr val="F79443"/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%</a:t>
                      </a:r>
                      <a:endParaRPr lang="ru-RU" sz="1200" b="1" kern="1200" dirty="0">
                        <a:solidFill>
                          <a:srgbClr val="F79443"/>
                        </a:solidFill>
                        <a:latin typeface="Arial Narrow" pitchFamily="34" charset="0"/>
                        <a:ea typeface="Times New Roman"/>
                        <a:cs typeface="+mn-cs"/>
                      </a:endParaRPr>
                    </a:p>
                  </a:txBody>
                  <a:tcPr marL="64770" marR="39370" marT="39370" marB="64770" anchor="ctr">
                    <a:lnL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F79443"/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1,6</a:t>
                      </a:r>
                      <a:r>
                        <a:rPr lang="ru-RU" sz="1200" b="1" kern="1200" dirty="0" smtClean="0">
                          <a:solidFill>
                            <a:srgbClr val="F79443"/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%</a:t>
                      </a:r>
                      <a:endParaRPr lang="ru-RU" sz="1200" b="1" kern="1200" dirty="0">
                        <a:solidFill>
                          <a:srgbClr val="F79443"/>
                        </a:solidFill>
                        <a:latin typeface="Arial Narrow" pitchFamily="34" charset="0"/>
                        <a:ea typeface="Times New Roman"/>
                        <a:cs typeface="+mn-cs"/>
                      </a:endParaRPr>
                    </a:p>
                  </a:txBody>
                  <a:tcPr marL="39370" marR="468000" marT="64770" marB="64770" anchor="ctr">
                    <a:lnL w="63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796541" y="974319"/>
            <a:ext cx="2303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  <a:latin typeface="Arial Narrow" pitchFamily="34" charset="0"/>
                <a:ea typeface="Times New Roman"/>
              </a:rPr>
              <a:t>ПОКАЗАТЕЛИ ДОСТИЖЕНИЯ</a:t>
            </a:r>
            <a:br>
              <a:rPr lang="ru-RU" sz="1400" b="1" dirty="0" smtClean="0">
                <a:solidFill>
                  <a:prstClr val="black"/>
                </a:solidFill>
                <a:latin typeface="Arial Narrow" pitchFamily="34" charset="0"/>
                <a:ea typeface="Times New Roman"/>
              </a:rPr>
            </a:br>
            <a:r>
              <a:rPr lang="ru-RU" sz="1400" b="1" dirty="0" smtClean="0">
                <a:solidFill>
                  <a:prstClr val="black"/>
                </a:solidFill>
                <a:latin typeface="Arial Narrow" pitchFamily="34" charset="0"/>
                <a:ea typeface="Times New Roman"/>
              </a:rPr>
              <a:t>ЦЕЛЕЙ РЕГУЛИРОВАНИЯ</a:t>
            </a:r>
            <a:endParaRPr lang="ru-RU" sz="1400" b="1" dirty="0">
              <a:solidFill>
                <a:prstClr val="black"/>
              </a:solidFill>
              <a:latin typeface="Arial Narrow" pitchFamily="34" charset="0"/>
              <a:ea typeface="Times New Roman"/>
            </a:endParaRPr>
          </a:p>
        </p:txBody>
      </p:sp>
      <p:sp>
        <p:nvSpPr>
          <p:cNvPr id="20" name="Полилиния 19"/>
          <p:cNvSpPr/>
          <p:nvPr/>
        </p:nvSpPr>
        <p:spPr>
          <a:xfrm>
            <a:off x="2555778" y="1484784"/>
            <a:ext cx="2808311" cy="792001"/>
          </a:xfrm>
          <a:custGeom>
            <a:avLst/>
            <a:gdLst>
              <a:gd name="connsiteX0" fmla="*/ 0 w 2532684"/>
              <a:gd name="connsiteY0" fmla="*/ 0 h 772160"/>
              <a:gd name="connsiteX1" fmla="*/ 2532684 w 2532684"/>
              <a:gd name="connsiteY1" fmla="*/ 0 h 772160"/>
              <a:gd name="connsiteX2" fmla="*/ 2532684 w 2532684"/>
              <a:gd name="connsiteY2" fmla="*/ 772160 h 772160"/>
              <a:gd name="connsiteX3" fmla="*/ 0 w 2532684"/>
              <a:gd name="connsiteY3" fmla="*/ 772160 h 772160"/>
              <a:gd name="connsiteX4" fmla="*/ 0 w 2532684"/>
              <a:gd name="connsiteY4" fmla="*/ 0 h 772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2684" h="772160">
                <a:moveTo>
                  <a:pt x="0" y="0"/>
                </a:moveTo>
                <a:lnTo>
                  <a:pt x="2532684" y="0"/>
                </a:lnTo>
                <a:lnTo>
                  <a:pt x="2532684" y="772160"/>
                </a:lnTo>
                <a:lnTo>
                  <a:pt x="0" y="77216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4000" tIns="36000" rIns="72000" bIns="36000" numCol="1" spcCol="1270" anchor="ctr" anchorCtr="0">
            <a:noAutofit/>
          </a:bodyPr>
          <a:lstStyle/>
          <a:p>
            <a:pPr marL="182563" indent="-182563">
              <a:spcAft>
                <a:spcPts val="1200"/>
              </a:spcAft>
              <a:buClr>
                <a:srgbClr val="4F81BD">
                  <a:lumMod val="50000"/>
                </a:srgbClr>
              </a:buClr>
              <a:buSzPct val="80000"/>
              <a:buFont typeface="Arial Narrow" panose="020B0606020202030204" pitchFamily="34" charset="0"/>
              <a:buChar char="►"/>
            </a:pPr>
            <a:r>
              <a:rPr lang="ru-RU" sz="1000" dirty="0">
                <a:solidFill>
                  <a:prstClr val="black"/>
                </a:solidFill>
                <a:latin typeface="Arial Narrow" pitchFamily="34" charset="0"/>
                <a:ea typeface="Times New Roman"/>
              </a:rPr>
              <a:t>Охват детей дошкольным образованием в городе Москве</a:t>
            </a:r>
          </a:p>
        </p:txBody>
      </p:sp>
      <p:sp>
        <p:nvSpPr>
          <p:cNvPr id="21" name="Полилиния 20"/>
          <p:cNvSpPr/>
          <p:nvPr/>
        </p:nvSpPr>
        <p:spPr>
          <a:xfrm>
            <a:off x="2555778" y="2276784"/>
            <a:ext cx="2808311" cy="2664248"/>
          </a:xfrm>
          <a:custGeom>
            <a:avLst/>
            <a:gdLst>
              <a:gd name="connsiteX0" fmla="*/ 0 w 2532684"/>
              <a:gd name="connsiteY0" fmla="*/ 0 h 772160"/>
              <a:gd name="connsiteX1" fmla="*/ 2532684 w 2532684"/>
              <a:gd name="connsiteY1" fmla="*/ 0 h 772160"/>
              <a:gd name="connsiteX2" fmla="*/ 2532684 w 2532684"/>
              <a:gd name="connsiteY2" fmla="*/ 772160 h 772160"/>
              <a:gd name="connsiteX3" fmla="*/ 0 w 2532684"/>
              <a:gd name="connsiteY3" fmla="*/ 772160 h 772160"/>
              <a:gd name="connsiteX4" fmla="*/ 0 w 2532684"/>
              <a:gd name="connsiteY4" fmla="*/ 0 h 772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2684" h="772160">
                <a:moveTo>
                  <a:pt x="0" y="0"/>
                </a:moveTo>
                <a:lnTo>
                  <a:pt x="2532684" y="0"/>
                </a:lnTo>
                <a:lnTo>
                  <a:pt x="2532684" y="772160"/>
                </a:lnTo>
                <a:lnTo>
                  <a:pt x="0" y="77216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4000" tIns="36000" rIns="72000" bIns="36000" numCol="1" spcCol="1270" anchor="ctr" anchorCtr="0">
            <a:noAutofit/>
          </a:bodyPr>
          <a:lstStyle/>
          <a:p>
            <a:pPr marL="182563" indent="-182563">
              <a:spcAft>
                <a:spcPts val="1200"/>
              </a:spcAft>
              <a:buClr>
                <a:srgbClr val="4F81BD">
                  <a:lumMod val="50000"/>
                </a:srgbClr>
              </a:buClr>
              <a:buSzPct val="80000"/>
              <a:buFont typeface="Arial Narrow" panose="020B0606020202030204" pitchFamily="34" charset="0"/>
              <a:buChar char="►"/>
            </a:pPr>
            <a:r>
              <a:rPr lang="ru-RU" sz="1000" dirty="0">
                <a:solidFill>
                  <a:prstClr val="black"/>
                </a:solidFill>
                <a:latin typeface="Arial Narrow" pitchFamily="34" charset="0"/>
                <a:ea typeface="Times New Roman"/>
              </a:rPr>
              <a:t>Площадь объектов нежилого фонда в ветхом, аварийном состоянии в составе имущественной казны города Москвы, реализованных по программе по ППМ № </a:t>
            </a:r>
            <a:r>
              <a:rPr lang="ru-RU" sz="1000" dirty="0" smtClean="0">
                <a:solidFill>
                  <a:prstClr val="black"/>
                </a:solidFill>
                <a:latin typeface="Arial Narrow" pitchFamily="34" charset="0"/>
                <a:ea typeface="Times New Roman"/>
              </a:rPr>
              <a:t>145-ПП</a:t>
            </a:r>
            <a:endParaRPr lang="ru-RU" sz="1000" dirty="0">
              <a:solidFill>
                <a:prstClr val="black"/>
              </a:solidFill>
              <a:latin typeface="Arial Narrow" pitchFamily="34" charset="0"/>
              <a:ea typeface="Times New Roman"/>
            </a:endParaRPr>
          </a:p>
          <a:p>
            <a:pPr marL="182563" indent="-182563">
              <a:spcBef>
                <a:spcPts val="600"/>
              </a:spcBef>
              <a:spcAft>
                <a:spcPts val="600"/>
              </a:spcAft>
              <a:buClr>
                <a:srgbClr val="4F81BD">
                  <a:lumMod val="50000"/>
                </a:srgbClr>
              </a:buClr>
              <a:buSzPct val="80000"/>
              <a:buFont typeface="Arial Narrow" panose="020B0606020202030204" pitchFamily="34" charset="0"/>
              <a:buChar char="►"/>
            </a:pPr>
            <a:r>
              <a:rPr lang="ru-RU" sz="1000" dirty="0">
                <a:solidFill>
                  <a:prstClr val="black"/>
                </a:solidFill>
                <a:latin typeface="Arial Narrow" pitchFamily="34" charset="0"/>
                <a:ea typeface="Times New Roman"/>
              </a:rPr>
              <a:t>Объем доходов бюджета города Москвы за счет реализации программы по ППМ № 145-ПП</a:t>
            </a:r>
          </a:p>
          <a:p>
            <a:pPr marL="182563" indent="-182563">
              <a:spcBef>
                <a:spcPts val="800"/>
              </a:spcBef>
              <a:buClr>
                <a:srgbClr val="4F81BD">
                  <a:lumMod val="50000"/>
                </a:srgbClr>
              </a:buClr>
              <a:buSzPct val="80000"/>
              <a:buFont typeface="Arial Narrow" panose="020B0606020202030204" pitchFamily="34" charset="0"/>
              <a:buChar char="►"/>
            </a:pPr>
            <a:r>
              <a:rPr lang="ru-RU" sz="1000" dirty="0">
                <a:solidFill>
                  <a:prstClr val="black"/>
                </a:solidFill>
                <a:latin typeface="Arial Narrow" pitchFamily="34" charset="0"/>
                <a:ea typeface="Times New Roman"/>
              </a:rPr>
              <a:t>Потенциальный объем затрат бюджета города Москвы на капитальный ремонт и строительство образовательных организаций в </a:t>
            </a:r>
            <a:r>
              <a:rPr lang="ru-RU" sz="1000" dirty="0" smtClean="0">
                <a:solidFill>
                  <a:prstClr val="black"/>
                </a:solidFill>
                <a:latin typeface="Arial Narrow" pitchFamily="34" charset="0"/>
                <a:ea typeface="Times New Roman"/>
              </a:rPr>
              <a:t>городе </a:t>
            </a:r>
            <a:r>
              <a:rPr lang="ru-RU" sz="1000" dirty="0">
                <a:solidFill>
                  <a:prstClr val="black"/>
                </a:solidFill>
                <a:latin typeface="Arial Narrow" pitchFamily="34" charset="0"/>
                <a:ea typeface="Times New Roman"/>
              </a:rPr>
              <a:t>Москве для обеспечения числа мест в образовательных организациях, аналогичного созданному в рамках программы по ППМ № </a:t>
            </a:r>
            <a:r>
              <a:rPr lang="ru-RU" sz="1000" dirty="0" smtClean="0">
                <a:solidFill>
                  <a:prstClr val="black"/>
                </a:solidFill>
                <a:latin typeface="Arial Narrow" pitchFamily="34" charset="0"/>
                <a:ea typeface="Times New Roman"/>
              </a:rPr>
              <a:t>145-ПП</a:t>
            </a:r>
            <a:endParaRPr lang="ru-RU" sz="1000" dirty="0">
              <a:solidFill>
                <a:prstClr val="black"/>
              </a:solidFill>
              <a:latin typeface="Arial Narrow" pitchFamily="34" charset="0"/>
              <a:ea typeface="Times New Roman"/>
            </a:endParaRPr>
          </a:p>
        </p:txBody>
      </p:sp>
      <p:sp>
        <p:nvSpPr>
          <p:cNvPr id="22" name="Полилиния 21"/>
          <p:cNvSpPr/>
          <p:nvPr/>
        </p:nvSpPr>
        <p:spPr>
          <a:xfrm>
            <a:off x="2555779" y="4941035"/>
            <a:ext cx="2808310" cy="1584174"/>
          </a:xfrm>
          <a:custGeom>
            <a:avLst/>
            <a:gdLst>
              <a:gd name="connsiteX0" fmla="*/ 0 w 2532684"/>
              <a:gd name="connsiteY0" fmla="*/ 0 h 772160"/>
              <a:gd name="connsiteX1" fmla="*/ 2532684 w 2532684"/>
              <a:gd name="connsiteY1" fmla="*/ 0 h 772160"/>
              <a:gd name="connsiteX2" fmla="*/ 2532684 w 2532684"/>
              <a:gd name="connsiteY2" fmla="*/ 772160 h 772160"/>
              <a:gd name="connsiteX3" fmla="*/ 0 w 2532684"/>
              <a:gd name="connsiteY3" fmla="*/ 772160 h 772160"/>
              <a:gd name="connsiteX4" fmla="*/ 0 w 2532684"/>
              <a:gd name="connsiteY4" fmla="*/ 0 h 772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2684" h="772160">
                <a:moveTo>
                  <a:pt x="0" y="0"/>
                </a:moveTo>
                <a:lnTo>
                  <a:pt x="2532684" y="0"/>
                </a:lnTo>
                <a:lnTo>
                  <a:pt x="2532684" y="772160"/>
                </a:lnTo>
                <a:lnTo>
                  <a:pt x="0" y="77216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4000" tIns="36000" rIns="72000" bIns="36000" numCol="1" spcCol="1270" anchor="ctr" anchorCtr="0">
            <a:noAutofit/>
          </a:bodyPr>
          <a:lstStyle/>
          <a:p>
            <a:pPr marL="182563" indent="-182563">
              <a:spcAft>
                <a:spcPts val="1200"/>
              </a:spcAft>
              <a:buClr>
                <a:srgbClr val="4F81BD">
                  <a:lumMod val="50000"/>
                </a:srgbClr>
              </a:buClr>
              <a:buSzPct val="80000"/>
              <a:buFont typeface="Arial Narrow" panose="020B0606020202030204" pitchFamily="34" charset="0"/>
              <a:buChar char="►"/>
            </a:pPr>
            <a:r>
              <a:rPr lang="ru-RU" sz="1000" dirty="0">
                <a:solidFill>
                  <a:prstClr val="black"/>
                </a:solidFill>
                <a:latin typeface="Arial Narrow" pitchFamily="34" charset="0"/>
                <a:ea typeface="Times New Roman"/>
              </a:rPr>
              <a:t>Число НДОУ, созданных (создаваемых) в рамках реализации программы по ППМ № 145-ПП в % от общего числа НДОУ в городе Москве</a:t>
            </a:r>
          </a:p>
          <a:p>
            <a:pPr marL="182563" indent="-182563">
              <a:spcAft>
                <a:spcPts val="1200"/>
              </a:spcAft>
              <a:buClr>
                <a:srgbClr val="4F81BD">
                  <a:lumMod val="50000"/>
                </a:srgbClr>
              </a:buClr>
              <a:buSzPct val="80000"/>
              <a:buFont typeface="Arial Narrow" panose="020B0606020202030204" pitchFamily="34" charset="0"/>
              <a:buChar char="►"/>
            </a:pPr>
            <a:r>
              <a:rPr lang="ru-RU" sz="1000" dirty="0">
                <a:solidFill>
                  <a:prstClr val="black"/>
                </a:solidFill>
                <a:latin typeface="Arial Narrow" pitchFamily="34" charset="0"/>
                <a:ea typeface="Times New Roman"/>
              </a:rPr>
              <a:t>Доля детей, обучающихся в </a:t>
            </a:r>
            <a:r>
              <a:rPr lang="ru-RU" sz="1000" dirty="0" smtClean="0">
                <a:solidFill>
                  <a:prstClr val="black"/>
                </a:solidFill>
                <a:latin typeface="Arial Narrow" pitchFamily="34" charset="0"/>
                <a:ea typeface="Times New Roman"/>
              </a:rPr>
              <a:t>НДОУ, </a:t>
            </a:r>
            <a:r>
              <a:rPr lang="ru-RU" sz="1000" dirty="0">
                <a:solidFill>
                  <a:prstClr val="black"/>
                </a:solidFill>
                <a:latin typeface="Arial Narrow" pitchFamily="34" charset="0"/>
                <a:ea typeface="Times New Roman"/>
              </a:rPr>
              <a:t>в общей численности детей, получающих услуги дошкольного образования в городе Москве</a:t>
            </a:r>
            <a:br>
              <a:rPr lang="ru-RU" sz="1000" dirty="0">
                <a:solidFill>
                  <a:prstClr val="black"/>
                </a:solidFill>
                <a:latin typeface="Arial Narrow" pitchFamily="34" charset="0"/>
                <a:ea typeface="Times New Roman"/>
              </a:rPr>
            </a:br>
            <a:r>
              <a:rPr lang="ru-RU" sz="1000" dirty="0">
                <a:solidFill>
                  <a:prstClr val="black"/>
                </a:solidFill>
                <a:latin typeface="Arial Narrow" pitchFamily="34" charset="0"/>
                <a:ea typeface="Times New Roman"/>
              </a:rPr>
              <a:t>(по организациям, зарегистрированным в ДОгМ)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96136" y="982612"/>
            <a:ext cx="20922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prstClr val="black"/>
                </a:solidFill>
                <a:latin typeface="Arial Narrow" pitchFamily="34" charset="0"/>
                <a:ea typeface="Times New Roman"/>
              </a:rPr>
              <a:t>ЗНАЧЕНИЕ ПОКАЗАТЕЛЯ </a:t>
            </a:r>
            <a:endParaRPr lang="ru-RU" sz="1400" b="1" dirty="0">
              <a:solidFill>
                <a:prstClr val="black"/>
              </a:solidFill>
              <a:latin typeface="Arial Narrow" pitchFamily="34" charset="0"/>
              <a:ea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469624" y="1196752"/>
            <a:ext cx="1252266" cy="2693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1000" b="1" dirty="0">
                <a:solidFill>
                  <a:prstClr val="black"/>
                </a:solidFill>
                <a:latin typeface="Arial Narrow" pitchFamily="34" charset="0"/>
                <a:ea typeface="Times New Roman"/>
              </a:rPr>
              <a:t>на момент принятия</a:t>
            </a:r>
            <a:endParaRPr lang="ru-RU" sz="1000" dirty="0">
              <a:solidFill>
                <a:prstClr val="black"/>
              </a:solidFill>
              <a:latin typeface="Arial Narrow" pitchFamily="34" charset="0"/>
              <a:ea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901478" y="1196752"/>
            <a:ext cx="1313180" cy="2693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1000" b="1" dirty="0" smtClean="0">
                <a:solidFill>
                  <a:prstClr val="black"/>
                </a:solidFill>
                <a:latin typeface="Arial Narrow" pitchFamily="34" charset="0"/>
                <a:ea typeface="Times New Roman"/>
              </a:rPr>
              <a:t>при проведении ОФВ</a:t>
            </a:r>
            <a:endParaRPr lang="ru-RU" sz="1000" dirty="0">
              <a:solidFill>
                <a:prstClr val="black"/>
              </a:solidFill>
              <a:latin typeface="Arial Narrow" pitchFamily="34" charset="0"/>
              <a:ea typeface="Times New Roman"/>
            </a:endParaRPr>
          </a:p>
        </p:txBody>
      </p:sp>
      <p:pic>
        <p:nvPicPr>
          <p:cNvPr id="3074" name="Picture 2" descr="Молодой деловой человек, рисование галочку в окне на стеклянной доске Фотография, картинки, изображения и сток-фотография без ро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452" y="1331404"/>
            <a:ext cx="72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Молодой деловой человек, рисование галочку в окне на стеклянной доске Фотография, картинки, изображения и сток-фотография без ро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4452" y="3380041"/>
            <a:ext cx="72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Молодой деловой человек, рисование галочку в окне на стеклянной доске Фотография, картинки, изображения и сток-фотография без ро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612" y="5542608"/>
            <a:ext cx="7680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Прямоугольник 30"/>
          <p:cNvSpPr/>
          <p:nvPr/>
        </p:nvSpPr>
        <p:spPr>
          <a:xfrm>
            <a:off x="8149450" y="1830508"/>
            <a:ext cx="1007612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1000" b="1" dirty="0" smtClean="0">
                <a:solidFill>
                  <a:srgbClr val="9BBB59">
                    <a:lumMod val="50000"/>
                  </a:srgbClr>
                </a:solidFill>
                <a:latin typeface="Arial Narrow" pitchFamily="34" charset="0"/>
                <a:ea typeface="Times New Roman"/>
              </a:rPr>
              <a:t>ЦЕЛЬ ДОСТИГАЕТСЯ</a:t>
            </a:r>
            <a:endParaRPr lang="ru-RU" sz="1000" b="1" dirty="0">
              <a:solidFill>
                <a:srgbClr val="9BBB59">
                  <a:lumMod val="50000"/>
                </a:srgbClr>
              </a:solidFill>
              <a:latin typeface="Arial Narrow" pitchFamily="34" charset="0"/>
              <a:ea typeface="Times New Roman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8149450" y="3947284"/>
            <a:ext cx="99455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1000" b="1" dirty="0" smtClean="0">
                <a:solidFill>
                  <a:srgbClr val="9BBB59">
                    <a:lumMod val="50000"/>
                  </a:srgbClr>
                </a:solidFill>
                <a:latin typeface="Arial Narrow" pitchFamily="34" charset="0"/>
                <a:ea typeface="Times New Roman"/>
              </a:rPr>
              <a:t>ЦЕЛЬ ДОСТИГАЕТСЯ</a:t>
            </a:r>
            <a:endParaRPr lang="ru-RU" sz="1000" b="1" dirty="0">
              <a:solidFill>
                <a:srgbClr val="9BBB59">
                  <a:lumMod val="50000"/>
                </a:srgbClr>
              </a:solidFill>
              <a:latin typeface="Arial Narrow" pitchFamily="34" charset="0"/>
              <a:ea typeface="Times New Roman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151223" y="6043354"/>
            <a:ext cx="99277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solidFill>
                  <a:srgbClr val="9BBB59">
                    <a:lumMod val="50000"/>
                  </a:srgbClr>
                </a:solidFill>
                <a:latin typeface="Arial Narrow" pitchFamily="34" charset="0"/>
                <a:ea typeface="Times New Roman"/>
              </a:rPr>
              <a:t>ЦЕЛЬ</a:t>
            </a:r>
          </a:p>
          <a:p>
            <a:pPr algn="ctr"/>
            <a:r>
              <a:rPr lang="ru-RU" sz="1000" b="1" u="sng" dirty="0" smtClean="0">
                <a:solidFill>
                  <a:srgbClr val="9BBB59">
                    <a:lumMod val="50000"/>
                  </a:srgbClr>
                </a:solidFill>
                <a:latin typeface="Arial Narrow" pitchFamily="34" charset="0"/>
                <a:ea typeface="Times New Roman"/>
              </a:rPr>
              <a:t>В ЦЕЛОМ  </a:t>
            </a:r>
          </a:p>
          <a:p>
            <a:pPr algn="ctr"/>
            <a:r>
              <a:rPr lang="ru-RU" sz="1000" b="1" dirty="0" smtClean="0">
                <a:solidFill>
                  <a:srgbClr val="9BBB59">
                    <a:lumMod val="50000"/>
                  </a:srgbClr>
                </a:solidFill>
                <a:latin typeface="Arial Narrow" pitchFamily="34" charset="0"/>
                <a:ea typeface="Times New Roman"/>
              </a:rPr>
              <a:t>ДОСТИГАЕТСЯ</a:t>
            </a:r>
            <a:endParaRPr lang="ru-RU" sz="1000" b="1" dirty="0">
              <a:solidFill>
                <a:srgbClr val="9BBB59">
                  <a:lumMod val="50000"/>
                </a:srgbClr>
              </a:solidFill>
              <a:latin typeface="Arial Narrow" pitchFamily="34" charset="0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383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251520" y="511797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cap="all" dirty="0" smtClean="0">
                <a:solidFill>
                  <a:srgbClr val="C0504D"/>
                </a:solidFill>
                <a:latin typeface="Trebuchet MS" pitchFamily="34" charset="0"/>
                <a:cs typeface="Times New Roman" pitchFamily="18" charset="0"/>
              </a:rPr>
              <a:t>СРОКИ ПРОХОЖДЕНИЯ ОСНОВНЫХ ПРОЦЕДУР В РАМКАХ ПРОГРАММЫ</a:t>
            </a:r>
            <a:endParaRPr lang="ru-RU" cap="all" dirty="0">
              <a:solidFill>
                <a:srgbClr val="C0504D"/>
              </a:solidFill>
              <a:latin typeface="Trebuchet MS" pitchFamily="34" charset="0"/>
              <a:cs typeface="Times New Roman" pitchFamily="18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323528" y="898847"/>
            <a:ext cx="8352928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589904" y="6597352"/>
            <a:ext cx="4496152" cy="144016"/>
          </a:xfrm>
        </p:spPr>
        <p:txBody>
          <a:bodyPr/>
          <a:lstStyle/>
          <a:p>
            <a:r>
              <a:rPr lang="ru-RU" sz="800" dirty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Департамент экономической политики и развития г. </a:t>
            </a:r>
            <a:r>
              <a:rPr lang="ru-RU" sz="800" dirty="0" smtClean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Москвы</a:t>
            </a:r>
            <a:r>
              <a:rPr lang="en-US" sz="800" dirty="0" smtClean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  </a:t>
            </a:r>
            <a:r>
              <a:rPr lang="en-US" sz="1000" dirty="0" smtClean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I  </a:t>
            </a:r>
            <a:r>
              <a:rPr lang="ru-RU" sz="1000" dirty="0" smtClean="0">
                <a:solidFill>
                  <a:prstClr val="black">
                    <a:tint val="75000"/>
                  </a:prstClr>
                </a:solidFill>
                <a:latin typeface="Trebuchet MS" pitchFamily="34" charset="0"/>
              </a:rPr>
              <a:t> </a:t>
            </a:r>
            <a:fld id="{E28CE600-811E-429E-B00A-7B2464625F06}" type="slidenum">
              <a:rPr lang="ru-RU" sz="1000" smtClean="0">
                <a:solidFill>
                  <a:prstClr val="black">
                    <a:tint val="75000"/>
                  </a:prstClr>
                </a:solidFill>
                <a:latin typeface="Trebuchet MS" pitchFamily="34" charset="0"/>
              </a:rPr>
              <a:pPr/>
              <a:t>5</a:t>
            </a:fld>
            <a:endParaRPr lang="ru-RU" sz="1000" dirty="0">
              <a:solidFill>
                <a:prstClr val="black">
                  <a:tint val="75000"/>
                </a:prstClr>
              </a:solidFill>
              <a:latin typeface="Trebuchet MS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799026"/>
              </p:ext>
            </p:extLst>
          </p:nvPr>
        </p:nvGraphicFramePr>
        <p:xfrm>
          <a:off x="251520" y="947033"/>
          <a:ext cx="8236167" cy="5369420"/>
        </p:xfrm>
        <a:graphic>
          <a:graphicData uri="http://schemas.openxmlformats.org/drawingml/2006/table">
            <a:tbl>
              <a:tblPr>
                <a:tableStyleId>{68D230F3-CF80-4859-8CE7-A43EE81993B5}</a:tableStyleId>
              </a:tblPr>
              <a:tblGrid>
                <a:gridCol w="3708000"/>
                <a:gridCol w="2412680"/>
                <a:gridCol w="2115487"/>
              </a:tblGrid>
              <a:tr h="4587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prstClr val="black"/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ПРОЦЕДУРЫ</a:t>
                      </a:r>
                      <a:endParaRPr lang="ru-RU" sz="1400" b="1" kern="1200" dirty="0">
                        <a:solidFill>
                          <a:prstClr val="black"/>
                        </a:solidFill>
                        <a:latin typeface="Arial Narrow" pitchFamily="34" charset="0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prstClr val="black"/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СРОК НОРМАТИВНЫЙ, </a:t>
                      </a:r>
                      <a:r>
                        <a:rPr lang="ru-RU" sz="1400" b="1" kern="1200" dirty="0">
                          <a:solidFill>
                            <a:prstClr val="black"/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дней</a:t>
                      </a:r>
                    </a:p>
                  </a:txBody>
                  <a:tcPr marL="36000" marR="3600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prstClr val="black"/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СРОК ФАКТИЧЕСКИЙ, дней </a:t>
                      </a:r>
                      <a:r>
                        <a:rPr lang="ru-RU" sz="1100" b="0" dirty="0" smtClean="0">
                          <a:latin typeface="Arial Narrow" pitchFamily="34" charset="0"/>
                          <a:ea typeface="Times New Roman"/>
                        </a:rPr>
                        <a:t>(на основе опроса участников программы)</a:t>
                      </a:r>
                      <a:endParaRPr lang="ru-RU" sz="11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9157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Arial Narrow" pitchFamily="34" charset="0"/>
                          <a:ea typeface="Times New Roman"/>
                        </a:rPr>
                        <a:t>Подготовка документов для участия в </a:t>
                      </a:r>
                      <a:r>
                        <a:rPr lang="ru-RU" sz="1300" dirty="0" smtClean="0">
                          <a:latin typeface="Arial Narrow" pitchFamily="34" charset="0"/>
                          <a:ea typeface="Times New Roman"/>
                        </a:rPr>
                        <a:t>аукционе</a:t>
                      </a:r>
                      <a:endParaRPr lang="ru-RU" sz="13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432000" marR="144000" marT="90000" marB="90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не установлен </a:t>
                      </a:r>
                      <a:br>
                        <a:rPr lang="ru-RU" sz="10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</a:br>
                      <a:r>
                        <a:rPr lang="ru-RU" sz="10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(до даты окончания приема заявок)</a:t>
                      </a:r>
                      <a:endParaRPr lang="ru-RU" sz="10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+mn-cs"/>
                      </a:endParaRPr>
                    </a:p>
                  </a:txBody>
                  <a:tcPr marL="68580" marR="68580" marT="90000" marB="90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1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</a:rPr>
                        <a:t>6,5</a:t>
                      </a:r>
                    </a:p>
                  </a:txBody>
                  <a:tcPr marL="68580" marR="68580" marT="90000" marB="90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1E6"/>
                    </a:solidFill>
                  </a:tcPr>
                </a:tc>
              </a:tr>
              <a:tr h="492958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Arial Narrow" pitchFamily="34" charset="0"/>
                          <a:ea typeface="Times New Roman"/>
                        </a:rPr>
                        <a:t>Заключение договора аренды здания по ставке аукциона в </a:t>
                      </a:r>
                      <a:r>
                        <a:rPr lang="ru-RU" sz="1300" dirty="0" smtClean="0">
                          <a:latin typeface="Arial Narrow" pitchFamily="34" charset="0"/>
                          <a:ea typeface="Times New Roman"/>
                        </a:rPr>
                        <a:t>ДГИ (</a:t>
                      </a:r>
                      <a:r>
                        <a:rPr lang="ru-RU" sz="1300" dirty="0">
                          <a:latin typeface="Arial Narrow" pitchFamily="34" charset="0"/>
                          <a:ea typeface="Times New Roman"/>
                        </a:rPr>
                        <a:t>включая регистрацию договора</a:t>
                      </a:r>
                      <a:r>
                        <a:rPr lang="ru-RU" sz="1300" dirty="0" smtClean="0">
                          <a:latin typeface="Arial Narrow" pitchFamily="34" charset="0"/>
                          <a:ea typeface="Times New Roman"/>
                        </a:rPr>
                        <a:t>)</a:t>
                      </a:r>
                      <a:endParaRPr lang="ru-RU" sz="13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432000" marR="144000" marT="90000" marB="90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23</a:t>
                      </a:r>
                      <a:endParaRPr lang="ru-RU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+mn-cs"/>
                      </a:endParaRPr>
                    </a:p>
                  </a:txBody>
                  <a:tcPr marL="68580" marR="68580" marT="90000" marB="90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1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63,3</a:t>
                      </a:r>
                    </a:p>
                  </a:txBody>
                  <a:tcPr marL="68580" marR="68580" marT="90000" marB="90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1E6"/>
                    </a:solidFill>
                  </a:tcPr>
                </a:tc>
              </a:tr>
              <a:tr h="492958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Arial Narrow" pitchFamily="34" charset="0"/>
                          <a:ea typeface="Times New Roman"/>
                        </a:rPr>
                        <a:t>Заключение договора </a:t>
                      </a:r>
                      <a:r>
                        <a:rPr lang="ru-RU" sz="1300" dirty="0" smtClean="0">
                          <a:latin typeface="Arial Narrow" pitchFamily="34" charset="0"/>
                          <a:ea typeface="Times New Roman"/>
                        </a:rPr>
                        <a:t>на </a:t>
                      </a:r>
                      <a:r>
                        <a:rPr lang="ru-RU" sz="1300" dirty="0">
                          <a:latin typeface="Arial Narrow" pitchFamily="34" charset="0"/>
                          <a:ea typeface="Times New Roman"/>
                        </a:rPr>
                        <a:t>земельный участок в </a:t>
                      </a:r>
                      <a:r>
                        <a:rPr lang="ru-RU" sz="1300" dirty="0" smtClean="0">
                          <a:latin typeface="Arial Narrow" pitchFamily="34" charset="0"/>
                          <a:ea typeface="Times New Roman"/>
                        </a:rPr>
                        <a:t>ДГИ (</a:t>
                      </a:r>
                      <a:r>
                        <a:rPr lang="ru-RU" sz="1300" dirty="0">
                          <a:latin typeface="Arial Narrow" pitchFamily="34" charset="0"/>
                          <a:ea typeface="Times New Roman"/>
                        </a:rPr>
                        <a:t>включая регистрацию договора</a:t>
                      </a:r>
                      <a:r>
                        <a:rPr lang="ru-RU" sz="1300" dirty="0" smtClean="0">
                          <a:latin typeface="Arial Narrow" pitchFamily="34" charset="0"/>
                          <a:ea typeface="Times New Roman"/>
                        </a:rPr>
                        <a:t>)</a:t>
                      </a:r>
                      <a:endParaRPr lang="ru-RU" sz="13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432000" marR="144000" marT="90000" marB="90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40</a:t>
                      </a:r>
                      <a:endParaRPr lang="ru-RU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+mn-cs"/>
                      </a:endParaRPr>
                    </a:p>
                  </a:txBody>
                  <a:tcPr marL="68580" marR="68580" marT="90000" marB="90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1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71,3</a:t>
                      </a:r>
                      <a:endParaRPr lang="ru-RU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+mn-cs"/>
                      </a:endParaRPr>
                    </a:p>
                  </a:txBody>
                  <a:tcPr marL="68580" marR="68580" marT="90000" marB="90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1E6"/>
                    </a:solidFill>
                  </a:tcPr>
                </a:tc>
              </a:tr>
              <a:tr h="4929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Технологическое</a:t>
                      </a:r>
                      <a:r>
                        <a:rPr lang="ru-RU" sz="1300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присоединение</a:t>
                      </a:r>
                      <a:r>
                        <a:rPr lang="ru-RU" sz="1300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объекта</a:t>
                      </a:r>
                      <a:r>
                        <a:rPr lang="ru-RU" sz="1300" dirty="0" smtClean="0">
                          <a:effectLst/>
                          <a:latin typeface="Arial"/>
                          <a:ea typeface="Times New Roman"/>
                        </a:rPr>
                        <a:t> к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энергосетям (ОАО «МОЭСК»)</a:t>
                      </a:r>
                    </a:p>
                  </a:txBody>
                  <a:tcPr marL="432000" marR="144000" marT="90000" marB="90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248 – 433</a:t>
                      </a:r>
                      <a:r>
                        <a:rPr lang="ru-RU" sz="14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/>
                      </a:r>
                      <a:br>
                        <a:rPr lang="ru-RU" sz="14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</a:br>
                      <a:r>
                        <a:rPr lang="ru-RU" sz="10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(до 150 кВт мощности – более </a:t>
                      </a:r>
                      <a:r>
                        <a:rPr lang="ru-RU" sz="10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150</a:t>
                      </a:r>
                      <a:r>
                        <a:rPr lang="ru-RU" sz="10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 кВт)</a:t>
                      </a:r>
                      <a:endParaRPr lang="ru-RU" sz="11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+mn-cs"/>
                      </a:endParaRPr>
                    </a:p>
                  </a:txBody>
                  <a:tcPr marL="68580" marR="68580" marT="90000" marB="90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1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123,1</a:t>
                      </a:r>
                      <a:endParaRPr lang="ru-RU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+mn-cs"/>
                      </a:endParaRPr>
                    </a:p>
                  </a:txBody>
                  <a:tcPr marL="68580" marR="68580" marT="90000" marB="90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1E6"/>
                    </a:solidFill>
                  </a:tcPr>
                </a:tc>
              </a:tr>
              <a:tr h="6860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 Narrow" panose="020B0606020202030204" pitchFamily="34" charset="0"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Подключение объекта к городским сетям:</a:t>
                      </a:r>
                    </a:p>
                    <a:p>
                      <a:pPr marL="358775" marR="0" indent="-179388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водоснабжения и водоотведения</a:t>
                      </a:r>
                      <a:br>
                        <a:rPr lang="ru-RU" sz="130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</a:b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(ОАО</a:t>
                      </a:r>
                      <a:r>
                        <a:rPr lang="ru-RU" sz="1300" kern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 «Мосводоканал»)</a:t>
                      </a:r>
                    </a:p>
                    <a:p>
                      <a:pPr marL="358775" marR="0" indent="-179388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теплоснабжения</a:t>
                      </a:r>
                      <a:br>
                        <a:rPr lang="ru-RU" sz="130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</a:b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(ОАО</a:t>
                      </a:r>
                      <a:r>
                        <a:rPr lang="ru-RU" sz="1300" kern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 «МОЭК»)</a:t>
                      </a:r>
                      <a:endParaRPr lang="ru-RU" sz="1300" dirty="0" smtClean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32000" marR="144000" marT="90000" marB="9000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ru-RU" sz="1600" b="1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+mn-cs"/>
                      </a:endParaRP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70 – 110</a:t>
                      </a:r>
                      <a:r>
                        <a:rPr lang="ru-RU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/>
                      </a:r>
                      <a:br>
                        <a:rPr lang="ru-RU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</a:br>
                      <a:r>
                        <a:rPr lang="en-US" sz="10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(</a:t>
                      </a:r>
                      <a:r>
                        <a:rPr lang="ru-RU" sz="10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при запрашиваемой нагрузке</a:t>
                      </a:r>
                      <a:br>
                        <a:rPr lang="ru-RU" sz="10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</a:br>
                      <a:r>
                        <a:rPr lang="ru-RU" sz="10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до 10 м³/час – </a:t>
                      </a:r>
                      <a:r>
                        <a:rPr lang="ru-RU" sz="10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более </a:t>
                      </a:r>
                      <a:r>
                        <a:rPr lang="ru-RU" sz="10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10 м³/час)</a:t>
                      </a:r>
                      <a:br>
                        <a:rPr lang="ru-RU" sz="10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</a:br>
                      <a:r>
                        <a:rPr lang="ru-RU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540</a:t>
                      </a:r>
                      <a:br>
                        <a:rPr lang="ru-RU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</a:br>
                      <a:r>
                        <a:rPr lang="ru-RU" sz="10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(если иные сроки не предусмотрены договором о подключении теплоснабжения) </a:t>
                      </a:r>
                      <a:endParaRPr lang="ru-RU" sz="10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+mn-cs"/>
                      </a:endParaRPr>
                    </a:p>
                  </a:txBody>
                  <a:tcPr marL="68580" marR="68580" marT="90000" marB="90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1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50,8</a:t>
                      </a:r>
                    </a:p>
                  </a:txBody>
                  <a:tcPr marL="68580" marR="68580" marT="90000" marB="90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1E6"/>
                    </a:solidFill>
                  </a:tcPr>
                </a:tc>
              </a:tr>
              <a:tr h="4929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Arial Narrow" pitchFamily="34" charset="0"/>
                          <a:ea typeface="Times New Roman"/>
                        </a:rPr>
                        <a:t>Получение заключения ДОгМ о соблюдении арендатором условий программы</a:t>
                      </a:r>
                    </a:p>
                  </a:txBody>
                  <a:tcPr marL="432000" marR="144000" marT="72000" marB="72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5</a:t>
                      </a:r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</a:rPr>
                        <a:t> </a:t>
                      </a:r>
                      <a:r>
                        <a:rPr lang="ru-RU" sz="11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(рабочих дней)</a:t>
                      </a:r>
                    </a:p>
                  </a:txBody>
                  <a:tcPr marL="68580" marR="68580" marT="72000" marB="72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1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</a:rPr>
                        <a:t>6,0</a:t>
                      </a:r>
                    </a:p>
                  </a:txBody>
                  <a:tcPr marL="68580" marR="68580" marT="72000" marB="72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1E6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marL="87313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Arial Narrow" pitchFamily="34" charset="0"/>
                          <a:ea typeface="Times New Roman"/>
                        </a:rPr>
                        <a:t>Лицензирование образовательной деятельности</a:t>
                      </a:r>
                      <a:br>
                        <a:rPr lang="ru-RU" sz="1300" dirty="0" smtClean="0">
                          <a:latin typeface="Arial Narrow" pitchFamily="34" charset="0"/>
                          <a:ea typeface="Times New Roman"/>
                        </a:rPr>
                      </a:br>
                      <a:r>
                        <a:rPr lang="ru-RU" sz="1300" dirty="0" smtClean="0">
                          <a:latin typeface="Arial Narrow" pitchFamily="34" charset="0"/>
                          <a:ea typeface="Times New Roman"/>
                        </a:rPr>
                        <a:t>(в ДОгМ)</a:t>
                      </a:r>
                    </a:p>
                  </a:txBody>
                  <a:tcPr marL="36000" marR="36000" marT="72000" marB="72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44</a:t>
                      </a:r>
                      <a:endParaRPr lang="ru-RU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+mn-cs"/>
                      </a:endParaRPr>
                    </a:p>
                  </a:txBody>
                  <a:tcPr marL="68580" marR="68580" marT="72000" marB="72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1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29,3</a:t>
                      </a:r>
                    </a:p>
                  </a:txBody>
                  <a:tcPr marL="68580" marR="68580" marT="72000" marB="72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1E6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87313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Получение</a:t>
                      </a:r>
                      <a:r>
                        <a:rPr lang="ru-RU" sz="1300" dirty="0" smtClean="0">
                          <a:latin typeface="Arial Narrow" pitchFamily="34" charset="0"/>
                          <a:ea typeface="Times New Roman"/>
                        </a:rPr>
                        <a:t>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заключения</a:t>
                      </a:r>
                      <a:r>
                        <a:rPr lang="ru-RU" sz="1300" dirty="0" smtClean="0">
                          <a:latin typeface="Arial Narrow" pitchFamily="34" charset="0"/>
                          <a:ea typeface="Times New Roman"/>
                        </a:rPr>
                        <a:t> </a:t>
                      </a:r>
                      <a:r>
                        <a:rPr lang="ru-RU" sz="1300" kern="12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Роспотребнадзора</a:t>
                      </a:r>
                      <a:endParaRPr lang="ru-RU" sz="1300" kern="1200" dirty="0" smtClean="0">
                        <a:solidFill>
                          <a:schemeClr val="tx1"/>
                        </a:solidFill>
                        <a:latin typeface="Arial Narrow" pitchFamily="34" charset="0"/>
                        <a:ea typeface="Times New Roman"/>
                        <a:cs typeface="+mn-cs"/>
                      </a:endParaRPr>
                    </a:p>
                  </a:txBody>
                  <a:tcPr marL="36000" marR="36000" marT="72000" marB="72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30</a:t>
                      </a:r>
                      <a:endParaRPr lang="ru-RU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+mn-cs"/>
                      </a:endParaRPr>
                    </a:p>
                  </a:txBody>
                  <a:tcPr marL="68580" marR="68580" marT="72000" marB="72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1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+mn-cs"/>
                        </a:rPr>
                        <a:t>30,0</a:t>
                      </a:r>
                    </a:p>
                  </a:txBody>
                  <a:tcPr marL="68580" marR="68580" marT="72000" marB="72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1E6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1520" y="168895"/>
            <a:ext cx="6624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40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sz="1200" dirty="0" smtClean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ОФВ Постановления Правительства Москвы №145-ПП</a:t>
            </a:r>
            <a:endParaRPr lang="ru-RU" sz="1200" dirty="0">
              <a:solidFill>
                <a:prstClr val="white">
                  <a:lumMod val="50000"/>
                </a:prstClr>
              </a:solidFill>
              <a:latin typeface="Trebuchet MS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40352" y="1857235"/>
            <a:ext cx="138616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rgbClr val="C960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Существенное превышение фактических сроков над нормативными</a:t>
            </a:r>
            <a:endParaRPr lang="ru-RU" sz="1100" b="1" dirty="0">
              <a:solidFill>
                <a:srgbClr val="C9600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ятиугольник 8"/>
          <p:cNvSpPr/>
          <p:nvPr/>
        </p:nvSpPr>
        <p:spPr>
          <a:xfrm rot="5400000">
            <a:off x="305528" y="1521027"/>
            <a:ext cx="288000" cy="252000"/>
          </a:xfrm>
          <a:prstGeom prst="homePlate">
            <a:avLst>
              <a:gd name="adj" fmla="val 14690"/>
            </a:avLst>
          </a:prstGeom>
          <a:solidFill>
            <a:schemeClr val="bg1"/>
          </a:solidFill>
          <a:ln w="6350" cap="flat" cmpd="sng" algn="ctr">
            <a:noFill/>
            <a:prstDash val="solid"/>
          </a:ln>
          <a:effectLst/>
        </p:spPr>
        <p:txBody>
          <a:bodyPr spcFirstLastPara="0" vert="vert270" wrap="square" lIns="0" tIns="0" rIns="0" bIns="0" numCol="1" spcCol="1270" anchor="ctr" anchorCtr="0">
            <a:noAutofit/>
          </a:bodyPr>
          <a:lstStyle/>
          <a:p>
            <a:pPr algn="ctr" fontAlgn="base"/>
            <a:r>
              <a:rPr lang="ru-RU" kern="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</a:p>
        </p:txBody>
      </p:sp>
      <p:sp>
        <p:nvSpPr>
          <p:cNvPr id="15" name="Пятиугольник 14"/>
          <p:cNvSpPr/>
          <p:nvPr/>
        </p:nvSpPr>
        <p:spPr>
          <a:xfrm rot="5400000">
            <a:off x="305528" y="1990413"/>
            <a:ext cx="288000" cy="252000"/>
          </a:xfrm>
          <a:prstGeom prst="homePlate">
            <a:avLst>
              <a:gd name="adj" fmla="val 14690"/>
            </a:avLst>
          </a:prstGeom>
          <a:solidFill>
            <a:schemeClr val="bg1"/>
          </a:solidFill>
          <a:ln w="6350" cap="flat" cmpd="sng" algn="ctr">
            <a:noFill/>
            <a:prstDash val="solid"/>
          </a:ln>
          <a:effectLst/>
        </p:spPr>
        <p:txBody>
          <a:bodyPr spcFirstLastPara="0" vert="vert270" wrap="square" lIns="0" tIns="0" rIns="0" bIns="0" numCol="1" spcCol="1270" anchor="ctr" anchorCtr="0">
            <a:noAutofit/>
          </a:bodyPr>
          <a:lstStyle/>
          <a:p>
            <a:pPr algn="ctr" fontAlgn="base"/>
            <a:r>
              <a:rPr lang="ru-RU" kern="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</a:p>
        </p:txBody>
      </p:sp>
      <p:sp>
        <p:nvSpPr>
          <p:cNvPr id="16" name="Пятиугольник 15"/>
          <p:cNvSpPr/>
          <p:nvPr/>
        </p:nvSpPr>
        <p:spPr>
          <a:xfrm rot="5400000">
            <a:off x="305528" y="2517661"/>
            <a:ext cx="288000" cy="252000"/>
          </a:xfrm>
          <a:prstGeom prst="homePlate">
            <a:avLst>
              <a:gd name="adj" fmla="val 14690"/>
            </a:avLst>
          </a:prstGeom>
          <a:solidFill>
            <a:schemeClr val="bg1"/>
          </a:solidFill>
          <a:ln w="6350" cap="flat" cmpd="sng" algn="ctr">
            <a:noFill/>
            <a:prstDash val="solid"/>
          </a:ln>
          <a:effectLst/>
        </p:spPr>
        <p:txBody>
          <a:bodyPr spcFirstLastPara="0" vert="vert270" wrap="square" lIns="0" tIns="0" rIns="0" bIns="0" numCol="1" spcCol="1270" anchor="ctr" anchorCtr="0">
            <a:noAutofit/>
          </a:bodyPr>
          <a:lstStyle/>
          <a:p>
            <a:pPr algn="ctr" fontAlgn="base"/>
            <a:r>
              <a:rPr lang="ru-RU" kern="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17" name="Пятиугольник 16"/>
          <p:cNvSpPr/>
          <p:nvPr/>
        </p:nvSpPr>
        <p:spPr>
          <a:xfrm rot="5400000">
            <a:off x="305528" y="3066553"/>
            <a:ext cx="288000" cy="252000"/>
          </a:xfrm>
          <a:prstGeom prst="homePlate">
            <a:avLst>
              <a:gd name="adj" fmla="val 14690"/>
            </a:avLst>
          </a:prstGeom>
          <a:solidFill>
            <a:schemeClr val="bg1"/>
          </a:solidFill>
          <a:ln w="6350" cap="flat" cmpd="sng" algn="ctr">
            <a:noFill/>
            <a:prstDash val="solid"/>
          </a:ln>
          <a:effectLst/>
        </p:spPr>
        <p:txBody>
          <a:bodyPr spcFirstLastPara="0" vert="vert270" wrap="square" lIns="0" tIns="0" rIns="0" bIns="0" numCol="1" spcCol="1270" anchor="ctr" anchorCtr="0">
            <a:noAutofit/>
          </a:bodyPr>
          <a:lstStyle/>
          <a:p>
            <a:pPr algn="ctr" fontAlgn="base"/>
            <a:r>
              <a:rPr lang="ru-RU" kern="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4</a:t>
            </a: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306755" y="2770912"/>
            <a:ext cx="253353" cy="288000"/>
          </a:xfrm>
          <a:prstGeom prst="rect">
            <a:avLst/>
          </a:prstGeom>
        </p:spPr>
      </p:pic>
      <p:sp>
        <p:nvSpPr>
          <p:cNvPr id="19" name="Пятиугольник 18"/>
          <p:cNvSpPr/>
          <p:nvPr/>
        </p:nvSpPr>
        <p:spPr>
          <a:xfrm rot="5400000">
            <a:off x="305528" y="3605411"/>
            <a:ext cx="288000" cy="252000"/>
          </a:xfrm>
          <a:prstGeom prst="homePlate">
            <a:avLst>
              <a:gd name="adj" fmla="val 14690"/>
            </a:avLst>
          </a:prstGeom>
          <a:solidFill>
            <a:schemeClr val="bg1"/>
          </a:solidFill>
          <a:ln w="6350" cap="flat" cmpd="sng" algn="ctr">
            <a:noFill/>
            <a:prstDash val="solid"/>
          </a:ln>
          <a:effectLst/>
        </p:spPr>
        <p:txBody>
          <a:bodyPr spcFirstLastPara="0" vert="vert270" wrap="square" lIns="0" tIns="0" rIns="0" bIns="0" numCol="1" spcCol="1270" anchor="ctr" anchorCtr="0">
            <a:noAutofit/>
          </a:bodyPr>
          <a:lstStyle/>
          <a:p>
            <a:pPr algn="ctr" fontAlgn="base"/>
            <a:r>
              <a:rPr lang="ru-RU" kern="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5</a:t>
            </a:r>
          </a:p>
        </p:txBody>
      </p:sp>
      <p:sp>
        <p:nvSpPr>
          <p:cNvPr id="21" name="Пятиугольник 20"/>
          <p:cNvSpPr/>
          <p:nvPr/>
        </p:nvSpPr>
        <p:spPr>
          <a:xfrm rot="5400000">
            <a:off x="305528" y="4998294"/>
            <a:ext cx="288000" cy="252000"/>
          </a:xfrm>
          <a:prstGeom prst="homePlate">
            <a:avLst>
              <a:gd name="adj" fmla="val 14690"/>
            </a:avLst>
          </a:prstGeom>
          <a:solidFill>
            <a:schemeClr val="bg1"/>
          </a:solidFill>
          <a:ln w="6350" cap="flat" cmpd="sng" algn="ctr">
            <a:noFill/>
            <a:prstDash val="solid"/>
          </a:ln>
          <a:effectLst/>
        </p:spPr>
        <p:txBody>
          <a:bodyPr spcFirstLastPara="0" vert="vert270" wrap="square" lIns="0" tIns="0" rIns="0" bIns="0" numCol="1" spcCol="1270" anchor="ctr" anchorCtr="0">
            <a:noAutofit/>
          </a:bodyPr>
          <a:lstStyle/>
          <a:p>
            <a:pPr algn="ctr" fontAlgn="base">
              <a:defRPr/>
            </a:pPr>
            <a:r>
              <a:rPr lang="ru-RU" kern="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6</a:t>
            </a:r>
          </a:p>
        </p:txBody>
      </p:sp>
      <p:pic>
        <p:nvPicPr>
          <p:cNvPr id="1026" name="Picture 2" descr="песочные часы - значок Скачать бесплатно иконки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403" y="4209403"/>
            <a:ext cx="266550" cy="3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7757839" y="3270684"/>
            <a:ext cx="138616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rgbClr val="C0504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Сроки сопоставимы с установленными сроками ремонта в целом</a:t>
            </a:r>
            <a:endParaRPr lang="ru-RU" sz="1100" b="1" dirty="0">
              <a:solidFill>
                <a:srgbClr val="C0504D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79512" y="6320353"/>
            <a:ext cx="532859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Narrow" pitchFamily="34" charset="0"/>
              </a:rPr>
              <a:t>¹ Источник: </a:t>
            </a:r>
            <a:r>
              <a:rPr lang="ru-RU" sz="1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Narrow" pitchFamily="34" charset="0"/>
              </a:rPr>
              <a:t>Инвестпортал Москвы (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Arial Narrow" pitchFamily="34" charset="0"/>
              </a:rPr>
              <a:t>http://investmoscow.ru/investor-guide/utility-networks/connection-to-electric-networks</a:t>
            </a:r>
            <a:r>
              <a:rPr lang="en-US" sz="1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Narrow" pitchFamily="34" charset="0"/>
              </a:rPr>
              <a:t>/</a:t>
            </a:r>
            <a:r>
              <a:rPr lang="ru-RU" sz="1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Narrow" pitchFamily="34" charset="0"/>
              </a:rPr>
              <a:t>);  </a:t>
            </a:r>
            <a:r>
              <a:rPr lang="ru-RU" sz="1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Narrow" pitchFamily="34" charset="0"/>
              </a:rPr>
              <a:t>² </a:t>
            </a:r>
            <a:r>
              <a:rPr lang="ru-RU" sz="1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Narrow" pitchFamily="34" charset="0"/>
              </a:rPr>
              <a:t>без учета срока работ по прокладке/врезке, в случае подключения к энергосетям и теплоснабжению – включая установленные сроки работ по подведению к границам участка    </a:t>
            </a:r>
            <a:endParaRPr lang="ru-RU" sz="1000" dirty="0">
              <a:solidFill>
                <a:prstClr val="black">
                  <a:lumMod val="75000"/>
                  <a:lumOff val="25000"/>
                </a:prstClr>
              </a:solidFill>
              <a:latin typeface="Arial Narrow" pitchFamily="34" charset="0"/>
            </a:endParaRPr>
          </a:p>
        </p:txBody>
      </p:sp>
      <p:sp>
        <p:nvSpPr>
          <p:cNvPr id="3" name="Прямоугольная выноска 2"/>
          <p:cNvSpPr/>
          <p:nvPr/>
        </p:nvSpPr>
        <p:spPr>
          <a:xfrm>
            <a:off x="4067944" y="2999755"/>
            <a:ext cx="3689895" cy="1845769"/>
          </a:xfrm>
          <a:prstGeom prst="wedgeRectCallout">
            <a:avLst>
              <a:gd name="adj1" fmla="val 51709"/>
              <a:gd name="adj2" fmla="val -20409"/>
            </a:avLst>
          </a:prstGeom>
          <a:noFill/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5" name="Прямоугольная выноска 24"/>
          <p:cNvSpPr/>
          <p:nvPr/>
        </p:nvSpPr>
        <p:spPr>
          <a:xfrm>
            <a:off x="4932040" y="2003731"/>
            <a:ext cx="2808312" cy="857312"/>
          </a:xfrm>
          <a:prstGeom prst="wedgeRectCallout">
            <a:avLst>
              <a:gd name="adj1" fmla="val 52235"/>
              <a:gd name="adj2" fmla="val -17917"/>
            </a:avLst>
          </a:prstGeom>
          <a:noFill/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28118" y="3164025"/>
            <a:ext cx="23756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b="1" dirty="0" smtClean="0">
                <a:solidFill>
                  <a:srgbClr val="4F81BD">
                    <a:lumMod val="50000"/>
                  </a:srgbClr>
                </a:solidFill>
                <a:latin typeface="Arial Narrow" pitchFamily="34" charset="0"/>
                <a:ea typeface="Times New Roman"/>
              </a:rPr>
              <a:t>1</a:t>
            </a:r>
            <a:endParaRPr lang="ru-RU" sz="900" b="1" dirty="0">
              <a:solidFill>
                <a:prstClr val="black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876755" y="4043873"/>
            <a:ext cx="34176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b="1" dirty="0" smtClean="0">
                <a:solidFill>
                  <a:srgbClr val="4F81BD">
                    <a:lumMod val="50000"/>
                  </a:srgbClr>
                </a:solidFill>
                <a:latin typeface="Arial Narrow" pitchFamily="34" charset="0"/>
                <a:ea typeface="Times New Roman"/>
              </a:rPr>
              <a:t>1, 2</a:t>
            </a:r>
            <a:endParaRPr lang="ru-RU" sz="900" b="1" dirty="0">
              <a:solidFill>
                <a:prstClr val="black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146901" y="4528620"/>
            <a:ext cx="23756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b="1" dirty="0" smtClean="0">
                <a:solidFill>
                  <a:srgbClr val="4F81BD">
                    <a:lumMod val="50000"/>
                  </a:srgbClr>
                </a:solidFill>
                <a:latin typeface="Arial Narrow" pitchFamily="34" charset="0"/>
                <a:ea typeface="Times New Roman"/>
              </a:rPr>
              <a:t>1</a:t>
            </a:r>
            <a:endParaRPr lang="ru-RU" sz="9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77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251520" y="511797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cap="all" dirty="0" smtClean="0">
                <a:solidFill>
                  <a:srgbClr val="C0504D"/>
                </a:solidFill>
                <a:latin typeface="Trebuchet MS" pitchFamily="34" charset="0"/>
                <a:cs typeface="Times New Roman" pitchFamily="18" charset="0"/>
              </a:rPr>
              <a:t>Финансовые издержки инвесторов на участие в программе</a:t>
            </a:r>
            <a:endParaRPr lang="ru-RU" cap="all" dirty="0">
              <a:solidFill>
                <a:srgbClr val="C0504D"/>
              </a:solidFill>
              <a:latin typeface="Trebuchet MS" pitchFamily="34" charset="0"/>
              <a:cs typeface="Times New Roman" pitchFamily="18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323528" y="898847"/>
            <a:ext cx="8352928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589904" y="6597352"/>
            <a:ext cx="4496152" cy="144016"/>
          </a:xfrm>
        </p:spPr>
        <p:txBody>
          <a:bodyPr/>
          <a:lstStyle/>
          <a:p>
            <a:r>
              <a:rPr lang="ru-RU" sz="800" dirty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Департамент экономической политики и развития г. </a:t>
            </a:r>
            <a:r>
              <a:rPr lang="ru-RU" sz="800" dirty="0" smtClean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Москвы</a:t>
            </a:r>
            <a:r>
              <a:rPr lang="en-US" sz="800" dirty="0" smtClean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  </a:t>
            </a:r>
            <a:r>
              <a:rPr lang="en-US" sz="1000" dirty="0" smtClean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I  </a:t>
            </a:r>
            <a:r>
              <a:rPr lang="ru-RU" sz="1000" dirty="0" smtClean="0">
                <a:solidFill>
                  <a:prstClr val="black">
                    <a:tint val="75000"/>
                  </a:prstClr>
                </a:solidFill>
                <a:latin typeface="Trebuchet MS" pitchFamily="34" charset="0"/>
              </a:rPr>
              <a:t> </a:t>
            </a:r>
            <a:fld id="{E28CE600-811E-429E-B00A-7B2464625F06}" type="slidenum">
              <a:rPr lang="ru-RU" sz="1000" smtClean="0">
                <a:solidFill>
                  <a:prstClr val="black">
                    <a:tint val="75000"/>
                  </a:prstClr>
                </a:solidFill>
                <a:latin typeface="Trebuchet MS" pitchFamily="34" charset="0"/>
              </a:rPr>
              <a:pPr/>
              <a:t>6</a:t>
            </a:fld>
            <a:endParaRPr lang="ru-RU" sz="1000" dirty="0">
              <a:solidFill>
                <a:prstClr val="black">
                  <a:tint val="75000"/>
                </a:prstClr>
              </a:solidFill>
              <a:latin typeface="Trebuchet MS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168895"/>
            <a:ext cx="6624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40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sz="1200" dirty="0" smtClean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ОФВ Постановления Правительства Москвы №145-ПП</a:t>
            </a:r>
            <a:endParaRPr lang="ru-RU" sz="1200" dirty="0">
              <a:solidFill>
                <a:prstClr val="white">
                  <a:lumMod val="50000"/>
                </a:prstClr>
              </a:solidFill>
              <a:latin typeface="Trebuchet MS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05264" y="3200075"/>
            <a:ext cx="25218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cap="all" dirty="0" smtClean="0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ИТОГО СРЕДНИЕ</a:t>
            </a:r>
            <a:br>
              <a:rPr lang="ru-RU" sz="1400" cap="all" dirty="0" smtClean="0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cap="all" dirty="0" smtClean="0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суммарные ИЗДЕРЖКИ:</a:t>
            </a:r>
            <a:endParaRPr lang="ru-RU" sz="1600" dirty="0">
              <a:solidFill>
                <a:srgbClr val="F79646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Пятиугольник 38"/>
          <p:cNvSpPr/>
          <p:nvPr/>
        </p:nvSpPr>
        <p:spPr>
          <a:xfrm>
            <a:off x="4501011" y="1128430"/>
            <a:ext cx="142997" cy="2552506"/>
          </a:xfrm>
          <a:prstGeom prst="homePlate">
            <a:avLst>
              <a:gd name="adj" fmla="val 70061"/>
            </a:avLst>
          </a:prstGeom>
          <a:solidFill>
            <a:schemeClr val="accent1">
              <a:lumMod val="20000"/>
              <a:lumOff val="80000"/>
            </a:schemeClr>
          </a:solidFill>
          <a:ln w="6350" cap="flat" cmpd="sng" algn="ctr">
            <a:noFill/>
            <a:prstDash val="solid"/>
          </a:ln>
          <a:effectLst/>
        </p:spPr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fontAlgn="base">
              <a:lnSpc>
                <a:spcPct val="90000"/>
              </a:lnSpc>
            </a:pPr>
            <a:endParaRPr lang="ru-RU" sz="2000" b="1" kern="0">
              <a:solidFill>
                <a:prstClr val="white"/>
              </a:solidFill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1259632" y="4607617"/>
            <a:ext cx="3240000" cy="778843"/>
            <a:chOff x="467544" y="4725144"/>
            <a:chExt cx="3240000" cy="778843"/>
          </a:xfrm>
        </p:grpSpPr>
        <p:sp>
          <p:nvSpPr>
            <p:cNvPr id="25" name="Полилиния 24"/>
            <p:cNvSpPr/>
            <p:nvPr/>
          </p:nvSpPr>
          <p:spPr>
            <a:xfrm>
              <a:off x="467544" y="4725144"/>
              <a:ext cx="3240000" cy="778843"/>
            </a:xfrm>
            <a:custGeom>
              <a:avLst/>
              <a:gdLst>
                <a:gd name="connsiteX0" fmla="*/ 0 w 1128673"/>
                <a:gd name="connsiteY0" fmla="*/ 56434 h 564336"/>
                <a:gd name="connsiteX1" fmla="*/ 56434 w 1128673"/>
                <a:gd name="connsiteY1" fmla="*/ 0 h 564336"/>
                <a:gd name="connsiteX2" fmla="*/ 1072239 w 1128673"/>
                <a:gd name="connsiteY2" fmla="*/ 0 h 564336"/>
                <a:gd name="connsiteX3" fmla="*/ 1128673 w 1128673"/>
                <a:gd name="connsiteY3" fmla="*/ 56434 h 564336"/>
                <a:gd name="connsiteX4" fmla="*/ 1128673 w 1128673"/>
                <a:gd name="connsiteY4" fmla="*/ 507902 h 564336"/>
                <a:gd name="connsiteX5" fmla="*/ 1072239 w 1128673"/>
                <a:gd name="connsiteY5" fmla="*/ 564336 h 564336"/>
                <a:gd name="connsiteX6" fmla="*/ 56434 w 1128673"/>
                <a:gd name="connsiteY6" fmla="*/ 564336 h 564336"/>
                <a:gd name="connsiteX7" fmla="*/ 0 w 1128673"/>
                <a:gd name="connsiteY7" fmla="*/ 507902 h 564336"/>
                <a:gd name="connsiteX8" fmla="*/ 0 w 1128673"/>
                <a:gd name="connsiteY8" fmla="*/ 56434 h 564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8673" h="564336">
                  <a:moveTo>
                    <a:pt x="0" y="56434"/>
                  </a:moveTo>
                  <a:cubicBezTo>
                    <a:pt x="0" y="25266"/>
                    <a:pt x="25266" y="0"/>
                    <a:pt x="56434" y="0"/>
                  </a:cubicBezTo>
                  <a:lnTo>
                    <a:pt x="1072239" y="0"/>
                  </a:lnTo>
                  <a:cubicBezTo>
                    <a:pt x="1103407" y="0"/>
                    <a:pt x="1128673" y="25266"/>
                    <a:pt x="1128673" y="56434"/>
                  </a:cubicBezTo>
                  <a:lnTo>
                    <a:pt x="1128673" y="507902"/>
                  </a:lnTo>
                  <a:cubicBezTo>
                    <a:pt x="1128673" y="539070"/>
                    <a:pt x="1103407" y="564336"/>
                    <a:pt x="1072239" y="564336"/>
                  </a:cubicBezTo>
                  <a:lnTo>
                    <a:pt x="56434" y="564336"/>
                  </a:lnTo>
                  <a:cubicBezTo>
                    <a:pt x="25266" y="564336"/>
                    <a:pt x="0" y="539070"/>
                    <a:pt x="0" y="507902"/>
                  </a:cubicBezTo>
                  <a:lnTo>
                    <a:pt x="0" y="56434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0000" tIns="24149" rIns="1044000" bIns="24149" numCol="1" spcCol="1270" anchor="ctr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 расчетам, проведенным</a:t>
              </a:r>
              <a:br>
                <a:rPr lang="ru-RU" sz="1200" b="1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sz="1200" b="1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 рамках ОФВ</a:t>
              </a:r>
              <a:endParaRPr lang="ru-RU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Овал 23"/>
            <p:cNvSpPr/>
            <p:nvPr/>
          </p:nvSpPr>
          <p:spPr>
            <a:xfrm>
              <a:off x="2771800" y="4797152"/>
              <a:ext cx="864096" cy="6480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ru-RU" sz="2000" b="1" dirty="0" smtClean="0">
                  <a:solidFill>
                    <a:srgbClr val="C0504D">
                      <a:lumMod val="75000"/>
                    </a:srgbClr>
                  </a:solidFill>
                  <a:latin typeface="Arial Narrow" panose="020B0606020202030204" pitchFamily="34" charset="0"/>
                </a:rPr>
                <a:t>8,1</a:t>
              </a:r>
              <a:r>
                <a:rPr lang="ru-RU" b="1" dirty="0" smtClean="0">
                  <a:solidFill>
                    <a:srgbClr val="C0504D">
                      <a:lumMod val="75000"/>
                    </a:srgbClr>
                  </a:solidFill>
                  <a:latin typeface="Arial Narrow" panose="020B0606020202030204" pitchFamily="34" charset="0"/>
                </a:rPr>
                <a:t> </a:t>
              </a:r>
              <a:r>
                <a:rPr lang="ru-RU" sz="1400" b="1" dirty="0" smtClean="0">
                  <a:solidFill>
                    <a:srgbClr val="C0504D">
                      <a:lumMod val="75000"/>
                    </a:srgbClr>
                  </a:solidFill>
                  <a:latin typeface="Arial Narrow" panose="020B0606020202030204" pitchFamily="34" charset="0"/>
                </a:rPr>
                <a:t>года</a:t>
              </a:r>
              <a:endParaRPr lang="ru-RU" sz="1400" b="1" dirty="0">
                <a:solidFill>
                  <a:srgbClr val="C0504D">
                    <a:lumMod val="75000"/>
                  </a:srgbClr>
                </a:solidFill>
                <a:latin typeface="Arial Narrow" panose="020B0606020202030204" pitchFamily="34" charset="0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4644008" y="4607616"/>
            <a:ext cx="3240000" cy="778843"/>
            <a:chOff x="5508464" y="4725144"/>
            <a:chExt cx="3240000" cy="778843"/>
          </a:xfrm>
        </p:grpSpPr>
        <p:sp>
          <p:nvSpPr>
            <p:cNvPr id="26" name="Полилиния 25"/>
            <p:cNvSpPr/>
            <p:nvPr/>
          </p:nvSpPr>
          <p:spPr>
            <a:xfrm>
              <a:off x="5508464" y="4725144"/>
              <a:ext cx="3240000" cy="778843"/>
            </a:xfrm>
            <a:custGeom>
              <a:avLst/>
              <a:gdLst>
                <a:gd name="connsiteX0" fmla="*/ 0 w 1128673"/>
                <a:gd name="connsiteY0" fmla="*/ 56434 h 564336"/>
                <a:gd name="connsiteX1" fmla="*/ 56434 w 1128673"/>
                <a:gd name="connsiteY1" fmla="*/ 0 h 564336"/>
                <a:gd name="connsiteX2" fmla="*/ 1072239 w 1128673"/>
                <a:gd name="connsiteY2" fmla="*/ 0 h 564336"/>
                <a:gd name="connsiteX3" fmla="*/ 1128673 w 1128673"/>
                <a:gd name="connsiteY3" fmla="*/ 56434 h 564336"/>
                <a:gd name="connsiteX4" fmla="*/ 1128673 w 1128673"/>
                <a:gd name="connsiteY4" fmla="*/ 507902 h 564336"/>
                <a:gd name="connsiteX5" fmla="*/ 1072239 w 1128673"/>
                <a:gd name="connsiteY5" fmla="*/ 564336 h 564336"/>
                <a:gd name="connsiteX6" fmla="*/ 56434 w 1128673"/>
                <a:gd name="connsiteY6" fmla="*/ 564336 h 564336"/>
                <a:gd name="connsiteX7" fmla="*/ 0 w 1128673"/>
                <a:gd name="connsiteY7" fmla="*/ 507902 h 564336"/>
                <a:gd name="connsiteX8" fmla="*/ 0 w 1128673"/>
                <a:gd name="connsiteY8" fmla="*/ 56434 h 564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8673" h="564336">
                  <a:moveTo>
                    <a:pt x="0" y="56434"/>
                  </a:moveTo>
                  <a:cubicBezTo>
                    <a:pt x="0" y="25266"/>
                    <a:pt x="25266" y="0"/>
                    <a:pt x="56434" y="0"/>
                  </a:cubicBezTo>
                  <a:lnTo>
                    <a:pt x="1072239" y="0"/>
                  </a:lnTo>
                  <a:cubicBezTo>
                    <a:pt x="1103407" y="0"/>
                    <a:pt x="1128673" y="25266"/>
                    <a:pt x="1128673" y="56434"/>
                  </a:cubicBezTo>
                  <a:lnTo>
                    <a:pt x="1128673" y="507902"/>
                  </a:lnTo>
                  <a:cubicBezTo>
                    <a:pt x="1128673" y="539070"/>
                    <a:pt x="1103407" y="564336"/>
                    <a:pt x="1072239" y="564336"/>
                  </a:cubicBezTo>
                  <a:lnTo>
                    <a:pt x="56434" y="564336"/>
                  </a:lnTo>
                  <a:cubicBezTo>
                    <a:pt x="25266" y="564336"/>
                    <a:pt x="0" y="539070"/>
                    <a:pt x="0" y="507902"/>
                  </a:cubicBezTo>
                  <a:lnTo>
                    <a:pt x="0" y="56434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0000" tIns="24149" rIns="1008000" bIns="24149" numCol="1" spcCol="1270" anchor="ctr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 расчетам, проведенным</a:t>
              </a:r>
              <a:br>
                <a:rPr lang="ru-RU" sz="1200" b="1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sz="1200" b="1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ГБУ ГАУИ</a:t>
              </a:r>
              <a:endParaRPr lang="ru-RU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Овал 28"/>
            <p:cNvSpPr/>
            <p:nvPr/>
          </p:nvSpPr>
          <p:spPr>
            <a:xfrm>
              <a:off x="7819552" y="4790529"/>
              <a:ext cx="864096" cy="6480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sz="2000" b="1" dirty="0" smtClean="0">
                  <a:solidFill>
                    <a:srgbClr val="C0504D">
                      <a:lumMod val="75000"/>
                    </a:srgbClr>
                  </a:solidFill>
                  <a:latin typeface="Arial Narrow" panose="020B0606020202030204" pitchFamily="34" charset="0"/>
                </a:rPr>
                <a:t>10</a:t>
              </a:r>
              <a:r>
                <a:rPr lang="ru-RU" b="1" dirty="0" smtClean="0">
                  <a:solidFill>
                    <a:srgbClr val="C0504D">
                      <a:lumMod val="75000"/>
                    </a:srgbClr>
                  </a:solidFill>
                  <a:latin typeface="Arial Narrow" panose="020B0606020202030204" pitchFamily="34" charset="0"/>
                </a:rPr>
                <a:t> </a:t>
              </a:r>
              <a:r>
                <a:rPr lang="ru-RU" sz="1400" b="1" dirty="0" smtClean="0">
                  <a:solidFill>
                    <a:srgbClr val="C0504D">
                      <a:lumMod val="75000"/>
                    </a:srgbClr>
                  </a:solidFill>
                  <a:latin typeface="Arial Narrow" panose="020B0606020202030204" pitchFamily="34" charset="0"/>
                </a:rPr>
                <a:t>лет</a:t>
              </a:r>
              <a:endParaRPr lang="ru-RU" sz="1400" b="1" dirty="0">
                <a:solidFill>
                  <a:srgbClr val="C0504D">
                    <a:lumMod val="75000"/>
                  </a:srgbClr>
                </a:solidFill>
                <a:latin typeface="Arial Narrow" panose="020B0606020202030204" pitchFamily="34" charset="0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2627784" y="5465089"/>
            <a:ext cx="3744416" cy="988247"/>
            <a:chOff x="2627784" y="5667869"/>
            <a:chExt cx="3744416" cy="988247"/>
          </a:xfrm>
        </p:grpSpPr>
        <p:sp>
          <p:nvSpPr>
            <p:cNvPr id="30" name="Полилиния 29"/>
            <p:cNvSpPr/>
            <p:nvPr/>
          </p:nvSpPr>
          <p:spPr>
            <a:xfrm>
              <a:off x="2627784" y="5667869"/>
              <a:ext cx="3744416" cy="988247"/>
            </a:xfrm>
            <a:custGeom>
              <a:avLst/>
              <a:gdLst>
                <a:gd name="connsiteX0" fmla="*/ 0 w 1128673"/>
                <a:gd name="connsiteY0" fmla="*/ 56434 h 564336"/>
                <a:gd name="connsiteX1" fmla="*/ 56434 w 1128673"/>
                <a:gd name="connsiteY1" fmla="*/ 0 h 564336"/>
                <a:gd name="connsiteX2" fmla="*/ 1072239 w 1128673"/>
                <a:gd name="connsiteY2" fmla="*/ 0 h 564336"/>
                <a:gd name="connsiteX3" fmla="*/ 1128673 w 1128673"/>
                <a:gd name="connsiteY3" fmla="*/ 56434 h 564336"/>
                <a:gd name="connsiteX4" fmla="*/ 1128673 w 1128673"/>
                <a:gd name="connsiteY4" fmla="*/ 507902 h 564336"/>
                <a:gd name="connsiteX5" fmla="*/ 1072239 w 1128673"/>
                <a:gd name="connsiteY5" fmla="*/ 564336 h 564336"/>
                <a:gd name="connsiteX6" fmla="*/ 56434 w 1128673"/>
                <a:gd name="connsiteY6" fmla="*/ 564336 h 564336"/>
                <a:gd name="connsiteX7" fmla="*/ 0 w 1128673"/>
                <a:gd name="connsiteY7" fmla="*/ 507902 h 564336"/>
                <a:gd name="connsiteX8" fmla="*/ 0 w 1128673"/>
                <a:gd name="connsiteY8" fmla="*/ 56434 h 564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8673" h="564336">
                  <a:moveTo>
                    <a:pt x="0" y="56434"/>
                  </a:moveTo>
                  <a:cubicBezTo>
                    <a:pt x="0" y="25266"/>
                    <a:pt x="25266" y="0"/>
                    <a:pt x="56434" y="0"/>
                  </a:cubicBezTo>
                  <a:lnTo>
                    <a:pt x="1072239" y="0"/>
                  </a:lnTo>
                  <a:cubicBezTo>
                    <a:pt x="1103407" y="0"/>
                    <a:pt x="1128673" y="25266"/>
                    <a:pt x="1128673" y="56434"/>
                  </a:cubicBezTo>
                  <a:lnTo>
                    <a:pt x="1128673" y="507902"/>
                  </a:lnTo>
                  <a:cubicBezTo>
                    <a:pt x="1128673" y="539070"/>
                    <a:pt x="1103407" y="564336"/>
                    <a:pt x="1072239" y="564336"/>
                  </a:cubicBezTo>
                  <a:lnTo>
                    <a:pt x="56434" y="564336"/>
                  </a:lnTo>
                  <a:cubicBezTo>
                    <a:pt x="25266" y="564336"/>
                    <a:pt x="0" y="539070"/>
                    <a:pt x="0" y="507902"/>
                  </a:cubicBezTo>
                  <a:lnTo>
                    <a:pt x="0" y="5643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0000" tIns="24149" rIns="1044000" bIns="24149" numCol="1" spcCol="1270" anchor="ctr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 средним оценкам респондентов – фактических участников программы</a:t>
              </a:r>
              <a:endParaRPr lang="ru-RU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Овал 39"/>
            <p:cNvSpPr/>
            <p:nvPr/>
          </p:nvSpPr>
          <p:spPr>
            <a:xfrm>
              <a:off x="5400854" y="5835571"/>
              <a:ext cx="864096" cy="6480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sz="2000" b="1" dirty="0" smtClean="0">
                  <a:solidFill>
                    <a:srgbClr val="C0504D">
                      <a:lumMod val="75000"/>
                    </a:srgbClr>
                  </a:solidFill>
                  <a:latin typeface="Arial Narrow" panose="020B0606020202030204" pitchFamily="34" charset="0"/>
                </a:rPr>
                <a:t>7</a:t>
              </a:r>
              <a:r>
                <a:rPr lang="ru-RU" b="1" dirty="0" smtClean="0">
                  <a:solidFill>
                    <a:srgbClr val="C0504D">
                      <a:lumMod val="75000"/>
                    </a:srgbClr>
                  </a:solidFill>
                  <a:latin typeface="Arial Narrow" panose="020B0606020202030204" pitchFamily="34" charset="0"/>
                </a:rPr>
                <a:t> </a:t>
              </a:r>
              <a:r>
                <a:rPr lang="ru-RU" sz="1400" b="1" dirty="0" smtClean="0">
                  <a:solidFill>
                    <a:srgbClr val="C0504D">
                      <a:lumMod val="75000"/>
                    </a:srgbClr>
                  </a:solidFill>
                  <a:latin typeface="Arial Narrow" panose="020B0606020202030204" pitchFamily="34" charset="0"/>
                </a:rPr>
                <a:t>лет</a:t>
              </a:r>
              <a:endParaRPr lang="ru-RU" sz="1400" b="1" dirty="0">
                <a:solidFill>
                  <a:srgbClr val="C0504D">
                    <a:lumMod val="75000"/>
                  </a:srgbClr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251520" y="4071621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cap="all" dirty="0">
                <a:solidFill>
                  <a:srgbClr val="C0504D"/>
                </a:solidFill>
                <a:latin typeface="Trebuchet MS" pitchFamily="34" charset="0"/>
                <a:cs typeface="Times New Roman" pitchFamily="18" charset="0"/>
              </a:rPr>
              <a:t>Сроки окупаемости проектов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67502355"/>
              </p:ext>
            </p:extLst>
          </p:nvPr>
        </p:nvGraphicFramePr>
        <p:xfrm>
          <a:off x="5220072" y="1196752"/>
          <a:ext cx="2735506" cy="2164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308304" y="1772816"/>
            <a:ext cx="6589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900" b="0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Narrow" pitchFamily="34" charset="0"/>
              </a:rPr>
              <a:t>0,2</a:t>
            </a:r>
            <a:r>
              <a:rPr lang="ru-RU" sz="10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 Narrow" pitchFamily="34" charset="0"/>
              </a:rPr>
              <a:t>%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804248" y="2236802"/>
            <a:ext cx="8646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900" b="0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smtClean="0">
                <a:solidFill>
                  <a:srgbClr val="C0504D">
                    <a:lumMod val="75000"/>
                  </a:srgbClr>
                </a:solidFill>
                <a:latin typeface="Arial Narrow" pitchFamily="34" charset="0"/>
              </a:rPr>
              <a:t>13,4</a:t>
            </a:r>
            <a:r>
              <a:rPr lang="ru-RU" sz="1200" b="1" dirty="0">
                <a:solidFill>
                  <a:srgbClr val="C0504D">
                    <a:lumMod val="75000"/>
                  </a:srgbClr>
                </a:solidFill>
                <a:latin typeface="Arial Narrow" pitchFamily="34" charset="0"/>
              </a:rPr>
              <a:t>%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644008" y="1268760"/>
            <a:ext cx="157340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900" b="0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1050" b="1" dirty="0" smtClean="0">
                <a:solidFill>
                  <a:srgbClr val="4F81BD">
                    <a:lumMod val="50000"/>
                  </a:srgbClr>
                </a:solidFill>
                <a:latin typeface="Arial Narrow" pitchFamily="34" charset="0"/>
              </a:rPr>
              <a:t>Проведение </a:t>
            </a:r>
            <a:r>
              <a:rPr lang="ru-RU" sz="1050" b="1" dirty="0">
                <a:solidFill>
                  <a:srgbClr val="4F81BD">
                    <a:lumMod val="50000"/>
                  </a:srgbClr>
                </a:solidFill>
                <a:latin typeface="Arial Narrow" pitchFamily="34" charset="0"/>
              </a:rPr>
              <a:t>ремонта и оборудование помещения </a:t>
            </a:r>
            <a:r>
              <a:rPr lang="ru-RU" sz="1050" b="1" dirty="0" smtClean="0">
                <a:solidFill>
                  <a:srgbClr val="4F81BD">
                    <a:lumMod val="50000"/>
                  </a:srgbClr>
                </a:solidFill>
                <a:latin typeface="Arial Narrow" pitchFamily="34" charset="0"/>
              </a:rPr>
              <a:t>–</a:t>
            </a:r>
          </a:p>
          <a:p>
            <a:pPr algn="ctr">
              <a:defRPr sz="900" b="0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1050" b="1" dirty="0" smtClean="0">
                <a:solidFill>
                  <a:srgbClr val="4F81BD">
                    <a:lumMod val="50000"/>
                  </a:srgbClr>
                </a:solidFill>
                <a:latin typeface="Arial Narrow" pitchFamily="34" charset="0"/>
              </a:rPr>
              <a:t> </a:t>
            </a:r>
            <a:endParaRPr lang="ru-RU" sz="900" b="1" dirty="0">
              <a:solidFill>
                <a:srgbClr val="4F81BD">
                  <a:lumMod val="50000"/>
                </a:srgbClr>
              </a:solidFill>
              <a:latin typeface="Arial Narrow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452320" y="2276872"/>
            <a:ext cx="1260140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900" b="0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1050" b="1" dirty="0" smtClean="0">
                <a:solidFill>
                  <a:srgbClr val="C0504D">
                    <a:lumMod val="75000"/>
                  </a:srgbClr>
                </a:solidFill>
                <a:latin typeface="Arial Narrow" pitchFamily="34" charset="0"/>
              </a:rPr>
              <a:t>– Арендная плата до получения льготы</a:t>
            </a:r>
            <a:endParaRPr lang="ru-RU" sz="1050" b="1" dirty="0">
              <a:solidFill>
                <a:srgbClr val="C0504D">
                  <a:lumMod val="75000"/>
                </a:srgbClr>
              </a:solidFill>
              <a:latin typeface="Arial Narrow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940152" y="1700808"/>
            <a:ext cx="8829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900" b="0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rgbClr val="4F81BD">
                    <a:lumMod val="50000"/>
                  </a:srgbClr>
                </a:solidFill>
                <a:latin typeface="Arial Narrow" pitchFamily="34" charset="0"/>
              </a:rPr>
              <a:t>86,3</a:t>
            </a:r>
            <a:r>
              <a:rPr lang="ru-RU" sz="1200" b="1" dirty="0">
                <a:solidFill>
                  <a:srgbClr val="4F81BD">
                    <a:lumMod val="50000"/>
                  </a:srgbClr>
                </a:solidFill>
                <a:latin typeface="Arial Narrow" pitchFamily="34" charset="0"/>
              </a:rPr>
              <a:t>%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7740352" y="1789366"/>
            <a:ext cx="140364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900" b="0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10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itchFamily="34" charset="0"/>
              </a:rPr>
              <a:t>– </a:t>
            </a:r>
            <a:r>
              <a:rPr lang="ru-RU" sz="10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 Narrow" pitchFamily="34" charset="0"/>
              </a:rPr>
              <a:t> Административные издержки</a:t>
            </a:r>
            <a:endParaRPr lang="ru-RU" sz="1000" b="1" dirty="0">
              <a:solidFill>
                <a:prstClr val="black">
                  <a:lumMod val="65000"/>
                  <a:lumOff val="35000"/>
                </a:prstClr>
              </a:solidFill>
              <a:latin typeface="Arial Narrow" pitchFamily="34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251519" y="1124744"/>
            <a:ext cx="4166772" cy="756000"/>
            <a:chOff x="107503" y="1052736"/>
            <a:chExt cx="4166772" cy="756000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107503" y="1052736"/>
              <a:ext cx="3274918" cy="756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</p:spPr>
          <p:txBody>
            <a:bodyPr spcFirstLastPara="0" vert="horz" wrap="square" lIns="504000" tIns="0" rIns="108000" bIns="0" numCol="1" spcCol="1270" anchor="ctr" anchorCtr="0">
              <a:noAutofit/>
            </a:bodyPr>
            <a:lstStyle/>
            <a:p>
              <a:pPr fontAlgn="base">
                <a:lnSpc>
                  <a:spcPct val="90000"/>
                </a:lnSpc>
                <a:spcBef>
                  <a:spcPts val="600"/>
                </a:spcBef>
                <a:defRPr/>
              </a:pPr>
              <a:r>
                <a:rPr lang="ru-RU" sz="1200" kern="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 Narrow" panose="020B060602020203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Издержки на прохождение необходимых административных процедур до момента запуска деятельности</a:t>
              </a:r>
              <a:endParaRPr lang="ru-RU" sz="1200" b="1" kern="0" dirty="0">
                <a:solidFill>
                  <a:prstClr val="black">
                    <a:lumMod val="75000"/>
                    <a:lumOff val="25000"/>
                  </a:prstClr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3446275" y="1052736"/>
              <a:ext cx="828000" cy="756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spcFirstLastPara="0" vert="horz" wrap="square" lIns="72000" tIns="0" rIns="72000" bIns="0" numCol="1" spcCol="1270" anchor="ctr" anchorCtr="0">
              <a:noAutofit/>
            </a:bodyPr>
            <a:lstStyle/>
            <a:p>
              <a:pPr algn="ctr" fontAlgn="base">
                <a:lnSpc>
                  <a:spcPct val="90000"/>
                </a:lnSpc>
                <a:defRPr/>
              </a:pPr>
              <a:r>
                <a:rPr lang="ru-RU" sz="2000" b="1" kern="0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Narrow" panose="020B060602020203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0,1</a:t>
              </a:r>
            </a:p>
            <a:p>
              <a:pPr algn="ctr" fontAlgn="base">
                <a:lnSpc>
                  <a:spcPct val="90000"/>
                </a:lnSpc>
                <a:defRPr/>
              </a:pPr>
              <a:r>
                <a:rPr lang="ru-RU" sz="1600" b="1" kern="0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Narrow" panose="020B060602020203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</a:t>
              </a:r>
              <a:r>
                <a:rPr lang="ru-RU" sz="1400" kern="0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Narrow" panose="020B060602020203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млн руб.</a:t>
              </a:r>
              <a:endParaRPr lang="ru-RU" sz="1400" kern="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251519" y="1986138"/>
            <a:ext cx="4166772" cy="756000"/>
            <a:chOff x="107503" y="1916832"/>
            <a:chExt cx="4166772" cy="756000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107503" y="1916832"/>
              <a:ext cx="3274918" cy="7560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5400" cap="flat" cmpd="sng" algn="ctr">
              <a:solidFill>
                <a:schemeClr val="tx2">
                  <a:lumMod val="20000"/>
                  <a:lumOff val="80000"/>
                </a:schemeClr>
              </a:solidFill>
              <a:prstDash val="solid"/>
            </a:ln>
            <a:effectLst/>
          </p:spPr>
          <p:txBody>
            <a:bodyPr spcFirstLastPara="0" vert="horz" wrap="square" lIns="504000" tIns="0" rIns="108000" bIns="0" numCol="1" spcCol="1270" anchor="ctr" anchorCtr="0">
              <a:noAutofit/>
            </a:bodyPr>
            <a:lstStyle/>
            <a:p>
              <a:pPr fontAlgn="base">
                <a:lnSpc>
                  <a:spcPct val="90000"/>
                </a:lnSpc>
                <a:spcBef>
                  <a:spcPts val="600"/>
                </a:spcBef>
                <a:defRPr/>
              </a:pPr>
              <a:r>
                <a:rPr lang="ru-RU" sz="1200" kern="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 Narrow" panose="020B060602020203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Издержки на проведение ремонта/реконструкции и оборудование помещения (приспособление объекта для ведения образовательной деятельности)</a:t>
              </a:r>
              <a:endParaRPr lang="ru-RU" sz="1200" b="1" kern="0" dirty="0">
                <a:solidFill>
                  <a:srgbClr val="FF0000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3446275" y="1916832"/>
              <a:ext cx="828000" cy="7560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5400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/>
          </p:spPr>
          <p:txBody>
            <a:bodyPr spcFirstLastPara="0" vert="horz" wrap="square" lIns="72000" tIns="0" rIns="72000" bIns="0" numCol="1" spcCol="1270" anchor="ctr" anchorCtr="0">
              <a:noAutofit/>
            </a:bodyPr>
            <a:lstStyle/>
            <a:p>
              <a:pPr algn="ctr" fontAlgn="base">
                <a:lnSpc>
                  <a:spcPct val="90000"/>
                </a:lnSpc>
              </a:pPr>
              <a:r>
                <a:rPr lang="ru-RU" sz="2000" b="1" kern="0" dirty="0" smtClean="0">
                  <a:solidFill>
                    <a:srgbClr val="4F81BD">
                      <a:lumMod val="50000"/>
                    </a:srgbClr>
                  </a:solidFill>
                  <a:latin typeface="Arial Narrow" panose="020B060602020203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39,8</a:t>
              </a:r>
            </a:p>
            <a:p>
              <a:pPr algn="ctr" fontAlgn="base">
                <a:lnSpc>
                  <a:spcPct val="90000"/>
                </a:lnSpc>
              </a:pPr>
              <a:r>
                <a:rPr lang="ru-RU" sz="1400" kern="0" dirty="0" smtClean="0">
                  <a:solidFill>
                    <a:srgbClr val="4F81BD">
                      <a:lumMod val="50000"/>
                    </a:srgbClr>
                  </a:solidFill>
                  <a:latin typeface="Arial Narrow" panose="020B060602020203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млн </a:t>
              </a:r>
              <a:r>
                <a:rPr lang="ru-RU" sz="1400" kern="0" dirty="0">
                  <a:solidFill>
                    <a:srgbClr val="4F81BD">
                      <a:lumMod val="50000"/>
                    </a:srgbClr>
                  </a:solidFill>
                  <a:latin typeface="Arial Narrow" panose="020B060602020203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руб.</a:t>
              </a: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251519" y="2847532"/>
            <a:ext cx="4166772" cy="828000"/>
            <a:chOff x="107503" y="2775524"/>
            <a:chExt cx="4166772" cy="828000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107503" y="2775524"/>
              <a:ext cx="3274918" cy="828000"/>
            </a:xfrm>
            <a:prstGeom prst="rect">
              <a:avLst/>
            </a:prstGeom>
            <a:solidFill>
              <a:srgbClr val="E9C2C1"/>
            </a:solidFill>
            <a:ln w="25400" cap="flat" cmpd="sng" algn="ctr">
              <a:solidFill>
                <a:srgbClr val="E9C2C1"/>
              </a:solidFill>
              <a:prstDash val="solid"/>
            </a:ln>
            <a:effectLst/>
          </p:spPr>
          <p:txBody>
            <a:bodyPr spcFirstLastPara="0" vert="horz" wrap="square" lIns="504000" tIns="0" rIns="72000" bIns="0" numCol="1" spcCol="1270" anchor="ctr" anchorCtr="0">
              <a:noAutofit/>
            </a:bodyPr>
            <a:lstStyle/>
            <a:p>
              <a:r>
                <a:rPr lang="ru-RU" sz="1200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 Narrow" panose="020B060602020203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Издержки на арендную плату за объект, установленную по результатам аукциона, до момента перехода на льготную ставку </a:t>
              </a:r>
              <a:endParaRPr lang="ru-RU" sz="1200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  <a:p>
              <a:r>
                <a:rPr lang="ru-RU" sz="1200" kern="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 Narrow" panose="020B060602020203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1 руб. </a:t>
              </a:r>
              <a:r>
                <a:rPr lang="ru-RU" sz="1200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 Narrow" panose="020B060602020203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за кв. </a:t>
              </a:r>
              <a:r>
                <a:rPr lang="ru-RU" sz="1200" kern="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 Narrow" panose="020B060602020203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м</a:t>
              </a:r>
              <a:endParaRPr lang="ru-RU" sz="12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3446275" y="2775524"/>
              <a:ext cx="828000" cy="828000"/>
            </a:xfrm>
            <a:prstGeom prst="rect">
              <a:avLst/>
            </a:prstGeom>
            <a:solidFill>
              <a:srgbClr val="E9C2C1"/>
            </a:solidFill>
            <a:ln w="25400" cap="flat" cmpd="sng" algn="ctr">
              <a:solidFill>
                <a:schemeClr val="accent2">
                  <a:lumMod val="75000"/>
                </a:schemeClr>
              </a:solidFill>
              <a:prstDash val="solid"/>
            </a:ln>
            <a:effectLst/>
          </p:spPr>
          <p:txBody>
            <a:bodyPr spcFirstLastPara="0" vert="horz" wrap="square" lIns="72000" tIns="0" rIns="72000" bIns="0" numCol="1" spcCol="1270" anchor="ctr" anchorCtr="0">
              <a:noAutofit/>
            </a:bodyPr>
            <a:lstStyle/>
            <a:p>
              <a:pPr algn="ctr" fontAlgn="base">
                <a:lnSpc>
                  <a:spcPct val="90000"/>
                </a:lnSpc>
              </a:pPr>
              <a:r>
                <a:rPr lang="ru-RU" sz="2000" b="1" kern="0" dirty="0" smtClean="0">
                  <a:solidFill>
                    <a:srgbClr val="C0504D">
                      <a:lumMod val="75000"/>
                    </a:srgbClr>
                  </a:solidFill>
                  <a:latin typeface="Arial Narrow" panose="020B060602020203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6,2</a:t>
              </a:r>
            </a:p>
            <a:p>
              <a:pPr algn="ctr" fontAlgn="base">
                <a:lnSpc>
                  <a:spcPct val="90000"/>
                </a:lnSpc>
              </a:pPr>
              <a:r>
                <a:rPr lang="ru-RU" sz="1400" kern="0" dirty="0" smtClean="0">
                  <a:solidFill>
                    <a:srgbClr val="C0504D">
                      <a:lumMod val="75000"/>
                    </a:srgbClr>
                  </a:solidFill>
                  <a:latin typeface="Arial Narrow" panose="020B060602020203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млн </a:t>
              </a:r>
              <a:r>
                <a:rPr lang="ru-RU" sz="1400" kern="0" dirty="0">
                  <a:solidFill>
                    <a:srgbClr val="C0504D">
                      <a:lumMod val="75000"/>
                    </a:srgbClr>
                  </a:solidFill>
                  <a:latin typeface="Arial Narrow" panose="020B060602020203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руб.</a:t>
              </a:r>
            </a:p>
          </p:txBody>
        </p:sp>
      </p:grpSp>
      <p:sp>
        <p:nvSpPr>
          <p:cNvPr id="45" name="Пятиугольник 44"/>
          <p:cNvSpPr/>
          <p:nvPr/>
        </p:nvSpPr>
        <p:spPr>
          <a:xfrm>
            <a:off x="291731" y="2973532"/>
            <a:ext cx="324000" cy="576000"/>
          </a:xfrm>
          <a:prstGeom prst="homePlate">
            <a:avLst>
              <a:gd name="adj" fmla="val 24710"/>
            </a:avLst>
          </a:prstGeom>
          <a:solidFill>
            <a:schemeClr val="bg1"/>
          </a:solidFill>
          <a:ln w="6350" cap="flat" cmpd="sng" algn="ctr">
            <a:noFill/>
            <a:prstDash val="solid"/>
          </a:ln>
          <a:effectLst/>
        </p:spPr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fontAlgn="base">
              <a:lnSpc>
                <a:spcPct val="90000"/>
              </a:lnSpc>
              <a:defRPr/>
            </a:pPr>
            <a:r>
              <a:rPr lang="ru-RU" sz="2000" b="1" kern="0" dirty="0" smtClean="0">
                <a:solidFill>
                  <a:srgbClr val="C0504D">
                    <a:lumMod val="75000"/>
                  </a:srgbClr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  <a:endParaRPr lang="ru-RU" sz="1400" kern="0" dirty="0">
              <a:solidFill>
                <a:srgbClr val="C0504D">
                  <a:lumMod val="75000"/>
                </a:srgbClr>
              </a:solidFill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8" name="Пятиугольник 47"/>
          <p:cNvSpPr/>
          <p:nvPr/>
        </p:nvSpPr>
        <p:spPr>
          <a:xfrm>
            <a:off x="291731" y="2076138"/>
            <a:ext cx="324000" cy="576000"/>
          </a:xfrm>
          <a:prstGeom prst="homePlate">
            <a:avLst>
              <a:gd name="adj" fmla="val 24710"/>
            </a:avLst>
          </a:prstGeom>
          <a:solidFill>
            <a:schemeClr val="bg1"/>
          </a:solidFill>
          <a:ln w="6350" cap="flat" cmpd="sng" algn="ctr">
            <a:noFill/>
            <a:prstDash val="solid"/>
          </a:ln>
          <a:effectLst/>
        </p:spPr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fontAlgn="base">
              <a:lnSpc>
                <a:spcPct val="90000"/>
              </a:lnSpc>
              <a:defRPr/>
            </a:pPr>
            <a:r>
              <a:rPr lang="ru-RU" sz="2000" b="1" kern="0" dirty="0" smtClean="0">
                <a:solidFill>
                  <a:srgbClr val="4F81BD">
                    <a:lumMod val="50000"/>
                  </a:srgbClr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endParaRPr lang="ru-RU" sz="1400" kern="0" dirty="0">
              <a:solidFill>
                <a:srgbClr val="4F81BD">
                  <a:lumMod val="50000"/>
                </a:srgbClr>
              </a:solidFill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9" name="Пятиугольник 48"/>
          <p:cNvSpPr/>
          <p:nvPr/>
        </p:nvSpPr>
        <p:spPr>
          <a:xfrm>
            <a:off x="291731" y="1195091"/>
            <a:ext cx="324000" cy="576000"/>
          </a:xfrm>
          <a:prstGeom prst="homePlate">
            <a:avLst>
              <a:gd name="adj" fmla="val 24710"/>
            </a:avLst>
          </a:prstGeom>
          <a:solidFill>
            <a:schemeClr val="bg1"/>
          </a:solidFill>
          <a:ln w="6350" cap="flat" cmpd="sng" algn="ctr">
            <a:noFill/>
            <a:prstDash val="solid"/>
          </a:ln>
          <a:effectLst/>
        </p:spPr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fontAlgn="base">
              <a:lnSpc>
                <a:spcPct val="90000"/>
              </a:lnSpc>
              <a:defRPr/>
            </a:pPr>
            <a:r>
              <a:rPr lang="ru-RU" sz="2000" b="1" kern="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endParaRPr lang="ru-RU" sz="1400" kern="0" dirty="0">
              <a:solidFill>
                <a:prstClr val="black">
                  <a:lumMod val="65000"/>
                  <a:lumOff val="35000"/>
                </a:prstClr>
              </a:solidFill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309715" y="3980591"/>
            <a:ext cx="8352928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298981" y="3175525"/>
            <a:ext cx="1449483" cy="523220"/>
          </a:xfrm>
          <a:prstGeom prst="rect">
            <a:avLst/>
          </a:prstGeom>
          <a:noFill/>
          <a:ln w="63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79646">
                    <a:lumMod val="75000"/>
                  </a:srgb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46,1 </a:t>
            </a:r>
            <a:r>
              <a:rPr lang="ru-RU" sz="1400" dirty="0" smtClean="0">
                <a:solidFill>
                  <a:srgbClr val="F79646">
                    <a:lumMod val="75000"/>
                  </a:srgb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млн руб.</a:t>
            </a:r>
            <a:endParaRPr lang="ru-RU" sz="1400" dirty="0">
              <a:solidFill>
                <a:srgbClr val="F79646">
                  <a:lumMod val="75000"/>
                </a:srgb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pSp>
        <p:nvGrpSpPr>
          <p:cNvPr id="52" name="Группа 51"/>
          <p:cNvGrpSpPr/>
          <p:nvPr/>
        </p:nvGrpSpPr>
        <p:grpSpPr>
          <a:xfrm>
            <a:off x="7874419" y="991923"/>
            <a:ext cx="946053" cy="362806"/>
            <a:chOff x="7807386" y="1067795"/>
            <a:chExt cx="1091590" cy="468000"/>
          </a:xfrm>
          <a:solidFill>
            <a:srgbClr val="F68D36"/>
          </a:solidFill>
        </p:grpSpPr>
        <p:sp>
          <p:nvSpPr>
            <p:cNvPr id="53" name="Нашивка 52"/>
            <p:cNvSpPr/>
            <p:nvPr/>
          </p:nvSpPr>
          <p:spPr>
            <a:xfrm flipH="1">
              <a:off x="8342336" y="1067795"/>
              <a:ext cx="556640" cy="468000"/>
            </a:xfrm>
            <a:prstGeom prst="chevron">
              <a:avLst>
                <a:gd name="adj" fmla="val 2277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 flipH="1">
              <a:off x="7807386" y="1067795"/>
              <a:ext cx="760727" cy="46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55" name="Прямоугольник 54"/>
          <p:cNvSpPr/>
          <p:nvPr/>
        </p:nvSpPr>
        <p:spPr>
          <a:xfrm>
            <a:off x="7889431" y="989877"/>
            <a:ext cx="859033" cy="36485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algn="ctr">
              <a:lnSpc>
                <a:spcPct val="90000"/>
              </a:lnSpc>
              <a:defRPr sz="900" b="0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850" dirty="0" smtClean="0">
                <a:solidFill>
                  <a:prstClr val="white"/>
                </a:solidFill>
                <a:latin typeface="Arial Narrow" pitchFamily="34" charset="0"/>
              </a:rPr>
              <a:t>для</a:t>
            </a:r>
            <a:br>
              <a:rPr lang="ru-RU" sz="850" dirty="0" smtClean="0">
                <a:solidFill>
                  <a:prstClr val="white"/>
                </a:solidFill>
                <a:latin typeface="Arial Narrow" pitchFamily="34" charset="0"/>
              </a:rPr>
            </a:br>
            <a:r>
              <a:rPr lang="ru-RU" sz="850" dirty="0" smtClean="0">
                <a:solidFill>
                  <a:prstClr val="white"/>
                </a:solidFill>
                <a:latin typeface="Arial Narrow" pitchFamily="34" charset="0"/>
              </a:rPr>
              <a:t>1 усредненного участника</a:t>
            </a:r>
            <a:endParaRPr lang="ru-RU" sz="850" dirty="0">
              <a:solidFill>
                <a:prstClr val="white"/>
              </a:solidFill>
              <a:latin typeface="Arial Narrow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7851557" y="973633"/>
            <a:ext cx="45719" cy="576000"/>
          </a:xfrm>
          <a:prstGeom prst="rect">
            <a:avLst/>
          </a:prstGeom>
          <a:solidFill>
            <a:srgbClr val="F68D36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87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79512" y="511797"/>
            <a:ext cx="885698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cap="all" dirty="0" smtClean="0">
                <a:solidFill>
                  <a:srgbClr val="C0504D"/>
                </a:solidFill>
                <a:latin typeface="Trebuchet MS" pitchFamily="34" charset="0"/>
                <a:cs typeface="Times New Roman" pitchFamily="18" charset="0"/>
              </a:rPr>
              <a:t>НАЛИЧИЕ В ППМ положений, которые вводят дополнительные обязанности, запреты и ограничения, приводят к дополнительным расходам </a:t>
            </a:r>
            <a:endParaRPr lang="ru-RU" sz="1700" cap="all" dirty="0">
              <a:solidFill>
                <a:srgbClr val="C0504D"/>
              </a:solidFill>
              <a:latin typeface="Trebuchet MS" pitchFamily="34" charset="0"/>
              <a:cs typeface="Times New Roman" pitchFamily="18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323528" y="1196752"/>
            <a:ext cx="8352928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589904" y="6597352"/>
            <a:ext cx="4496152" cy="144016"/>
          </a:xfrm>
        </p:spPr>
        <p:txBody>
          <a:bodyPr/>
          <a:lstStyle/>
          <a:p>
            <a:r>
              <a:rPr lang="ru-RU" sz="800" dirty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Департамент экономической политики и развития г. </a:t>
            </a:r>
            <a:r>
              <a:rPr lang="ru-RU" sz="800" dirty="0" smtClean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Москвы</a:t>
            </a:r>
            <a:r>
              <a:rPr lang="en-US" sz="800" dirty="0" smtClean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  </a:t>
            </a:r>
            <a:r>
              <a:rPr lang="en-US" sz="1000" dirty="0" smtClean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I  </a:t>
            </a:r>
            <a:r>
              <a:rPr lang="ru-RU" sz="1000" dirty="0" smtClean="0">
                <a:solidFill>
                  <a:prstClr val="black">
                    <a:tint val="75000"/>
                  </a:prstClr>
                </a:solidFill>
                <a:latin typeface="Trebuchet MS" pitchFamily="34" charset="0"/>
              </a:rPr>
              <a:t> </a:t>
            </a:r>
            <a:fld id="{E28CE600-811E-429E-B00A-7B2464625F06}" type="slidenum">
              <a:rPr lang="ru-RU" sz="1000" smtClean="0">
                <a:solidFill>
                  <a:prstClr val="black">
                    <a:tint val="75000"/>
                  </a:prstClr>
                </a:solidFill>
                <a:latin typeface="Trebuchet MS" pitchFamily="34" charset="0"/>
              </a:rPr>
              <a:pPr/>
              <a:t>7</a:t>
            </a:fld>
            <a:endParaRPr lang="ru-RU" sz="1000" dirty="0">
              <a:solidFill>
                <a:prstClr val="black">
                  <a:tint val="75000"/>
                </a:prstClr>
              </a:solidFill>
              <a:latin typeface="Trebuchet MS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168895"/>
            <a:ext cx="6624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40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sz="1200" dirty="0" smtClean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ОФВ Постановления Правительства Москвы №145-ПП</a:t>
            </a:r>
            <a:endParaRPr lang="ru-RU" sz="1200" dirty="0">
              <a:solidFill>
                <a:prstClr val="white">
                  <a:lumMod val="50000"/>
                </a:prstClr>
              </a:solidFill>
              <a:latin typeface="Trebuchet MS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179512" y="3266332"/>
            <a:ext cx="4059347" cy="1469598"/>
            <a:chOff x="277692" y="3122126"/>
            <a:chExt cx="4059347" cy="1469598"/>
          </a:xfrm>
        </p:grpSpPr>
        <p:sp>
          <p:nvSpPr>
            <p:cNvPr id="29" name="TextBox 28"/>
            <p:cNvSpPr txBox="1"/>
            <p:nvPr/>
          </p:nvSpPr>
          <p:spPr>
            <a:xfrm>
              <a:off x="520615" y="3475724"/>
              <a:ext cx="3816424" cy="1116000"/>
            </a:xfrm>
            <a:prstGeom prst="rect">
              <a:avLst/>
            </a:prstGeom>
            <a:pattFill prst="ltUpDiag">
              <a:fgClr>
                <a:schemeClr val="accent3">
                  <a:lumMod val="20000"/>
                  <a:lumOff val="80000"/>
                </a:schemeClr>
              </a:fgClr>
              <a:bgClr>
                <a:schemeClr val="accent3">
                  <a:lumMod val="40000"/>
                  <a:lumOff val="60000"/>
                </a:schemeClr>
              </a:bgClr>
            </a:pattFill>
            <a:ln w="19050">
              <a:noFill/>
            </a:ln>
            <a:effectLst/>
          </p:spPr>
          <p:txBody>
            <a:bodyPr spcFirstLastPara="0" vert="horz" wrap="square" lIns="144000" tIns="324000" rIns="72000" bIns="72000" numCol="1" spcCol="1270" anchor="ctr" anchorCtr="0">
              <a:noAutofit/>
              <a:sp3d/>
            </a:bodyPr>
            <a:lstStyle>
              <a:defPPr>
                <a:defRPr lang="ru-RU"/>
              </a:defPPr>
              <a:lvl1pPr marL="171450" indent="-171450" defTabSz="666750">
                <a:lnSpc>
                  <a:spcPct val="90000"/>
                </a:lnSpc>
                <a:spcAft>
                  <a:spcPts val="300"/>
                </a:spcAft>
                <a:buClr>
                  <a:schemeClr val="accent3">
                    <a:lumMod val="50000"/>
                  </a:schemeClr>
                </a:buClr>
                <a:buSzPct val="60000"/>
                <a:buFont typeface="Arial Narrow" panose="020B0606020202030204" pitchFamily="34" charset="0"/>
                <a:buChar char="►"/>
                <a:defRPr sz="1200" b="0">
                  <a:latin typeface="Arial Narrow" panose="020B0606020202030204" pitchFamily="34" charset="0"/>
                  <a:cs typeface="Arial" panose="020B0604020202020204" pitchFamily="34" charset="0"/>
                </a:defRPr>
              </a:lvl1pPr>
            </a:lstStyle>
            <a:p>
              <a:r>
                <a:rPr lang="ru-RU" dirty="0"/>
                <a:t>учитывая добровольность участия в программе, </a:t>
              </a:r>
              <a:br>
                <a:rPr lang="ru-RU" dirty="0"/>
              </a:br>
              <a:r>
                <a:rPr lang="ru-RU" dirty="0"/>
                <a:t>ППМ №145-ПП не содержит положений, которые привели к возникновению дополнительных расходов субъектов предпринимательской и иной деятельности</a:t>
              </a:r>
            </a:p>
          </p:txBody>
        </p:sp>
        <p:sp>
          <p:nvSpPr>
            <p:cNvPr id="32" name="Полилиния 31"/>
            <p:cNvSpPr/>
            <p:nvPr/>
          </p:nvSpPr>
          <p:spPr>
            <a:xfrm>
              <a:off x="277692" y="3122126"/>
              <a:ext cx="3600400" cy="648000"/>
            </a:xfrm>
            <a:custGeom>
              <a:avLst/>
              <a:gdLst>
                <a:gd name="connsiteX0" fmla="*/ 0 w 1128673"/>
                <a:gd name="connsiteY0" fmla="*/ 56434 h 564336"/>
                <a:gd name="connsiteX1" fmla="*/ 56434 w 1128673"/>
                <a:gd name="connsiteY1" fmla="*/ 0 h 564336"/>
                <a:gd name="connsiteX2" fmla="*/ 1072239 w 1128673"/>
                <a:gd name="connsiteY2" fmla="*/ 0 h 564336"/>
                <a:gd name="connsiteX3" fmla="*/ 1128673 w 1128673"/>
                <a:gd name="connsiteY3" fmla="*/ 56434 h 564336"/>
                <a:gd name="connsiteX4" fmla="*/ 1128673 w 1128673"/>
                <a:gd name="connsiteY4" fmla="*/ 507902 h 564336"/>
                <a:gd name="connsiteX5" fmla="*/ 1072239 w 1128673"/>
                <a:gd name="connsiteY5" fmla="*/ 564336 h 564336"/>
                <a:gd name="connsiteX6" fmla="*/ 56434 w 1128673"/>
                <a:gd name="connsiteY6" fmla="*/ 564336 h 564336"/>
                <a:gd name="connsiteX7" fmla="*/ 0 w 1128673"/>
                <a:gd name="connsiteY7" fmla="*/ 507902 h 564336"/>
                <a:gd name="connsiteX8" fmla="*/ 0 w 1128673"/>
                <a:gd name="connsiteY8" fmla="*/ 56434 h 564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8673" h="564336">
                  <a:moveTo>
                    <a:pt x="0" y="56434"/>
                  </a:moveTo>
                  <a:cubicBezTo>
                    <a:pt x="0" y="25266"/>
                    <a:pt x="25266" y="0"/>
                    <a:pt x="56434" y="0"/>
                  </a:cubicBezTo>
                  <a:lnTo>
                    <a:pt x="1072239" y="0"/>
                  </a:lnTo>
                  <a:cubicBezTo>
                    <a:pt x="1103407" y="0"/>
                    <a:pt x="1128673" y="25266"/>
                    <a:pt x="1128673" y="56434"/>
                  </a:cubicBezTo>
                  <a:lnTo>
                    <a:pt x="1128673" y="507902"/>
                  </a:lnTo>
                  <a:cubicBezTo>
                    <a:pt x="1128673" y="539070"/>
                    <a:pt x="1103407" y="564336"/>
                    <a:pt x="1072239" y="564336"/>
                  </a:cubicBezTo>
                  <a:lnTo>
                    <a:pt x="56434" y="564336"/>
                  </a:lnTo>
                  <a:cubicBezTo>
                    <a:pt x="25266" y="564336"/>
                    <a:pt x="0" y="539070"/>
                    <a:pt x="0" y="507902"/>
                  </a:cubicBezTo>
                  <a:lnTo>
                    <a:pt x="0" y="56434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4000" tIns="36000" rIns="144000" bIns="36000" numCol="1" spcCol="1270" anchor="ctr" anchorCtr="0">
              <a:noAutofit/>
            </a:bodyPr>
            <a:lstStyle/>
            <a:p>
              <a:pPr marL="171450" indent="-171450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chemeClr val="accent3">
                    <a:lumMod val="50000"/>
                  </a:schemeClr>
                </a:buClr>
                <a:buSzPct val="80000"/>
                <a:buFont typeface="Arial" panose="020B0604020202020204" pitchFamily="34" charset="0"/>
                <a:buChar char="▌"/>
              </a:pPr>
              <a:r>
                <a:rPr lang="ru-RU" sz="1200" dirty="0" smtClean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положения</a:t>
              </a:r>
              <a:r>
                <a:rPr lang="ru-RU" sz="12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которые привели к возникновению дополнительных расходов предпринимателей, их обоснованность </a:t>
              </a: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179512" y="1593429"/>
            <a:ext cx="4059347" cy="1545403"/>
            <a:chOff x="243121" y="1438285"/>
            <a:chExt cx="4059347" cy="1545403"/>
          </a:xfrm>
        </p:grpSpPr>
        <p:sp>
          <p:nvSpPr>
            <p:cNvPr id="37" name="TextBox 36"/>
            <p:cNvSpPr txBox="1"/>
            <p:nvPr/>
          </p:nvSpPr>
          <p:spPr>
            <a:xfrm>
              <a:off x="486044" y="1903688"/>
              <a:ext cx="3816424" cy="1080000"/>
            </a:xfrm>
            <a:prstGeom prst="rect">
              <a:avLst/>
            </a:prstGeom>
            <a:pattFill prst="ltUpDiag">
              <a:fgClr>
                <a:schemeClr val="accent3">
                  <a:lumMod val="20000"/>
                  <a:lumOff val="80000"/>
                </a:schemeClr>
              </a:fgClr>
              <a:bgClr>
                <a:schemeClr val="accent3">
                  <a:lumMod val="40000"/>
                  <a:lumOff val="60000"/>
                </a:schemeClr>
              </a:bgClr>
            </a:pattFill>
            <a:ln w="19050">
              <a:noFill/>
            </a:ln>
            <a:effectLst/>
          </p:spPr>
          <p:txBody>
            <a:bodyPr spcFirstLastPara="0" vert="horz" wrap="square" lIns="144000" tIns="360000" rIns="72000" bIns="72000" numCol="1" spcCol="1270" anchor="ctr" anchorCtr="0">
              <a:noAutofit/>
              <a:sp3d/>
            </a:bodyPr>
            <a:lstStyle>
              <a:defPPr>
                <a:defRPr lang="ru-RU"/>
              </a:defPPr>
              <a:lvl1pPr marL="171450" indent="-171450" defTabSz="666750">
                <a:lnSpc>
                  <a:spcPct val="90000"/>
                </a:lnSpc>
                <a:spcAft>
                  <a:spcPts val="300"/>
                </a:spcAft>
                <a:buFont typeface="Arial" panose="020B0604020202020204" pitchFamily="34" charset="0"/>
                <a:buChar char="•"/>
                <a:defRPr sz="1200" b="0">
                  <a:latin typeface="Arial Narrow" panose="020B0606020202030204" pitchFamily="34" charset="0"/>
                  <a:cs typeface="Arial" panose="020B0604020202020204" pitchFamily="34" charset="0"/>
                </a:defRPr>
              </a:lvl1pPr>
            </a:lstStyle>
            <a:p>
              <a:pPr>
                <a:buClr>
                  <a:schemeClr val="accent3">
                    <a:lumMod val="50000"/>
                  </a:schemeClr>
                </a:buClr>
                <a:buSzPct val="60000"/>
                <a:buFont typeface="Arial Narrow" panose="020B0606020202030204" pitchFamily="34" charset="0"/>
                <a:buChar char="►"/>
              </a:pPr>
              <a:r>
                <a:rPr lang="ru-RU" dirty="0"/>
                <a:t>регулирование вводит некоторые обязанности для предпринимателей, но участие в программе является добровольным – обязанности вводятся взамен предоставленных льгот</a:t>
              </a:r>
            </a:p>
          </p:txBody>
        </p:sp>
        <p:sp>
          <p:nvSpPr>
            <p:cNvPr id="49" name="Полилиния 48"/>
            <p:cNvSpPr/>
            <p:nvPr/>
          </p:nvSpPr>
          <p:spPr>
            <a:xfrm>
              <a:off x="243121" y="1438285"/>
              <a:ext cx="3600400" cy="792000"/>
            </a:xfrm>
            <a:custGeom>
              <a:avLst/>
              <a:gdLst>
                <a:gd name="connsiteX0" fmla="*/ 0 w 1128673"/>
                <a:gd name="connsiteY0" fmla="*/ 56434 h 564336"/>
                <a:gd name="connsiteX1" fmla="*/ 56434 w 1128673"/>
                <a:gd name="connsiteY1" fmla="*/ 0 h 564336"/>
                <a:gd name="connsiteX2" fmla="*/ 1072239 w 1128673"/>
                <a:gd name="connsiteY2" fmla="*/ 0 h 564336"/>
                <a:gd name="connsiteX3" fmla="*/ 1128673 w 1128673"/>
                <a:gd name="connsiteY3" fmla="*/ 56434 h 564336"/>
                <a:gd name="connsiteX4" fmla="*/ 1128673 w 1128673"/>
                <a:gd name="connsiteY4" fmla="*/ 507902 h 564336"/>
                <a:gd name="connsiteX5" fmla="*/ 1072239 w 1128673"/>
                <a:gd name="connsiteY5" fmla="*/ 564336 h 564336"/>
                <a:gd name="connsiteX6" fmla="*/ 56434 w 1128673"/>
                <a:gd name="connsiteY6" fmla="*/ 564336 h 564336"/>
                <a:gd name="connsiteX7" fmla="*/ 0 w 1128673"/>
                <a:gd name="connsiteY7" fmla="*/ 507902 h 564336"/>
                <a:gd name="connsiteX8" fmla="*/ 0 w 1128673"/>
                <a:gd name="connsiteY8" fmla="*/ 56434 h 564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8673" h="564336">
                  <a:moveTo>
                    <a:pt x="0" y="56434"/>
                  </a:moveTo>
                  <a:cubicBezTo>
                    <a:pt x="0" y="25266"/>
                    <a:pt x="25266" y="0"/>
                    <a:pt x="56434" y="0"/>
                  </a:cubicBezTo>
                  <a:lnTo>
                    <a:pt x="1072239" y="0"/>
                  </a:lnTo>
                  <a:cubicBezTo>
                    <a:pt x="1103407" y="0"/>
                    <a:pt x="1128673" y="25266"/>
                    <a:pt x="1128673" y="56434"/>
                  </a:cubicBezTo>
                  <a:lnTo>
                    <a:pt x="1128673" y="507902"/>
                  </a:lnTo>
                  <a:cubicBezTo>
                    <a:pt x="1128673" y="539070"/>
                    <a:pt x="1103407" y="564336"/>
                    <a:pt x="1072239" y="564336"/>
                  </a:cubicBezTo>
                  <a:lnTo>
                    <a:pt x="56434" y="564336"/>
                  </a:lnTo>
                  <a:cubicBezTo>
                    <a:pt x="25266" y="564336"/>
                    <a:pt x="0" y="539070"/>
                    <a:pt x="0" y="507902"/>
                  </a:cubicBezTo>
                  <a:lnTo>
                    <a:pt x="0" y="56434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4000" tIns="36000" rIns="144000" bIns="36000" numCol="1" spcCol="1270" anchor="ctr" anchorCtr="0">
              <a:noAutofit/>
            </a:bodyPr>
            <a:lstStyle/>
            <a:p>
              <a:pPr marL="171450" indent="-171450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chemeClr val="accent3">
                    <a:lumMod val="50000"/>
                  </a:schemeClr>
                </a:buClr>
                <a:buSzPct val="80000"/>
                <a:buFont typeface="Arial" panose="020B0604020202020204" pitchFamily="34" charset="0"/>
                <a:buChar char="▌"/>
              </a:pPr>
              <a:r>
                <a:rPr lang="ru-RU" sz="1200" dirty="0" smtClean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положения, </a:t>
              </a:r>
              <a:r>
                <a:rPr lang="ru-RU" sz="12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которые вводят административные и иные ограничения и обязанности для предпринимателей, </a:t>
              </a:r>
              <a:br>
                <a:rPr lang="ru-RU" sz="12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sz="12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их обоснованность</a:t>
              </a: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79512" y="4863431"/>
            <a:ext cx="4059347" cy="1357496"/>
            <a:chOff x="277692" y="4720215"/>
            <a:chExt cx="4059347" cy="1357496"/>
          </a:xfrm>
        </p:grpSpPr>
        <p:sp>
          <p:nvSpPr>
            <p:cNvPr id="38" name="TextBox 37"/>
            <p:cNvSpPr txBox="1"/>
            <p:nvPr/>
          </p:nvSpPr>
          <p:spPr>
            <a:xfrm>
              <a:off x="520615" y="5105711"/>
              <a:ext cx="3816424" cy="972000"/>
            </a:xfrm>
            <a:prstGeom prst="rect">
              <a:avLst/>
            </a:prstGeom>
            <a:pattFill prst="ltUpDiag">
              <a:fgClr>
                <a:schemeClr val="accent3">
                  <a:lumMod val="20000"/>
                  <a:lumOff val="80000"/>
                </a:schemeClr>
              </a:fgClr>
              <a:bgClr>
                <a:schemeClr val="accent3">
                  <a:lumMod val="40000"/>
                  <a:lumOff val="60000"/>
                </a:schemeClr>
              </a:bgClr>
            </a:pattFill>
            <a:ln w="19050">
              <a:noFill/>
            </a:ln>
            <a:effectLst/>
          </p:spPr>
          <p:txBody>
            <a:bodyPr spcFirstLastPara="0" vert="horz" wrap="square" lIns="144000" tIns="324000" rIns="72000" bIns="72000" numCol="1" spcCol="1270" anchor="ctr" anchorCtr="0">
              <a:noAutofit/>
              <a:sp3d/>
            </a:bodyPr>
            <a:lstStyle>
              <a:defPPr>
                <a:defRPr lang="ru-RU"/>
              </a:defPPr>
              <a:lvl1pPr marL="171450" indent="-171450" defTabSz="666750">
                <a:lnSpc>
                  <a:spcPct val="90000"/>
                </a:lnSpc>
                <a:spcAft>
                  <a:spcPts val="300"/>
                </a:spcAft>
                <a:buClr>
                  <a:schemeClr val="accent3">
                    <a:lumMod val="50000"/>
                  </a:schemeClr>
                </a:buClr>
                <a:buSzPct val="60000"/>
                <a:buFont typeface="Arial Narrow" panose="020B0606020202030204" pitchFamily="34" charset="0"/>
                <a:buChar char="►"/>
                <a:defRPr sz="1200" b="0">
                  <a:latin typeface="Arial Narrow" panose="020B0606020202030204" pitchFamily="34" charset="0"/>
                  <a:cs typeface="Arial" panose="020B0604020202020204" pitchFamily="34" charset="0"/>
                </a:defRPr>
              </a:lvl1pPr>
            </a:lstStyle>
            <a:p>
              <a:r>
                <a:rPr lang="ru-RU" dirty="0"/>
                <a:t>положений, которые привели к возникновению дополнительных расходов города Москвы, в процессе оценки фактического воздействия не выявлено</a:t>
              </a:r>
            </a:p>
          </p:txBody>
        </p:sp>
        <p:sp>
          <p:nvSpPr>
            <p:cNvPr id="35" name="Полилиния 34"/>
            <p:cNvSpPr/>
            <p:nvPr/>
          </p:nvSpPr>
          <p:spPr>
            <a:xfrm>
              <a:off x="277692" y="4720215"/>
              <a:ext cx="3600400" cy="648000"/>
            </a:xfrm>
            <a:custGeom>
              <a:avLst/>
              <a:gdLst>
                <a:gd name="connsiteX0" fmla="*/ 0 w 1128673"/>
                <a:gd name="connsiteY0" fmla="*/ 56434 h 564336"/>
                <a:gd name="connsiteX1" fmla="*/ 56434 w 1128673"/>
                <a:gd name="connsiteY1" fmla="*/ 0 h 564336"/>
                <a:gd name="connsiteX2" fmla="*/ 1072239 w 1128673"/>
                <a:gd name="connsiteY2" fmla="*/ 0 h 564336"/>
                <a:gd name="connsiteX3" fmla="*/ 1128673 w 1128673"/>
                <a:gd name="connsiteY3" fmla="*/ 56434 h 564336"/>
                <a:gd name="connsiteX4" fmla="*/ 1128673 w 1128673"/>
                <a:gd name="connsiteY4" fmla="*/ 507902 h 564336"/>
                <a:gd name="connsiteX5" fmla="*/ 1072239 w 1128673"/>
                <a:gd name="connsiteY5" fmla="*/ 564336 h 564336"/>
                <a:gd name="connsiteX6" fmla="*/ 56434 w 1128673"/>
                <a:gd name="connsiteY6" fmla="*/ 564336 h 564336"/>
                <a:gd name="connsiteX7" fmla="*/ 0 w 1128673"/>
                <a:gd name="connsiteY7" fmla="*/ 507902 h 564336"/>
                <a:gd name="connsiteX8" fmla="*/ 0 w 1128673"/>
                <a:gd name="connsiteY8" fmla="*/ 56434 h 564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8673" h="564336">
                  <a:moveTo>
                    <a:pt x="0" y="56434"/>
                  </a:moveTo>
                  <a:cubicBezTo>
                    <a:pt x="0" y="25266"/>
                    <a:pt x="25266" y="0"/>
                    <a:pt x="56434" y="0"/>
                  </a:cubicBezTo>
                  <a:lnTo>
                    <a:pt x="1072239" y="0"/>
                  </a:lnTo>
                  <a:cubicBezTo>
                    <a:pt x="1103407" y="0"/>
                    <a:pt x="1128673" y="25266"/>
                    <a:pt x="1128673" y="56434"/>
                  </a:cubicBezTo>
                  <a:lnTo>
                    <a:pt x="1128673" y="507902"/>
                  </a:lnTo>
                  <a:cubicBezTo>
                    <a:pt x="1128673" y="539070"/>
                    <a:pt x="1103407" y="564336"/>
                    <a:pt x="1072239" y="564336"/>
                  </a:cubicBezTo>
                  <a:lnTo>
                    <a:pt x="56434" y="564336"/>
                  </a:lnTo>
                  <a:cubicBezTo>
                    <a:pt x="25266" y="564336"/>
                    <a:pt x="0" y="539070"/>
                    <a:pt x="0" y="507902"/>
                  </a:cubicBezTo>
                  <a:lnTo>
                    <a:pt x="0" y="56434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4000" tIns="36000" rIns="144000" bIns="36000" numCol="1" spcCol="1270" anchor="ctr" anchorCtr="0">
              <a:noAutofit/>
            </a:bodyPr>
            <a:lstStyle/>
            <a:p>
              <a:pPr marL="171450" indent="-171450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chemeClr val="accent3">
                    <a:lumMod val="50000"/>
                  </a:schemeClr>
                </a:buClr>
                <a:buSzPct val="80000"/>
                <a:buFont typeface="Arial" panose="020B0604020202020204" pitchFamily="34" charset="0"/>
                <a:buChar char="▌"/>
              </a:pPr>
              <a:r>
                <a:rPr lang="ru-RU" sz="1200" dirty="0" smtClean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положения</a:t>
              </a:r>
              <a:r>
                <a:rPr lang="ru-RU" sz="12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которые привели к возникновению дополнительных расходов города Москвы, их обоснованность </a:t>
              </a: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4664492" y="1364614"/>
            <a:ext cx="4151684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1600" b="1" kern="0" dirty="0">
                <a:solidFill>
                  <a:srgbClr val="F79646">
                    <a:lumMod val="75000"/>
                  </a:srgb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Однако участие в программе по ППМ №145-ПП сопряжено с проблемами и рисками субъектов предпринимательской и иной деятельности: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4680472" y="2232792"/>
            <a:ext cx="4140000" cy="575999"/>
            <a:chOff x="4860032" y="2232792"/>
            <a:chExt cx="4140000" cy="575999"/>
          </a:xfrm>
        </p:grpSpPr>
        <p:sp>
          <p:nvSpPr>
            <p:cNvPr id="22" name="Полилиния 21"/>
            <p:cNvSpPr/>
            <p:nvPr/>
          </p:nvSpPr>
          <p:spPr>
            <a:xfrm>
              <a:off x="4860032" y="2232792"/>
              <a:ext cx="4140000" cy="575999"/>
            </a:xfrm>
            <a:custGeom>
              <a:avLst/>
              <a:gdLst>
                <a:gd name="connsiteX0" fmla="*/ 0 w 1128673"/>
                <a:gd name="connsiteY0" fmla="*/ 56434 h 564336"/>
                <a:gd name="connsiteX1" fmla="*/ 56434 w 1128673"/>
                <a:gd name="connsiteY1" fmla="*/ 0 h 564336"/>
                <a:gd name="connsiteX2" fmla="*/ 1072239 w 1128673"/>
                <a:gd name="connsiteY2" fmla="*/ 0 h 564336"/>
                <a:gd name="connsiteX3" fmla="*/ 1128673 w 1128673"/>
                <a:gd name="connsiteY3" fmla="*/ 56434 h 564336"/>
                <a:gd name="connsiteX4" fmla="*/ 1128673 w 1128673"/>
                <a:gd name="connsiteY4" fmla="*/ 507902 h 564336"/>
                <a:gd name="connsiteX5" fmla="*/ 1072239 w 1128673"/>
                <a:gd name="connsiteY5" fmla="*/ 564336 h 564336"/>
                <a:gd name="connsiteX6" fmla="*/ 56434 w 1128673"/>
                <a:gd name="connsiteY6" fmla="*/ 564336 h 564336"/>
                <a:gd name="connsiteX7" fmla="*/ 0 w 1128673"/>
                <a:gd name="connsiteY7" fmla="*/ 507902 h 564336"/>
                <a:gd name="connsiteX8" fmla="*/ 0 w 1128673"/>
                <a:gd name="connsiteY8" fmla="*/ 56434 h 564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8673" h="564336">
                  <a:moveTo>
                    <a:pt x="0" y="56434"/>
                  </a:moveTo>
                  <a:cubicBezTo>
                    <a:pt x="0" y="25266"/>
                    <a:pt x="25266" y="0"/>
                    <a:pt x="56434" y="0"/>
                  </a:cubicBezTo>
                  <a:lnTo>
                    <a:pt x="1072239" y="0"/>
                  </a:lnTo>
                  <a:cubicBezTo>
                    <a:pt x="1103407" y="0"/>
                    <a:pt x="1128673" y="25266"/>
                    <a:pt x="1128673" y="56434"/>
                  </a:cubicBezTo>
                  <a:lnTo>
                    <a:pt x="1128673" y="507902"/>
                  </a:lnTo>
                  <a:cubicBezTo>
                    <a:pt x="1128673" y="539070"/>
                    <a:pt x="1103407" y="564336"/>
                    <a:pt x="1072239" y="564336"/>
                  </a:cubicBezTo>
                  <a:lnTo>
                    <a:pt x="56434" y="564336"/>
                  </a:lnTo>
                  <a:cubicBezTo>
                    <a:pt x="25266" y="564336"/>
                    <a:pt x="0" y="539070"/>
                    <a:pt x="0" y="507902"/>
                  </a:cubicBezTo>
                  <a:lnTo>
                    <a:pt x="0" y="56434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4000" tIns="24149" rIns="72000" bIns="24149" numCol="1" spcCol="1270" anchor="ctr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Narrow" panose="020B0606020202030204" pitchFamily="34" charset="0"/>
                </a:rPr>
                <a:t>Проблемы с подключением объекта к энергосетям, к сетям водоснабжения и водоотведения</a:t>
              </a:r>
            </a:p>
          </p:txBody>
        </p:sp>
        <p:sp>
          <p:nvSpPr>
            <p:cNvPr id="23" name="Овал 22"/>
            <p:cNvSpPr/>
            <p:nvPr/>
          </p:nvSpPr>
          <p:spPr>
            <a:xfrm>
              <a:off x="4932040" y="2340792"/>
              <a:ext cx="360000" cy="3599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b="1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Narrow" panose="020B0606020202030204" pitchFamily="34" charset="0"/>
                </a:rPr>
                <a:t>1</a:t>
              </a:r>
              <a:endParaRPr lang="ru-RU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4680472" y="2878613"/>
            <a:ext cx="4140000" cy="575999"/>
            <a:chOff x="4860032" y="2861283"/>
            <a:chExt cx="4140000" cy="575999"/>
          </a:xfrm>
        </p:grpSpPr>
        <p:sp>
          <p:nvSpPr>
            <p:cNvPr id="54" name="Полилиния 53"/>
            <p:cNvSpPr/>
            <p:nvPr/>
          </p:nvSpPr>
          <p:spPr>
            <a:xfrm>
              <a:off x="4860032" y="2861283"/>
              <a:ext cx="4140000" cy="575999"/>
            </a:xfrm>
            <a:custGeom>
              <a:avLst/>
              <a:gdLst>
                <a:gd name="connsiteX0" fmla="*/ 0 w 1128673"/>
                <a:gd name="connsiteY0" fmla="*/ 56434 h 564336"/>
                <a:gd name="connsiteX1" fmla="*/ 56434 w 1128673"/>
                <a:gd name="connsiteY1" fmla="*/ 0 h 564336"/>
                <a:gd name="connsiteX2" fmla="*/ 1072239 w 1128673"/>
                <a:gd name="connsiteY2" fmla="*/ 0 h 564336"/>
                <a:gd name="connsiteX3" fmla="*/ 1128673 w 1128673"/>
                <a:gd name="connsiteY3" fmla="*/ 56434 h 564336"/>
                <a:gd name="connsiteX4" fmla="*/ 1128673 w 1128673"/>
                <a:gd name="connsiteY4" fmla="*/ 507902 h 564336"/>
                <a:gd name="connsiteX5" fmla="*/ 1072239 w 1128673"/>
                <a:gd name="connsiteY5" fmla="*/ 564336 h 564336"/>
                <a:gd name="connsiteX6" fmla="*/ 56434 w 1128673"/>
                <a:gd name="connsiteY6" fmla="*/ 564336 h 564336"/>
                <a:gd name="connsiteX7" fmla="*/ 0 w 1128673"/>
                <a:gd name="connsiteY7" fmla="*/ 507902 h 564336"/>
                <a:gd name="connsiteX8" fmla="*/ 0 w 1128673"/>
                <a:gd name="connsiteY8" fmla="*/ 56434 h 564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8673" h="564336">
                  <a:moveTo>
                    <a:pt x="0" y="56434"/>
                  </a:moveTo>
                  <a:cubicBezTo>
                    <a:pt x="0" y="25266"/>
                    <a:pt x="25266" y="0"/>
                    <a:pt x="56434" y="0"/>
                  </a:cubicBezTo>
                  <a:lnTo>
                    <a:pt x="1072239" y="0"/>
                  </a:lnTo>
                  <a:cubicBezTo>
                    <a:pt x="1103407" y="0"/>
                    <a:pt x="1128673" y="25266"/>
                    <a:pt x="1128673" y="56434"/>
                  </a:cubicBezTo>
                  <a:lnTo>
                    <a:pt x="1128673" y="507902"/>
                  </a:lnTo>
                  <a:cubicBezTo>
                    <a:pt x="1128673" y="539070"/>
                    <a:pt x="1103407" y="564336"/>
                    <a:pt x="1072239" y="564336"/>
                  </a:cubicBezTo>
                  <a:lnTo>
                    <a:pt x="56434" y="564336"/>
                  </a:lnTo>
                  <a:cubicBezTo>
                    <a:pt x="25266" y="564336"/>
                    <a:pt x="0" y="539070"/>
                    <a:pt x="0" y="507902"/>
                  </a:cubicBezTo>
                  <a:lnTo>
                    <a:pt x="0" y="56434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4000" tIns="24149" rIns="72000" bIns="24149" numCol="1" spcCol="1270" anchor="ctr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Narrow" panose="020B0606020202030204" pitchFamily="34" charset="0"/>
                </a:rPr>
                <a:t>Невозможность получения кредита по программе</a:t>
              </a:r>
            </a:p>
          </p:txBody>
        </p:sp>
        <p:sp>
          <p:nvSpPr>
            <p:cNvPr id="55" name="Овал 54"/>
            <p:cNvSpPr/>
            <p:nvPr/>
          </p:nvSpPr>
          <p:spPr>
            <a:xfrm>
              <a:off x="4932040" y="2965698"/>
              <a:ext cx="360000" cy="3599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b="1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Narrow" panose="020B0606020202030204" pitchFamily="34" charset="0"/>
                </a:rPr>
                <a:t>2</a:t>
              </a:r>
              <a:endParaRPr lang="ru-RU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4680472" y="3524434"/>
            <a:ext cx="4140000" cy="575999"/>
            <a:chOff x="4860032" y="3497549"/>
            <a:chExt cx="4140000" cy="575999"/>
          </a:xfrm>
        </p:grpSpPr>
        <p:sp>
          <p:nvSpPr>
            <p:cNvPr id="57" name="Полилиния 56"/>
            <p:cNvSpPr/>
            <p:nvPr/>
          </p:nvSpPr>
          <p:spPr>
            <a:xfrm>
              <a:off x="4860032" y="3497549"/>
              <a:ext cx="4140000" cy="575999"/>
            </a:xfrm>
            <a:custGeom>
              <a:avLst/>
              <a:gdLst>
                <a:gd name="connsiteX0" fmla="*/ 0 w 1128673"/>
                <a:gd name="connsiteY0" fmla="*/ 56434 h 564336"/>
                <a:gd name="connsiteX1" fmla="*/ 56434 w 1128673"/>
                <a:gd name="connsiteY1" fmla="*/ 0 h 564336"/>
                <a:gd name="connsiteX2" fmla="*/ 1072239 w 1128673"/>
                <a:gd name="connsiteY2" fmla="*/ 0 h 564336"/>
                <a:gd name="connsiteX3" fmla="*/ 1128673 w 1128673"/>
                <a:gd name="connsiteY3" fmla="*/ 56434 h 564336"/>
                <a:gd name="connsiteX4" fmla="*/ 1128673 w 1128673"/>
                <a:gd name="connsiteY4" fmla="*/ 507902 h 564336"/>
                <a:gd name="connsiteX5" fmla="*/ 1072239 w 1128673"/>
                <a:gd name="connsiteY5" fmla="*/ 564336 h 564336"/>
                <a:gd name="connsiteX6" fmla="*/ 56434 w 1128673"/>
                <a:gd name="connsiteY6" fmla="*/ 564336 h 564336"/>
                <a:gd name="connsiteX7" fmla="*/ 0 w 1128673"/>
                <a:gd name="connsiteY7" fmla="*/ 507902 h 564336"/>
                <a:gd name="connsiteX8" fmla="*/ 0 w 1128673"/>
                <a:gd name="connsiteY8" fmla="*/ 56434 h 564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8673" h="564336">
                  <a:moveTo>
                    <a:pt x="0" y="56434"/>
                  </a:moveTo>
                  <a:cubicBezTo>
                    <a:pt x="0" y="25266"/>
                    <a:pt x="25266" y="0"/>
                    <a:pt x="56434" y="0"/>
                  </a:cubicBezTo>
                  <a:lnTo>
                    <a:pt x="1072239" y="0"/>
                  </a:lnTo>
                  <a:cubicBezTo>
                    <a:pt x="1103407" y="0"/>
                    <a:pt x="1128673" y="25266"/>
                    <a:pt x="1128673" y="56434"/>
                  </a:cubicBezTo>
                  <a:lnTo>
                    <a:pt x="1128673" y="507902"/>
                  </a:lnTo>
                  <a:cubicBezTo>
                    <a:pt x="1128673" y="539070"/>
                    <a:pt x="1103407" y="564336"/>
                    <a:pt x="1072239" y="564336"/>
                  </a:cubicBezTo>
                  <a:lnTo>
                    <a:pt x="56434" y="564336"/>
                  </a:lnTo>
                  <a:cubicBezTo>
                    <a:pt x="25266" y="564336"/>
                    <a:pt x="0" y="539070"/>
                    <a:pt x="0" y="507902"/>
                  </a:cubicBezTo>
                  <a:lnTo>
                    <a:pt x="0" y="56434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4000" tIns="24149" rIns="72000" bIns="24149" numCol="1" spcCol="1270" anchor="ctr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Narrow" panose="020B0606020202030204" pitchFamily="34" charset="0"/>
                </a:rPr>
                <a:t>Неудовлетворительное состояние объекта, информация, предоставляемая на этапе аукциона, не позволяет оценить весь объем затрат</a:t>
              </a:r>
            </a:p>
          </p:txBody>
        </p:sp>
        <p:sp>
          <p:nvSpPr>
            <p:cNvPr id="58" name="Овал 57"/>
            <p:cNvSpPr/>
            <p:nvPr/>
          </p:nvSpPr>
          <p:spPr>
            <a:xfrm>
              <a:off x="4932040" y="3611047"/>
              <a:ext cx="360000" cy="3599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b="1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Narrow" panose="020B0606020202030204" pitchFamily="34" charset="0"/>
                </a:rPr>
                <a:t>3</a:t>
              </a:r>
              <a:endParaRPr lang="ru-RU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4680472" y="4170255"/>
            <a:ext cx="4140000" cy="575999"/>
            <a:chOff x="4860032" y="4153319"/>
            <a:chExt cx="4140000" cy="575999"/>
          </a:xfrm>
        </p:grpSpPr>
        <p:sp>
          <p:nvSpPr>
            <p:cNvPr id="60" name="Полилиния 59"/>
            <p:cNvSpPr/>
            <p:nvPr/>
          </p:nvSpPr>
          <p:spPr>
            <a:xfrm>
              <a:off x="4860032" y="4153319"/>
              <a:ext cx="4140000" cy="575999"/>
            </a:xfrm>
            <a:custGeom>
              <a:avLst/>
              <a:gdLst>
                <a:gd name="connsiteX0" fmla="*/ 0 w 1128673"/>
                <a:gd name="connsiteY0" fmla="*/ 56434 h 564336"/>
                <a:gd name="connsiteX1" fmla="*/ 56434 w 1128673"/>
                <a:gd name="connsiteY1" fmla="*/ 0 h 564336"/>
                <a:gd name="connsiteX2" fmla="*/ 1072239 w 1128673"/>
                <a:gd name="connsiteY2" fmla="*/ 0 h 564336"/>
                <a:gd name="connsiteX3" fmla="*/ 1128673 w 1128673"/>
                <a:gd name="connsiteY3" fmla="*/ 56434 h 564336"/>
                <a:gd name="connsiteX4" fmla="*/ 1128673 w 1128673"/>
                <a:gd name="connsiteY4" fmla="*/ 507902 h 564336"/>
                <a:gd name="connsiteX5" fmla="*/ 1072239 w 1128673"/>
                <a:gd name="connsiteY5" fmla="*/ 564336 h 564336"/>
                <a:gd name="connsiteX6" fmla="*/ 56434 w 1128673"/>
                <a:gd name="connsiteY6" fmla="*/ 564336 h 564336"/>
                <a:gd name="connsiteX7" fmla="*/ 0 w 1128673"/>
                <a:gd name="connsiteY7" fmla="*/ 507902 h 564336"/>
                <a:gd name="connsiteX8" fmla="*/ 0 w 1128673"/>
                <a:gd name="connsiteY8" fmla="*/ 56434 h 564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8673" h="564336">
                  <a:moveTo>
                    <a:pt x="0" y="56434"/>
                  </a:moveTo>
                  <a:cubicBezTo>
                    <a:pt x="0" y="25266"/>
                    <a:pt x="25266" y="0"/>
                    <a:pt x="56434" y="0"/>
                  </a:cubicBezTo>
                  <a:lnTo>
                    <a:pt x="1072239" y="0"/>
                  </a:lnTo>
                  <a:cubicBezTo>
                    <a:pt x="1103407" y="0"/>
                    <a:pt x="1128673" y="25266"/>
                    <a:pt x="1128673" y="56434"/>
                  </a:cubicBezTo>
                  <a:lnTo>
                    <a:pt x="1128673" y="507902"/>
                  </a:lnTo>
                  <a:cubicBezTo>
                    <a:pt x="1128673" y="539070"/>
                    <a:pt x="1103407" y="564336"/>
                    <a:pt x="1072239" y="564336"/>
                  </a:cubicBezTo>
                  <a:lnTo>
                    <a:pt x="56434" y="564336"/>
                  </a:lnTo>
                  <a:cubicBezTo>
                    <a:pt x="25266" y="564336"/>
                    <a:pt x="0" y="539070"/>
                    <a:pt x="0" y="507902"/>
                  </a:cubicBezTo>
                  <a:lnTo>
                    <a:pt x="0" y="56434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4000" tIns="24149" rIns="72000" bIns="24149" numCol="1" spcCol="1270" anchor="ctr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Narrow" panose="020B0606020202030204" pitchFamily="34" charset="0"/>
                </a:rPr>
                <a:t>Задержки сроков и технические ошибки при прохождении процедур в органах </a:t>
              </a:r>
              <a:r>
                <a:rPr lang="ru-RU" sz="1300" b="1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Narrow" panose="020B0606020202030204" pitchFamily="34" charset="0"/>
                </a:rPr>
                <a:t>гос. </a:t>
              </a:r>
              <a:r>
                <a:rPr lang="ru-RU" sz="13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Narrow" panose="020B0606020202030204" pitchFamily="34" charset="0"/>
                </a:rPr>
                <a:t>власти</a:t>
              </a:r>
            </a:p>
          </p:txBody>
        </p:sp>
        <p:sp>
          <p:nvSpPr>
            <p:cNvPr id="61" name="Овал 60"/>
            <p:cNvSpPr/>
            <p:nvPr/>
          </p:nvSpPr>
          <p:spPr>
            <a:xfrm>
              <a:off x="4932040" y="4257936"/>
              <a:ext cx="360000" cy="3599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b="1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Narrow" panose="020B0606020202030204" pitchFamily="34" charset="0"/>
                </a:rPr>
                <a:t>4</a:t>
              </a:r>
              <a:endParaRPr lang="ru-RU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4680472" y="4816076"/>
            <a:ext cx="4140000" cy="949914"/>
            <a:chOff x="4860032" y="4833703"/>
            <a:chExt cx="4140000" cy="949914"/>
          </a:xfrm>
        </p:grpSpPr>
        <p:sp>
          <p:nvSpPr>
            <p:cNvPr id="63" name="Полилиния 62"/>
            <p:cNvSpPr/>
            <p:nvPr/>
          </p:nvSpPr>
          <p:spPr>
            <a:xfrm>
              <a:off x="4860032" y="4833703"/>
              <a:ext cx="4140000" cy="949914"/>
            </a:xfrm>
            <a:custGeom>
              <a:avLst/>
              <a:gdLst>
                <a:gd name="connsiteX0" fmla="*/ 0 w 1128673"/>
                <a:gd name="connsiteY0" fmla="*/ 56434 h 564336"/>
                <a:gd name="connsiteX1" fmla="*/ 56434 w 1128673"/>
                <a:gd name="connsiteY1" fmla="*/ 0 h 564336"/>
                <a:gd name="connsiteX2" fmla="*/ 1072239 w 1128673"/>
                <a:gd name="connsiteY2" fmla="*/ 0 h 564336"/>
                <a:gd name="connsiteX3" fmla="*/ 1128673 w 1128673"/>
                <a:gd name="connsiteY3" fmla="*/ 56434 h 564336"/>
                <a:gd name="connsiteX4" fmla="*/ 1128673 w 1128673"/>
                <a:gd name="connsiteY4" fmla="*/ 507902 h 564336"/>
                <a:gd name="connsiteX5" fmla="*/ 1072239 w 1128673"/>
                <a:gd name="connsiteY5" fmla="*/ 564336 h 564336"/>
                <a:gd name="connsiteX6" fmla="*/ 56434 w 1128673"/>
                <a:gd name="connsiteY6" fmla="*/ 564336 h 564336"/>
                <a:gd name="connsiteX7" fmla="*/ 0 w 1128673"/>
                <a:gd name="connsiteY7" fmla="*/ 507902 h 564336"/>
                <a:gd name="connsiteX8" fmla="*/ 0 w 1128673"/>
                <a:gd name="connsiteY8" fmla="*/ 56434 h 564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8673" h="564336">
                  <a:moveTo>
                    <a:pt x="0" y="56434"/>
                  </a:moveTo>
                  <a:cubicBezTo>
                    <a:pt x="0" y="25266"/>
                    <a:pt x="25266" y="0"/>
                    <a:pt x="56434" y="0"/>
                  </a:cubicBezTo>
                  <a:lnTo>
                    <a:pt x="1072239" y="0"/>
                  </a:lnTo>
                  <a:cubicBezTo>
                    <a:pt x="1103407" y="0"/>
                    <a:pt x="1128673" y="25266"/>
                    <a:pt x="1128673" y="56434"/>
                  </a:cubicBezTo>
                  <a:lnTo>
                    <a:pt x="1128673" y="507902"/>
                  </a:lnTo>
                  <a:cubicBezTo>
                    <a:pt x="1128673" y="539070"/>
                    <a:pt x="1103407" y="564336"/>
                    <a:pt x="1072239" y="564336"/>
                  </a:cubicBezTo>
                  <a:lnTo>
                    <a:pt x="56434" y="564336"/>
                  </a:lnTo>
                  <a:cubicBezTo>
                    <a:pt x="25266" y="564336"/>
                    <a:pt x="0" y="539070"/>
                    <a:pt x="0" y="507902"/>
                  </a:cubicBezTo>
                  <a:lnTo>
                    <a:pt x="0" y="56434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40000" tIns="24149" rIns="72000" bIns="24149" numCol="1" spcCol="1270" anchor="ctr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Narrow" panose="020B0606020202030204" pitchFamily="34" charset="0"/>
                </a:rPr>
                <a:t>Проблемы информационного обеспечения и коммуникаций с ответственными представителями </a:t>
              </a:r>
              <a:r>
                <a:rPr lang="ru-RU" sz="1300" b="1" dirty="0" err="1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Narrow" panose="020B0606020202030204" pitchFamily="34" charset="0"/>
                </a:rPr>
                <a:t>ОИВов</a:t>
              </a:r>
              <a:r>
                <a:rPr lang="ru-RU" sz="1300" b="1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Narrow" panose="020B0606020202030204" pitchFamily="34" charset="0"/>
                </a:rPr>
                <a:t> </a:t>
              </a:r>
              <a:r>
                <a:rPr lang="ru-RU" sz="13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Narrow" panose="020B0606020202030204" pitchFamily="34" charset="0"/>
                </a:rPr>
                <a:t>города Москвы, включая сложности с нахождением контактов ответственных</a:t>
              </a:r>
            </a:p>
          </p:txBody>
        </p:sp>
        <p:sp>
          <p:nvSpPr>
            <p:cNvPr id="64" name="Овал 63"/>
            <p:cNvSpPr/>
            <p:nvPr/>
          </p:nvSpPr>
          <p:spPr>
            <a:xfrm>
              <a:off x="4932040" y="5123338"/>
              <a:ext cx="360000" cy="3599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b="1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Narrow" panose="020B0606020202030204" pitchFamily="34" charset="0"/>
                </a:rPr>
                <a:t>5</a:t>
              </a:r>
              <a:endParaRPr lang="ru-RU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4680472" y="5835814"/>
            <a:ext cx="4140000" cy="575999"/>
            <a:chOff x="4860032" y="5835814"/>
            <a:chExt cx="4140000" cy="575999"/>
          </a:xfrm>
        </p:grpSpPr>
        <p:sp>
          <p:nvSpPr>
            <p:cNvPr id="66" name="Полилиния 65"/>
            <p:cNvSpPr/>
            <p:nvPr/>
          </p:nvSpPr>
          <p:spPr>
            <a:xfrm>
              <a:off x="4860032" y="5835814"/>
              <a:ext cx="4140000" cy="575999"/>
            </a:xfrm>
            <a:custGeom>
              <a:avLst/>
              <a:gdLst>
                <a:gd name="connsiteX0" fmla="*/ 0 w 1128673"/>
                <a:gd name="connsiteY0" fmla="*/ 56434 h 564336"/>
                <a:gd name="connsiteX1" fmla="*/ 56434 w 1128673"/>
                <a:gd name="connsiteY1" fmla="*/ 0 h 564336"/>
                <a:gd name="connsiteX2" fmla="*/ 1072239 w 1128673"/>
                <a:gd name="connsiteY2" fmla="*/ 0 h 564336"/>
                <a:gd name="connsiteX3" fmla="*/ 1128673 w 1128673"/>
                <a:gd name="connsiteY3" fmla="*/ 56434 h 564336"/>
                <a:gd name="connsiteX4" fmla="*/ 1128673 w 1128673"/>
                <a:gd name="connsiteY4" fmla="*/ 507902 h 564336"/>
                <a:gd name="connsiteX5" fmla="*/ 1072239 w 1128673"/>
                <a:gd name="connsiteY5" fmla="*/ 564336 h 564336"/>
                <a:gd name="connsiteX6" fmla="*/ 56434 w 1128673"/>
                <a:gd name="connsiteY6" fmla="*/ 564336 h 564336"/>
                <a:gd name="connsiteX7" fmla="*/ 0 w 1128673"/>
                <a:gd name="connsiteY7" fmla="*/ 507902 h 564336"/>
                <a:gd name="connsiteX8" fmla="*/ 0 w 1128673"/>
                <a:gd name="connsiteY8" fmla="*/ 56434 h 564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8673" h="564336">
                  <a:moveTo>
                    <a:pt x="0" y="56434"/>
                  </a:moveTo>
                  <a:cubicBezTo>
                    <a:pt x="0" y="25266"/>
                    <a:pt x="25266" y="0"/>
                    <a:pt x="56434" y="0"/>
                  </a:cubicBezTo>
                  <a:lnTo>
                    <a:pt x="1072239" y="0"/>
                  </a:lnTo>
                  <a:cubicBezTo>
                    <a:pt x="1103407" y="0"/>
                    <a:pt x="1128673" y="25266"/>
                    <a:pt x="1128673" y="56434"/>
                  </a:cubicBezTo>
                  <a:lnTo>
                    <a:pt x="1128673" y="507902"/>
                  </a:lnTo>
                  <a:cubicBezTo>
                    <a:pt x="1128673" y="539070"/>
                    <a:pt x="1103407" y="564336"/>
                    <a:pt x="1072239" y="564336"/>
                  </a:cubicBezTo>
                  <a:lnTo>
                    <a:pt x="56434" y="564336"/>
                  </a:lnTo>
                  <a:cubicBezTo>
                    <a:pt x="25266" y="564336"/>
                    <a:pt x="0" y="539070"/>
                    <a:pt x="0" y="507902"/>
                  </a:cubicBezTo>
                  <a:lnTo>
                    <a:pt x="0" y="56434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4000" tIns="24149" rIns="72000" bIns="24149" numCol="1" spcCol="1270" anchor="ctr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Narrow" panose="020B0606020202030204" pitchFamily="34" charset="0"/>
                </a:rPr>
                <a:t>Проблема оценки спроса на услуги</a:t>
              </a:r>
            </a:p>
          </p:txBody>
        </p:sp>
        <p:sp>
          <p:nvSpPr>
            <p:cNvPr id="67" name="Овал 66"/>
            <p:cNvSpPr/>
            <p:nvPr/>
          </p:nvSpPr>
          <p:spPr>
            <a:xfrm>
              <a:off x="4932040" y="5941582"/>
              <a:ext cx="360000" cy="3599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b="1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Narrow" panose="020B0606020202030204" pitchFamily="34" charset="0"/>
                </a:rPr>
                <a:t>6</a:t>
              </a:r>
              <a:endParaRPr lang="ru-RU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68" name="Пятиугольник 67"/>
          <p:cNvSpPr/>
          <p:nvPr/>
        </p:nvSpPr>
        <p:spPr>
          <a:xfrm flipH="1">
            <a:off x="4442407" y="1424537"/>
            <a:ext cx="142997" cy="4968000"/>
          </a:xfrm>
          <a:prstGeom prst="homePlate">
            <a:avLst>
              <a:gd name="adj" fmla="val 70061"/>
            </a:avLst>
          </a:prstGeom>
          <a:solidFill>
            <a:schemeClr val="accent6">
              <a:lumMod val="60000"/>
              <a:lumOff val="40000"/>
            </a:schemeClr>
          </a:solidFill>
          <a:ln w="6350" cap="flat" cmpd="sng" algn="ctr">
            <a:noFill/>
            <a:prstDash val="solid"/>
          </a:ln>
          <a:effectLst/>
        </p:spPr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fontAlgn="base">
              <a:lnSpc>
                <a:spcPct val="90000"/>
              </a:lnSpc>
            </a:pPr>
            <a:endParaRPr lang="ru-RU" sz="2000" b="1" kern="0">
              <a:solidFill>
                <a:prstClr val="white"/>
              </a:solidFill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431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79512" y="404664"/>
            <a:ext cx="885698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cap="all" dirty="0" smtClean="0">
                <a:solidFill>
                  <a:srgbClr val="C0504D"/>
                </a:solidFill>
                <a:latin typeface="Trebuchet MS" pitchFamily="34" charset="0"/>
                <a:cs typeface="Times New Roman" pitchFamily="18" charset="0"/>
              </a:rPr>
              <a:t>ПРЕДЛОЖЕНИЯ ПО РЕШЕНИЮ ПРОБЛЕМ И ПОВЫШЕНИЮ ЭФФЕКТИВНОСТИ ПРОГРАММЫ ПО ППМ №145-ПП</a:t>
            </a:r>
            <a:endParaRPr lang="ru-RU" sz="1700" cap="all" dirty="0">
              <a:solidFill>
                <a:srgbClr val="C0504D"/>
              </a:solidFill>
              <a:latin typeface="Trebuchet MS" pitchFamily="34" charset="0"/>
              <a:cs typeface="Times New Roman" pitchFamily="18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251520" y="980728"/>
            <a:ext cx="8352928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589904" y="6597352"/>
            <a:ext cx="4496152" cy="144016"/>
          </a:xfrm>
        </p:spPr>
        <p:txBody>
          <a:bodyPr/>
          <a:lstStyle/>
          <a:p>
            <a:r>
              <a:rPr lang="ru-RU" sz="800" dirty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Департамент экономической политики и развития г. </a:t>
            </a:r>
            <a:r>
              <a:rPr lang="ru-RU" sz="800" dirty="0" smtClean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Москвы</a:t>
            </a:r>
            <a:r>
              <a:rPr lang="en-US" sz="800" dirty="0" smtClean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  </a:t>
            </a:r>
            <a:r>
              <a:rPr lang="en-US" sz="1000" dirty="0" smtClean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I  </a:t>
            </a:r>
            <a:r>
              <a:rPr lang="ru-RU" sz="1000" dirty="0" smtClean="0">
                <a:solidFill>
                  <a:prstClr val="black">
                    <a:tint val="75000"/>
                  </a:prstClr>
                </a:solidFill>
                <a:latin typeface="Trebuchet MS" pitchFamily="34" charset="0"/>
              </a:rPr>
              <a:t> </a:t>
            </a:r>
            <a:fld id="{E28CE600-811E-429E-B00A-7B2464625F06}" type="slidenum">
              <a:rPr lang="ru-RU" sz="1000" smtClean="0">
                <a:solidFill>
                  <a:prstClr val="black">
                    <a:tint val="75000"/>
                  </a:prstClr>
                </a:solidFill>
                <a:latin typeface="Trebuchet MS" pitchFamily="34" charset="0"/>
              </a:rPr>
              <a:pPr/>
              <a:t>8</a:t>
            </a:fld>
            <a:endParaRPr lang="ru-RU" sz="1000" dirty="0">
              <a:solidFill>
                <a:prstClr val="black">
                  <a:tint val="75000"/>
                </a:prstClr>
              </a:solidFill>
              <a:latin typeface="Trebuchet MS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168895"/>
            <a:ext cx="6624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40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sz="1200" dirty="0" smtClean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ОФВ Постановления Правительства Москвы №145-ПП</a:t>
            </a:r>
            <a:endParaRPr lang="ru-RU" sz="1200" dirty="0">
              <a:solidFill>
                <a:prstClr val="white">
                  <a:lumMod val="50000"/>
                </a:prstClr>
              </a:solidFill>
              <a:latin typeface="Trebuchet MS" pitchFamily="34" charset="0"/>
            </a:endParaRPr>
          </a:p>
        </p:txBody>
      </p:sp>
      <p:sp>
        <p:nvSpPr>
          <p:cNvPr id="19" name="Пятиугольник 18"/>
          <p:cNvSpPr/>
          <p:nvPr/>
        </p:nvSpPr>
        <p:spPr>
          <a:xfrm rot="5400000">
            <a:off x="2264264" y="993222"/>
            <a:ext cx="137188" cy="4248000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68000" tIns="24149" rIns="72000" bIns="24149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Bef>
                <a:spcPct val="0"/>
              </a:spcBef>
            </a:pPr>
            <a:endParaRPr lang="ru-RU" sz="1400" b="1">
              <a:solidFill>
                <a:prstClr val="black">
                  <a:lumMod val="65000"/>
                  <a:lumOff val="35000"/>
                </a:prstClr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3712" y="1935507"/>
            <a:ext cx="4273146" cy="11160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spcFirstLastPara="0" vert="horz" wrap="square" lIns="108000" tIns="144000" rIns="108000" bIns="72000" numCol="1" spcCol="1270" anchor="t" anchorCtr="0">
            <a:noAutofit/>
            <a:sp3d/>
          </a:bodyPr>
          <a:lstStyle>
            <a:defPPr>
              <a:defRPr lang="ru-RU"/>
            </a:defPPr>
            <a:lvl1pPr marR="0" lvl="0" indent="0" algn="ctr" defTabSz="66675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kumimoji="0" sz="1400" b="1" i="0" u="none" strike="noStrike" kern="0" cap="none" spc="0" normalizeH="0" baseline="0"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609585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2pPr>
            <a:lvl3pPr marL="121917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3pPr>
            <a:lvl4pPr marL="1828754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4pPr>
            <a:lvl5pPr marL="2438339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5pPr>
            <a:lvl6pPr marL="3047924" defTabSz="1219170">
              <a:defRPr>
                <a:latin typeface="Arial" charset="0"/>
                <a:cs typeface="Arial" charset="0"/>
              </a:defRPr>
            </a:lvl6pPr>
            <a:lvl7pPr marL="3657509" defTabSz="1219170">
              <a:defRPr>
                <a:latin typeface="Arial" charset="0"/>
                <a:cs typeface="Arial" charset="0"/>
              </a:defRPr>
            </a:lvl7pPr>
            <a:lvl8pPr marL="4267093" defTabSz="1219170">
              <a:defRPr>
                <a:latin typeface="Arial" charset="0"/>
                <a:cs typeface="Arial" charset="0"/>
              </a:defRPr>
            </a:lvl8pPr>
            <a:lvl9pPr marL="4876678" defTabSz="1219170">
              <a:defRPr>
                <a:latin typeface="Arial" charset="0"/>
                <a:cs typeface="Arial" charset="0"/>
              </a:defRPr>
            </a:lvl9pPr>
          </a:lstStyle>
          <a:p>
            <a:pPr marL="285750" indent="-193675" algn="l">
              <a:spcAft>
                <a:spcPts val="200"/>
              </a:spcAft>
            </a:pPr>
            <a:r>
              <a:rPr lang="ru-RU" kern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Сохранение проблемы может привести к:</a:t>
            </a:r>
          </a:p>
          <a:p>
            <a:pPr marL="285750" indent="-193675" algn="l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300" b="0" kern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рискам расторжения договоров победителями аукционов</a:t>
            </a:r>
          </a:p>
          <a:p>
            <a:pPr marL="285750" indent="-193675" algn="l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300" b="0" kern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рискам задержки сроков проведения ремонта (реконструкции) – задержкам ввода объектов    </a:t>
            </a:r>
            <a:endParaRPr lang="ru-RU" sz="1300" b="0" kern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ru-RU" sz="1200" b="0" kern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ru-RU" sz="1200" b="0" kern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ru-RU" sz="1200" b="0" kern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17472" y="1935507"/>
            <a:ext cx="4248000" cy="11160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spcFirstLastPara="0" vert="horz" wrap="square" lIns="108000" tIns="144000" rIns="108000" bIns="72000" numCol="1" spcCol="1270" anchor="t" anchorCtr="0">
            <a:noAutofit/>
            <a:sp3d/>
          </a:bodyPr>
          <a:lstStyle>
            <a:defPPr>
              <a:defRPr lang="ru-RU"/>
            </a:defPPr>
            <a:lvl1pPr marL="285750" marR="0" lvl="0" indent="-193675" defTabSz="666750" fontAlgn="auto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 kumimoji="0" sz="1400" b="1" i="0" u="none" strike="noStrike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609585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2pPr>
            <a:lvl3pPr marL="121917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3pPr>
            <a:lvl4pPr marL="1828754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4pPr>
            <a:lvl5pPr marL="2438339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5pPr>
            <a:lvl6pPr marL="3047924" defTabSz="1219170">
              <a:defRPr>
                <a:latin typeface="Arial" charset="0"/>
                <a:cs typeface="Arial" charset="0"/>
              </a:defRPr>
            </a:lvl6pPr>
            <a:lvl7pPr marL="3657509" defTabSz="1219170">
              <a:defRPr>
                <a:latin typeface="Arial" charset="0"/>
                <a:cs typeface="Arial" charset="0"/>
              </a:defRPr>
            </a:lvl7pPr>
            <a:lvl8pPr marL="4267093" defTabSz="1219170">
              <a:defRPr>
                <a:latin typeface="Arial" charset="0"/>
                <a:cs typeface="Arial" charset="0"/>
              </a:defRPr>
            </a:lvl8pPr>
            <a:lvl9pPr marL="4876678" defTabSz="1219170">
              <a:defRPr>
                <a:latin typeface="Arial" charset="0"/>
                <a:cs typeface="Arial" charset="0"/>
              </a:defRPr>
            </a:lvl9pPr>
          </a:lstStyle>
          <a:p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Сохранение проблемы может привести к: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3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рискам расторжения договоров победителями аукционов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3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рискам задержки сроков проведения ремонта (реконструкции) – задержкам ввода объектов    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endParaRPr lang="ru-RU" b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194185" y="3489810"/>
            <a:ext cx="4248000" cy="992117"/>
            <a:chOff x="3775036" y="1057752"/>
            <a:chExt cx="5405708" cy="1219899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7971452" y="1057752"/>
              <a:ext cx="1209292" cy="12198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chemeClr val="accent1">
                  <a:lumMod val="75000"/>
                </a:schemeClr>
              </a:solidFill>
            </a:ln>
          </p:spPr>
          <p:txBody>
            <a:bodyPr wrap="square" lIns="36000" tIns="36000" rIns="36000" bIns="3600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  <a:buClr>
                  <a:prstClr val="white"/>
                </a:buClr>
                <a:buSzPct val="70000"/>
              </a:pPr>
              <a:r>
                <a:rPr lang="ru-RU" sz="1200" dirty="0" smtClean="0">
                  <a:solidFill>
                    <a:prstClr val="white"/>
                  </a:solidFill>
                  <a:latin typeface="Arial Narrow" pitchFamily="34" charset="0"/>
                </a:rPr>
                <a:t>Затраты </a:t>
              </a:r>
              <a:r>
                <a:rPr lang="ru-RU" sz="1400" b="1" dirty="0" smtClean="0">
                  <a:solidFill>
                    <a:prstClr val="white"/>
                  </a:solidFill>
                  <a:latin typeface="Arial Narrow" pitchFamily="34" charset="0"/>
                </a:rPr>
                <a:t>*</a:t>
              </a:r>
              <a:r>
                <a:rPr lang="ru-RU" sz="1200" dirty="0" smtClean="0">
                  <a:solidFill>
                    <a:prstClr val="white"/>
                  </a:solidFill>
                  <a:latin typeface="Arial Narrow" pitchFamily="34" charset="0"/>
                </a:rPr>
                <a:t/>
              </a:r>
              <a:br>
                <a:rPr lang="ru-RU" sz="1200" dirty="0" smtClean="0">
                  <a:solidFill>
                    <a:prstClr val="white"/>
                  </a:solidFill>
                  <a:latin typeface="Arial Narrow" pitchFamily="34" charset="0"/>
                </a:rPr>
              </a:br>
              <a:r>
                <a:rPr lang="ru-RU" sz="1200" b="1" dirty="0" smtClean="0">
                  <a:solidFill>
                    <a:prstClr val="white"/>
                  </a:solidFill>
                  <a:latin typeface="Arial Narrow" pitchFamily="34" charset="0"/>
                </a:rPr>
                <a:t>400 тыс. руб.</a:t>
              </a:r>
              <a:br>
                <a:rPr lang="ru-RU" sz="1200" b="1" dirty="0" smtClean="0">
                  <a:solidFill>
                    <a:prstClr val="white"/>
                  </a:solidFill>
                  <a:latin typeface="Arial Narrow" pitchFamily="34" charset="0"/>
                </a:rPr>
              </a:br>
              <a:r>
                <a:rPr lang="ru-RU" sz="1200" b="1" dirty="0" smtClean="0">
                  <a:solidFill>
                    <a:prstClr val="white"/>
                  </a:solidFill>
                  <a:latin typeface="Arial Narrow" pitchFamily="34" charset="0"/>
                </a:rPr>
                <a:t>на </a:t>
              </a:r>
              <a:r>
                <a:rPr lang="ru-RU" sz="1200" b="1" dirty="0">
                  <a:solidFill>
                    <a:prstClr val="white"/>
                  </a:solidFill>
                  <a:latin typeface="Arial Narrow" pitchFamily="34" charset="0"/>
                </a:rPr>
                <a:t>1 объект</a:t>
              </a:r>
            </a:p>
          </p:txBody>
        </p:sp>
        <p:sp>
          <p:nvSpPr>
            <p:cNvPr id="30" name="Пятиугольник 29"/>
            <p:cNvSpPr/>
            <p:nvPr/>
          </p:nvSpPr>
          <p:spPr>
            <a:xfrm>
              <a:off x="3775036" y="1057752"/>
              <a:ext cx="4196416" cy="1219899"/>
            </a:xfrm>
            <a:prstGeom prst="homePlate">
              <a:avLst>
                <a:gd name="adj" fmla="val 0"/>
              </a:avLst>
            </a:prstGeom>
            <a:pattFill prst="ltUpDiag">
              <a:fgClr>
                <a:srgbClr val="C0D5EE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 w="19050">
              <a:solidFill>
                <a:schemeClr val="accent1">
                  <a:lumMod val="75000"/>
                </a:schemeClr>
              </a:solidFill>
            </a:ln>
            <a:effectLst/>
          </p:spPr>
          <p:txBody>
            <a:bodyPr spcFirstLastPara="0" vert="horz" wrap="square" lIns="144000" tIns="72000" rIns="144000" bIns="72000" numCol="1" spcCol="1270" anchor="ctr" anchorCtr="0">
              <a:noAutofit/>
              <a:sp3d/>
            </a:bodyPr>
            <a:lstStyle/>
            <a:p>
              <a:pPr defTabSz="666750">
                <a:spcAft>
                  <a:spcPct val="35000"/>
                </a:spcAft>
                <a:defRPr/>
              </a:pPr>
              <a:r>
                <a:rPr lang="ru-RU" sz="1400" b="1" kern="0" dirty="0" smtClean="0">
                  <a:solidFill>
                    <a:srgbClr val="F79646">
                      <a:lumMod val="75000"/>
                    </a:srgbClr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1.</a:t>
              </a:r>
              <a:r>
                <a:rPr lang="ru-RU" sz="1400" kern="0" dirty="0" smtClean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 </a:t>
              </a:r>
              <a:r>
                <a:rPr lang="ru-RU" sz="11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Проводить </a:t>
              </a:r>
              <a:r>
                <a:rPr lang="ru-RU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экспертизу технического состояния здания, инженерных сетей и коммуникаций, градостроительной ситуации. Включать результаты данной экспертизы в тендерную </a:t>
              </a:r>
              <a:r>
                <a:rPr lang="ru-RU" sz="11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документацию </a:t>
              </a:r>
              <a:endParaRPr lang="ru-R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193821" y="4528160"/>
            <a:ext cx="4248000" cy="1294844"/>
            <a:chOff x="3775036" y="999322"/>
            <a:chExt cx="5405707" cy="1219899"/>
          </a:xfrm>
        </p:grpSpPr>
        <p:sp>
          <p:nvSpPr>
            <p:cNvPr id="37" name="Прямоугольник 36"/>
            <p:cNvSpPr/>
            <p:nvPr/>
          </p:nvSpPr>
          <p:spPr>
            <a:xfrm>
              <a:off x="7984108" y="999322"/>
              <a:ext cx="1196635" cy="12198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chemeClr val="accent1">
                  <a:lumMod val="75000"/>
                </a:schemeClr>
              </a:solidFill>
            </a:ln>
          </p:spPr>
          <p:txBody>
            <a:bodyPr wrap="square" lIns="36000" tIns="36000" rIns="36000" bIns="3600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  <a:buClr>
                  <a:prstClr val="white"/>
                </a:buClr>
                <a:buSzPct val="70000"/>
              </a:pPr>
              <a:r>
                <a:rPr lang="ru-RU" sz="1200" dirty="0">
                  <a:solidFill>
                    <a:prstClr val="white"/>
                  </a:solidFill>
                  <a:latin typeface="Arial Narrow" pitchFamily="34" charset="0"/>
                </a:rPr>
                <a:t>Затраты </a:t>
              </a:r>
              <a:br>
                <a:rPr lang="ru-RU" sz="1200" dirty="0">
                  <a:solidFill>
                    <a:prstClr val="white"/>
                  </a:solidFill>
                  <a:latin typeface="Arial Narrow" pitchFamily="34" charset="0"/>
                </a:rPr>
              </a:br>
              <a:r>
                <a:rPr lang="ru-RU" sz="1200" b="1" dirty="0">
                  <a:solidFill>
                    <a:prstClr val="white"/>
                  </a:solidFill>
                  <a:latin typeface="Arial Narrow" pitchFamily="34" charset="0"/>
                </a:rPr>
                <a:t>250-300 тыс. руб. в год</a:t>
              </a:r>
            </a:p>
          </p:txBody>
        </p:sp>
        <p:sp>
          <p:nvSpPr>
            <p:cNvPr id="38" name="Пятиугольник 37"/>
            <p:cNvSpPr/>
            <p:nvPr/>
          </p:nvSpPr>
          <p:spPr>
            <a:xfrm>
              <a:off x="3775036" y="999322"/>
              <a:ext cx="4196879" cy="1219899"/>
            </a:xfrm>
            <a:prstGeom prst="homePlate">
              <a:avLst>
                <a:gd name="adj" fmla="val 0"/>
              </a:avLst>
            </a:prstGeom>
            <a:pattFill prst="ltUpDiag">
              <a:fgClr>
                <a:srgbClr val="C0D5EE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 w="19050">
              <a:solidFill>
                <a:schemeClr val="accent1">
                  <a:lumMod val="75000"/>
                </a:schemeClr>
              </a:solidFill>
            </a:ln>
            <a:effectLst/>
          </p:spPr>
          <p:txBody>
            <a:bodyPr spcFirstLastPara="0" vert="horz" wrap="square" lIns="144000" tIns="72000" rIns="36000" bIns="72000" numCol="1" spcCol="1270" anchor="ctr" anchorCtr="0">
              <a:noAutofit/>
              <a:sp3d/>
            </a:bodyPr>
            <a:lstStyle/>
            <a:p>
              <a:pPr defTabSz="666750">
                <a:spcAft>
                  <a:spcPct val="35000"/>
                </a:spcAft>
                <a:defRPr/>
              </a:pPr>
              <a:r>
                <a:rPr lang="ru-RU" sz="1400" b="1" kern="0" dirty="0" smtClean="0">
                  <a:solidFill>
                    <a:srgbClr val="F79646">
                      <a:lumMod val="75000"/>
                    </a:srgbClr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2.</a:t>
              </a:r>
              <a:r>
                <a:rPr lang="ru-RU" sz="1400" kern="0" dirty="0" smtClean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 </a:t>
              </a:r>
              <a:r>
                <a:rPr lang="ru-RU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Регулярно (раз в год) проводить аналитические исследования (</a:t>
              </a:r>
              <a:r>
                <a:rPr lang="ru-RU" sz="11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 </a:t>
              </a:r>
              <a:r>
                <a:rPr lang="ru-RU" sz="1100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т.ч</a:t>
              </a:r>
              <a:r>
                <a:rPr lang="ru-RU" sz="11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r>
                <a:rPr lang="ru-RU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опросы </a:t>
              </a:r>
              <a:r>
                <a:rPr lang="ru-RU" sz="11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участников </a:t>
              </a:r>
              <a:r>
                <a:rPr lang="ru-RU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программы) в целях выяснения фактических финансовых и временных затрат на подключение </a:t>
              </a:r>
              <a:r>
                <a:rPr lang="ru-RU" sz="11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объектов</a:t>
              </a:r>
              <a:r>
                <a:rPr lang="ru-RU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ru-RU" sz="11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арендуемых</a:t>
              </a:r>
              <a:br>
                <a:rPr lang="ru-RU" sz="11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sz="11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 145-ПП</a:t>
              </a:r>
              <a:r>
                <a:rPr lang="ru-RU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Включать </a:t>
              </a:r>
              <a:r>
                <a:rPr lang="ru-RU" sz="11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ссылку на результаты исследований </a:t>
              </a:r>
              <a:r>
                <a:rPr lang="ru-RU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 тендерную </a:t>
              </a:r>
              <a:r>
                <a:rPr lang="ru-RU" sz="11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документацию</a:t>
              </a:r>
              <a:endParaRPr lang="ru-R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1" name="Группа 53"/>
          <p:cNvGrpSpPr/>
          <p:nvPr/>
        </p:nvGrpSpPr>
        <p:grpSpPr>
          <a:xfrm>
            <a:off x="179512" y="1052738"/>
            <a:ext cx="4277346" cy="936105"/>
            <a:chOff x="189021" y="5693989"/>
            <a:chExt cx="4764023" cy="604262"/>
          </a:xfrm>
        </p:grpSpPr>
        <p:sp>
          <p:nvSpPr>
            <p:cNvPr id="22" name="Полилиния 21"/>
            <p:cNvSpPr/>
            <p:nvPr/>
          </p:nvSpPr>
          <p:spPr>
            <a:xfrm>
              <a:off x="189021" y="5693989"/>
              <a:ext cx="4764023" cy="604262"/>
            </a:xfrm>
            <a:custGeom>
              <a:avLst/>
              <a:gdLst>
                <a:gd name="connsiteX0" fmla="*/ 0 w 1128673"/>
                <a:gd name="connsiteY0" fmla="*/ 56434 h 564336"/>
                <a:gd name="connsiteX1" fmla="*/ 56434 w 1128673"/>
                <a:gd name="connsiteY1" fmla="*/ 0 h 564336"/>
                <a:gd name="connsiteX2" fmla="*/ 1072239 w 1128673"/>
                <a:gd name="connsiteY2" fmla="*/ 0 h 564336"/>
                <a:gd name="connsiteX3" fmla="*/ 1128673 w 1128673"/>
                <a:gd name="connsiteY3" fmla="*/ 56434 h 564336"/>
                <a:gd name="connsiteX4" fmla="*/ 1128673 w 1128673"/>
                <a:gd name="connsiteY4" fmla="*/ 507902 h 564336"/>
                <a:gd name="connsiteX5" fmla="*/ 1072239 w 1128673"/>
                <a:gd name="connsiteY5" fmla="*/ 564336 h 564336"/>
                <a:gd name="connsiteX6" fmla="*/ 56434 w 1128673"/>
                <a:gd name="connsiteY6" fmla="*/ 564336 h 564336"/>
                <a:gd name="connsiteX7" fmla="*/ 0 w 1128673"/>
                <a:gd name="connsiteY7" fmla="*/ 507902 h 564336"/>
                <a:gd name="connsiteX8" fmla="*/ 0 w 1128673"/>
                <a:gd name="connsiteY8" fmla="*/ 56434 h 564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8673" h="564336">
                  <a:moveTo>
                    <a:pt x="0" y="56434"/>
                  </a:moveTo>
                  <a:cubicBezTo>
                    <a:pt x="0" y="25266"/>
                    <a:pt x="25266" y="0"/>
                    <a:pt x="56434" y="0"/>
                  </a:cubicBezTo>
                  <a:lnTo>
                    <a:pt x="1072239" y="0"/>
                  </a:lnTo>
                  <a:cubicBezTo>
                    <a:pt x="1103407" y="0"/>
                    <a:pt x="1128673" y="25266"/>
                    <a:pt x="1128673" y="56434"/>
                  </a:cubicBezTo>
                  <a:lnTo>
                    <a:pt x="1128673" y="507902"/>
                  </a:lnTo>
                  <a:cubicBezTo>
                    <a:pt x="1128673" y="539070"/>
                    <a:pt x="1103407" y="564336"/>
                    <a:pt x="1072239" y="564336"/>
                  </a:cubicBezTo>
                  <a:lnTo>
                    <a:pt x="56434" y="564336"/>
                  </a:lnTo>
                  <a:cubicBezTo>
                    <a:pt x="25266" y="564336"/>
                    <a:pt x="0" y="539070"/>
                    <a:pt x="0" y="507902"/>
                  </a:cubicBezTo>
                  <a:lnTo>
                    <a:pt x="0" y="56434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8000" tIns="24149" rIns="72000" bIns="24149" numCol="1" spcCol="1270" anchor="ctr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Bef>
                  <a:spcPct val="0"/>
                </a:spcBef>
              </a:pPr>
              <a:r>
                <a:rPr lang="ru-RU" sz="1400" b="1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Narrow" panose="020B0606020202030204" pitchFamily="34" charset="0"/>
                </a:rPr>
                <a:t>Решение проблемы отсутствия у потенциального участника программы объективной информации</a:t>
              </a:r>
              <a:br>
                <a:rPr lang="ru-RU" sz="1400" b="1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Narrow" panose="020B0606020202030204" pitchFamily="34" charset="0"/>
                </a:rPr>
              </a:br>
              <a:r>
                <a:rPr lang="ru-RU" sz="1400" b="1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Narrow" panose="020B0606020202030204" pitchFamily="34" charset="0"/>
                </a:rPr>
                <a:t>о требуемых затратах на подключение объекта</a:t>
              </a:r>
              <a:br>
                <a:rPr lang="ru-RU" sz="1400" b="1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Narrow" panose="020B0606020202030204" pitchFamily="34" charset="0"/>
                </a:rPr>
              </a:br>
              <a:r>
                <a:rPr lang="ru-RU" sz="1400" b="1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Narrow" panose="020B0606020202030204" pitchFamily="34" charset="0"/>
                </a:rPr>
                <a:t>к инженерным сетям</a:t>
              </a:r>
              <a:endParaRPr lang="ru-RU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5" name="Овал 24"/>
            <p:cNvSpPr/>
            <p:nvPr/>
          </p:nvSpPr>
          <p:spPr>
            <a:xfrm>
              <a:off x="269222" y="5876554"/>
              <a:ext cx="400961" cy="2323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b="1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Narrow" panose="020B0606020202030204" pitchFamily="34" charset="0"/>
                </a:rPr>
                <a:t>1</a:t>
              </a:r>
              <a:endParaRPr lang="ru-RU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39" name="Пятиугольник 38"/>
          <p:cNvSpPr/>
          <p:nvPr/>
        </p:nvSpPr>
        <p:spPr>
          <a:xfrm rot="5400000">
            <a:off x="6774834" y="997592"/>
            <a:ext cx="145928" cy="4248000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68000" tIns="24149" rIns="72000" bIns="24149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Bef>
                <a:spcPct val="0"/>
              </a:spcBef>
            </a:pPr>
            <a:endParaRPr lang="ru-RU" sz="1400" b="1">
              <a:solidFill>
                <a:prstClr val="black">
                  <a:lumMod val="65000"/>
                  <a:lumOff val="35000"/>
                </a:prstClr>
              </a:solidFill>
              <a:latin typeface="Arial Narrow" panose="020B0606020202030204" pitchFamily="34" charset="0"/>
            </a:endParaRPr>
          </a:p>
        </p:txBody>
      </p:sp>
      <p:grpSp>
        <p:nvGrpSpPr>
          <p:cNvPr id="40" name="Группа 39"/>
          <p:cNvGrpSpPr/>
          <p:nvPr/>
        </p:nvGrpSpPr>
        <p:grpSpPr>
          <a:xfrm>
            <a:off x="4723799" y="3490020"/>
            <a:ext cx="4238417" cy="1433641"/>
            <a:chOff x="3775037" y="1057752"/>
            <a:chExt cx="5393513" cy="1219899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7667981" y="1057752"/>
              <a:ext cx="1500569" cy="12198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chemeClr val="accent1">
                  <a:lumMod val="75000"/>
                </a:schemeClr>
              </a:solidFill>
            </a:ln>
          </p:spPr>
          <p:txBody>
            <a:bodyPr wrap="square" lIns="72000" tIns="36000" rIns="72000" bIns="36000" anchor="ctr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300"/>
                </a:spcBef>
                <a:spcAft>
                  <a:spcPts val="600"/>
                </a:spcAft>
                <a:buClr>
                  <a:prstClr val="white"/>
                </a:buClr>
                <a:buSzPct val="70000"/>
              </a:pPr>
              <a:r>
                <a:rPr lang="ru-RU" sz="1100" dirty="0">
                  <a:solidFill>
                    <a:prstClr val="white"/>
                  </a:solidFill>
                  <a:latin typeface="Arial Narrow" pitchFamily="34" charset="0"/>
                </a:rPr>
                <a:t>Затраты, исходя из </a:t>
              </a:r>
              <a:r>
                <a:rPr lang="ru-RU" sz="1100" dirty="0" smtClean="0">
                  <a:solidFill>
                    <a:prstClr val="white"/>
                  </a:solidFill>
                  <a:latin typeface="Arial Narrow" pitchFamily="34" charset="0"/>
                </a:rPr>
                <a:t>объема потребностей </a:t>
              </a:r>
              <a:r>
                <a:rPr lang="ru-RU" sz="1100" dirty="0">
                  <a:solidFill>
                    <a:prstClr val="white"/>
                  </a:solidFill>
                  <a:latin typeface="Arial Narrow" pitchFamily="34" charset="0"/>
                </a:rPr>
                <a:t>в </a:t>
              </a:r>
              <a:r>
                <a:rPr lang="ru-RU" sz="1100" dirty="0" smtClean="0">
                  <a:solidFill>
                    <a:prstClr val="white"/>
                  </a:solidFill>
                  <a:latin typeface="Arial Narrow" pitchFamily="34" charset="0"/>
                </a:rPr>
                <a:t>гарантиях</a:t>
              </a:r>
            </a:p>
            <a:p>
              <a:pPr algn="ctr">
                <a:lnSpc>
                  <a:spcPct val="80000"/>
                </a:lnSpc>
                <a:buClr>
                  <a:prstClr val="white"/>
                </a:buClr>
                <a:buSzPct val="70000"/>
              </a:pPr>
              <a:r>
                <a:rPr lang="ru-RU" sz="1100" dirty="0" smtClean="0">
                  <a:solidFill>
                    <a:prstClr val="white"/>
                  </a:solidFill>
                  <a:latin typeface="Arial Narrow" pitchFamily="34" charset="0"/>
                </a:rPr>
                <a:t>Трудозатраты на нормативное закрепление</a:t>
              </a:r>
              <a:r>
                <a:rPr lang="ru-RU" sz="1100" dirty="0">
                  <a:solidFill>
                    <a:prstClr val="white"/>
                  </a:solidFill>
                  <a:latin typeface="Arial Narrow" pitchFamily="34" charset="0"/>
                </a:rPr>
                <a:t/>
              </a:r>
              <a:br>
                <a:rPr lang="ru-RU" sz="1100" dirty="0">
                  <a:solidFill>
                    <a:prstClr val="white"/>
                  </a:solidFill>
                  <a:latin typeface="Arial Narrow" pitchFamily="34" charset="0"/>
                </a:rPr>
              </a:br>
              <a:r>
                <a:rPr lang="ru-RU" sz="1100" dirty="0">
                  <a:solidFill>
                    <a:prstClr val="white"/>
                  </a:solidFill>
                  <a:latin typeface="Arial Narrow" pitchFamily="34" charset="0"/>
                </a:rPr>
                <a:t>≈ </a:t>
              </a:r>
              <a:r>
                <a:rPr lang="ru-RU" sz="1100" b="1" dirty="0" smtClean="0">
                  <a:solidFill>
                    <a:prstClr val="white"/>
                  </a:solidFill>
                  <a:latin typeface="Arial Narrow" pitchFamily="34" charset="0"/>
                </a:rPr>
                <a:t>20 </a:t>
              </a:r>
              <a:r>
                <a:rPr lang="ru-RU" sz="1100" b="1" dirty="0">
                  <a:solidFill>
                    <a:prstClr val="white"/>
                  </a:solidFill>
                  <a:latin typeface="Arial Narrow" pitchFamily="34" charset="0"/>
                </a:rPr>
                <a:t>чел.-</a:t>
              </a:r>
              <a:r>
                <a:rPr lang="ru-RU" sz="1100" b="1" dirty="0" smtClean="0">
                  <a:solidFill>
                    <a:prstClr val="white"/>
                  </a:solidFill>
                  <a:latin typeface="Arial Narrow" pitchFamily="34" charset="0"/>
                </a:rPr>
                <a:t>дней</a:t>
              </a:r>
              <a:endParaRPr lang="ru-RU" sz="1100" dirty="0">
                <a:solidFill>
                  <a:prstClr val="white"/>
                </a:solidFill>
                <a:latin typeface="Arial Narrow" pitchFamily="34" charset="0"/>
              </a:endParaRPr>
            </a:p>
          </p:txBody>
        </p:sp>
        <p:sp>
          <p:nvSpPr>
            <p:cNvPr id="42" name="Пятиугольник 41"/>
            <p:cNvSpPr/>
            <p:nvPr/>
          </p:nvSpPr>
          <p:spPr>
            <a:xfrm>
              <a:off x="3775037" y="1057752"/>
              <a:ext cx="3892480" cy="1219899"/>
            </a:xfrm>
            <a:prstGeom prst="homePlate">
              <a:avLst>
                <a:gd name="adj" fmla="val 0"/>
              </a:avLst>
            </a:prstGeom>
            <a:pattFill prst="ltUpDiag">
              <a:fgClr>
                <a:srgbClr val="C0D5EE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 w="19050">
              <a:solidFill>
                <a:schemeClr val="accent1">
                  <a:lumMod val="75000"/>
                </a:schemeClr>
              </a:solidFill>
            </a:ln>
            <a:effectLst/>
          </p:spPr>
          <p:txBody>
            <a:bodyPr spcFirstLastPara="0" vert="horz" wrap="square" lIns="144000" tIns="72000" rIns="72000" bIns="72000" numCol="1" spcCol="1270" anchor="ctr" anchorCtr="0">
              <a:noAutofit/>
              <a:sp3d/>
            </a:bodyPr>
            <a:lstStyle/>
            <a:p>
              <a:pPr defTabSz="666750">
                <a:spcAft>
                  <a:spcPct val="35000"/>
                </a:spcAft>
                <a:defRPr/>
              </a:pPr>
              <a:r>
                <a:rPr lang="ru-RU" sz="1400" b="1" kern="0" dirty="0" smtClean="0">
                  <a:solidFill>
                    <a:srgbClr val="F79646">
                      <a:lumMod val="75000"/>
                    </a:srgbClr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1.</a:t>
              </a:r>
              <a:r>
                <a:rPr lang="ru-RU" sz="1400" kern="0" dirty="0" smtClean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 </a:t>
              </a:r>
              <a:r>
                <a:rPr lang="ru-RU" sz="11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Предусмотреть возможность представления поручительств </a:t>
              </a:r>
              <a:r>
                <a:rPr lang="ru-RU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через Московский Фонд содействия кредитованию малого бизнеса (сейчас работают для МСП) для некоммерческих организаций, в частности, образовательных </a:t>
              </a:r>
              <a:r>
                <a:rPr lang="ru-RU" sz="11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организаций–участников </a:t>
              </a:r>
              <a:r>
                <a:rPr lang="ru-RU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программы по 145-ПП</a:t>
              </a:r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4713744" y="4976643"/>
            <a:ext cx="4258054" cy="972637"/>
            <a:chOff x="3775036" y="1020348"/>
            <a:chExt cx="5418500" cy="1219899"/>
          </a:xfrm>
        </p:grpSpPr>
        <p:sp>
          <p:nvSpPr>
            <p:cNvPr id="44" name="Прямоугольник 43"/>
            <p:cNvSpPr/>
            <p:nvPr/>
          </p:nvSpPr>
          <p:spPr>
            <a:xfrm>
              <a:off x="7680310" y="1020348"/>
              <a:ext cx="1513226" cy="12198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chemeClr val="accent1">
                  <a:lumMod val="75000"/>
                </a:schemeClr>
              </a:solidFill>
            </a:ln>
          </p:spPr>
          <p:txBody>
            <a:bodyPr wrap="square" lIns="72000" tIns="36000" rIns="72000" bIns="3600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  <a:buClr>
                  <a:prstClr val="white"/>
                </a:buClr>
                <a:buSzPct val="70000"/>
              </a:pPr>
              <a:r>
                <a:rPr lang="ru-RU" sz="1200" dirty="0" smtClean="0">
                  <a:solidFill>
                    <a:prstClr val="white"/>
                  </a:solidFill>
                  <a:latin typeface="Arial Narrow" pitchFamily="34" charset="0"/>
                </a:rPr>
                <a:t>Трудозатраты</a:t>
              </a:r>
              <a:r>
                <a:rPr lang="ru-RU" sz="1200" dirty="0">
                  <a:solidFill>
                    <a:prstClr val="white"/>
                  </a:solidFill>
                  <a:latin typeface="Arial Narrow" pitchFamily="34" charset="0"/>
                </a:rPr>
                <a:t/>
              </a:r>
              <a:br>
                <a:rPr lang="ru-RU" sz="1200" dirty="0">
                  <a:solidFill>
                    <a:prstClr val="white"/>
                  </a:solidFill>
                  <a:latin typeface="Arial Narrow" pitchFamily="34" charset="0"/>
                </a:rPr>
              </a:br>
              <a:r>
                <a:rPr lang="ru-RU" sz="1200" dirty="0">
                  <a:solidFill>
                    <a:prstClr val="white"/>
                  </a:solidFill>
                  <a:latin typeface="Arial Narrow" pitchFamily="34" charset="0"/>
                </a:rPr>
                <a:t>≈ </a:t>
              </a:r>
              <a:r>
                <a:rPr lang="ru-RU" sz="1200" b="1" dirty="0">
                  <a:solidFill>
                    <a:prstClr val="white"/>
                  </a:solidFill>
                  <a:latin typeface="Arial Narrow" pitchFamily="34" charset="0"/>
                </a:rPr>
                <a:t>10 чел.-</a:t>
              </a:r>
              <a:r>
                <a:rPr lang="ru-RU" sz="1200" b="1" dirty="0" smtClean="0">
                  <a:solidFill>
                    <a:prstClr val="white"/>
                  </a:solidFill>
                  <a:latin typeface="Arial Narrow" pitchFamily="34" charset="0"/>
                </a:rPr>
                <a:t>дней</a:t>
              </a:r>
              <a:endParaRPr lang="ru-RU" sz="1200" b="1" dirty="0">
                <a:solidFill>
                  <a:prstClr val="white"/>
                </a:solidFill>
                <a:latin typeface="Arial Narrow" pitchFamily="34" charset="0"/>
              </a:endParaRPr>
            </a:p>
          </p:txBody>
        </p:sp>
        <p:sp>
          <p:nvSpPr>
            <p:cNvPr id="45" name="Пятиугольник 44"/>
            <p:cNvSpPr/>
            <p:nvPr/>
          </p:nvSpPr>
          <p:spPr>
            <a:xfrm>
              <a:off x="3775036" y="1020348"/>
              <a:ext cx="3905274" cy="1219899"/>
            </a:xfrm>
            <a:prstGeom prst="homePlate">
              <a:avLst>
                <a:gd name="adj" fmla="val 0"/>
              </a:avLst>
            </a:prstGeom>
            <a:pattFill prst="ltUpDiag">
              <a:fgClr>
                <a:srgbClr val="C0D5EE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 w="19050">
              <a:solidFill>
                <a:schemeClr val="accent1">
                  <a:lumMod val="75000"/>
                </a:schemeClr>
              </a:solidFill>
            </a:ln>
            <a:effectLst/>
          </p:spPr>
          <p:txBody>
            <a:bodyPr spcFirstLastPara="0" vert="horz" wrap="square" lIns="144000" tIns="72000" rIns="144000" bIns="72000" numCol="1" spcCol="1270" anchor="ctr" anchorCtr="0">
              <a:noAutofit/>
              <a:sp3d/>
            </a:bodyPr>
            <a:lstStyle/>
            <a:p>
              <a:pPr defTabSz="666750">
                <a:spcAft>
                  <a:spcPct val="35000"/>
                </a:spcAft>
                <a:defRPr/>
              </a:pPr>
              <a:r>
                <a:rPr lang="ru-RU" sz="1400" b="1" kern="0" dirty="0" smtClean="0">
                  <a:solidFill>
                    <a:srgbClr val="F79646">
                      <a:lumMod val="75000"/>
                    </a:srgbClr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2.</a:t>
              </a:r>
              <a:r>
                <a:rPr lang="ru-RU" sz="1400" kern="0" dirty="0" smtClean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 </a:t>
              </a:r>
              <a:r>
                <a:rPr lang="ru-RU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Проработать вопрос расширения круга финансовых институтов, готовых участвовать в программе, а также предоставлять льготные специальные кредитные продукты для </a:t>
              </a:r>
              <a:r>
                <a:rPr lang="ru-RU" sz="11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НОУ</a:t>
              </a:r>
              <a:endParaRPr lang="ru-R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2" name="Группа 53"/>
          <p:cNvGrpSpPr/>
          <p:nvPr/>
        </p:nvGrpSpPr>
        <p:grpSpPr>
          <a:xfrm>
            <a:off x="4713744" y="1052737"/>
            <a:ext cx="4248472" cy="936106"/>
            <a:chOff x="189021" y="5693989"/>
            <a:chExt cx="4731864" cy="604263"/>
          </a:xfrm>
        </p:grpSpPr>
        <p:sp>
          <p:nvSpPr>
            <p:cNvPr id="33" name="Полилиния 32"/>
            <p:cNvSpPr/>
            <p:nvPr/>
          </p:nvSpPr>
          <p:spPr>
            <a:xfrm>
              <a:off x="189021" y="5693989"/>
              <a:ext cx="4731864" cy="604263"/>
            </a:xfrm>
            <a:custGeom>
              <a:avLst/>
              <a:gdLst>
                <a:gd name="connsiteX0" fmla="*/ 0 w 1128673"/>
                <a:gd name="connsiteY0" fmla="*/ 56434 h 564336"/>
                <a:gd name="connsiteX1" fmla="*/ 56434 w 1128673"/>
                <a:gd name="connsiteY1" fmla="*/ 0 h 564336"/>
                <a:gd name="connsiteX2" fmla="*/ 1072239 w 1128673"/>
                <a:gd name="connsiteY2" fmla="*/ 0 h 564336"/>
                <a:gd name="connsiteX3" fmla="*/ 1128673 w 1128673"/>
                <a:gd name="connsiteY3" fmla="*/ 56434 h 564336"/>
                <a:gd name="connsiteX4" fmla="*/ 1128673 w 1128673"/>
                <a:gd name="connsiteY4" fmla="*/ 507902 h 564336"/>
                <a:gd name="connsiteX5" fmla="*/ 1072239 w 1128673"/>
                <a:gd name="connsiteY5" fmla="*/ 564336 h 564336"/>
                <a:gd name="connsiteX6" fmla="*/ 56434 w 1128673"/>
                <a:gd name="connsiteY6" fmla="*/ 564336 h 564336"/>
                <a:gd name="connsiteX7" fmla="*/ 0 w 1128673"/>
                <a:gd name="connsiteY7" fmla="*/ 507902 h 564336"/>
                <a:gd name="connsiteX8" fmla="*/ 0 w 1128673"/>
                <a:gd name="connsiteY8" fmla="*/ 56434 h 564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8673" h="564336">
                  <a:moveTo>
                    <a:pt x="0" y="56434"/>
                  </a:moveTo>
                  <a:cubicBezTo>
                    <a:pt x="0" y="25266"/>
                    <a:pt x="25266" y="0"/>
                    <a:pt x="56434" y="0"/>
                  </a:cubicBezTo>
                  <a:lnTo>
                    <a:pt x="1072239" y="0"/>
                  </a:lnTo>
                  <a:cubicBezTo>
                    <a:pt x="1103407" y="0"/>
                    <a:pt x="1128673" y="25266"/>
                    <a:pt x="1128673" y="56434"/>
                  </a:cubicBezTo>
                  <a:lnTo>
                    <a:pt x="1128673" y="507902"/>
                  </a:lnTo>
                  <a:cubicBezTo>
                    <a:pt x="1128673" y="539070"/>
                    <a:pt x="1103407" y="564336"/>
                    <a:pt x="1072239" y="564336"/>
                  </a:cubicBezTo>
                  <a:lnTo>
                    <a:pt x="56434" y="564336"/>
                  </a:lnTo>
                  <a:cubicBezTo>
                    <a:pt x="25266" y="564336"/>
                    <a:pt x="0" y="539070"/>
                    <a:pt x="0" y="507902"/>
                  </a:cubicBezTo>
                  <a:lnTo>
                    <a:pt x="0" y="56434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8000" tIns="24149" rIns="72000" bIns="24149" numCol="1" spcCol="1270" anchor="ctr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Narrow" panose="020B0606020202030204" pitchFamily="34" charset="0"/>
                </a:rPr>
                <a:t>Решение проблемы </a:t>
              </a:r>
              <a:r>
                <a:rPr lang="ru-RU" sz="1400" b="1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Narrow" panose="020B0606020202030204" pitchFamily="34" charset="0"/>
                </a:rPr>
                <a:t>невозможности </a:t>
              </a:r>
              <a:br>
                <a:rPr lang="ru-RU" sz="1400" b="1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Narrow" panose="020B0606020202030204" pitchFamily="34" charset="0"/>
                </a:rPr>
              </a:br>
              <a:r>
                <a:rPr lang="ru-RU" sz="1400" b="1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Narrow" panose="020B0606020202030204" pitchFamily="34" charset="0"/>
                </a:rPr>
                <a:t>получения </a:t>
              </a:r>
              <a:r>
                <a:rPr lang="ru-RU" sz="14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Narrow" panose="020B0606020202030204" pitchFamily="34" charset="0"/>
                </a:rPr>
                <a:t>кредита по программе</a:t>
              </a:r>
            </a:p>
          </p:txBody>
        </p:sp>
        <p:sp>
          <p:nvSpPr>
            <p:cNvPr id="34" name="Овал 33"/>
            <p:cNvSpPr/>
            <p:nvPr/>
          </p:nvSpPr>
          <p:spPr>
            <a:xfrm>
              <a:off x="271753" y="5882046"/>
              <a:ext cx="400961" cy="2323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b="1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Narrow" panose="020B0606020202030204" pitchFamily="34" charset="0"/>
                </a:rPr>
                <a:t>2</a:t>
              </a:r>
              <a:endParaRPr lang="ru-RU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4714216" y="3225752"/>
            <a:ext cx="4248000" cy="30578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spcFirstLastPara="0" vert="horz" wrap="square" lIns="0" tIns="0" rIns="0" bIns="0" numCol="1" spcCol="1270" anchor="ctr" anchorCtr="0">
            <a:noAutofit/>
            <a:sp3d/>
          </a:bodyPr>
          <a:lstStyle>
            <a:defPPr>
              <a:defRPr lang="ru-RU"/>
            </a:defPPr>
            <a:lvl1pPr marR="0" lvl="0" indent="0" algn="ctr" defTabSz="66675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kumimoji="0" sz="1400" b="1" i="0" u="none" strike="noStrike" kern="0" cap="none" spc="0" normalizeH="0" baseline="0"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585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2pPr>
            <a:lvl3pPr marL="121917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3pPr>
            <a:lvl4pPr marL="1828754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4pPr>
            <a:lvl5pPr marL="2438339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5pPr>
            <a:lvl6pPr marL="3047924" defTabSz="1219170">
              <a:defRPr>
                <a:latin typeface="Arial" charset="0"/>
                <a:cs typeface="Arial" charset="0"/>
              </a:defRPr>
            </a:lvl6pPr>
            <a:lvl7pPr marL="3657509" defTabSz="1219170">
              <a:defRPr>
                <a:latin typeface="Arial" charset="0"/>
                <a:cs typeface="Arial" charset="0"/>
              </a:defRPr>
            </a:lvl7pPr>
            <a:lvl8pPr marL="4267093" defTabSz="1219170">
              <a:defRPr>
                <a:latin typeface="Arial" charset="0"/>
                <a:cs typeface="Arial" charset="0"/>
              </a:defRPr>
            </a:lvl8pPr>
            <a:lvl9pPr marL="4876678" defTabSz="1219170">
              <a:defRPr>
                <a:latin typeface="Arial" charset="0"/>
                <a:cs typeface="Arial" charset="0"/>
              </a:defRPr>
            </a:lvl9pPr>
          </a:lstStyle>
          <a:p>
            <a:r>
              <a:rPr lang="ru-RU" dirty="0">
                <a:solidFill>
                  <a:srgbClr val="4F81BD">
                    <a:lumMod val="50000"/>
                  </a:srgbClr>
                </a:solidFill>
              </a:rPr>
              <a:t>ВАРИАНТЫ РЕШЕНИЯ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08858" y="3213967"/>
            <a:ext cx="4291134" cy="30578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spcFirstLastPara="0" vert="horz" wrap="square" lIns="0" tIns="0" rIns="0" bIns="0" numCol="1" spcCol="1270" anchor="ctr" anchorCtr="0">
            <a:noAutofit/>
            <a:sp3d/>
          </a:bodyPr>
          <a:lstStyle>
            <a:defPPr>
              <a:defRPr lang="ru-RU"/>
            </a:defPPr>
            <a:lvl1pPr marR="0" lvl="0" indent="0" algn="ctr" defTabSz="66675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kumimoji="0" sz="1400" b="1" i="0" u="none" strike="noStrike" kern="0" cap="none" spc="0" normalizeH="0" baseline="0"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585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2pPr>
            <a:lvl3pPr marL="121917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3pPr>
            <a:lvl4pPr marL="1828754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4pPr>
            <a:lvl5pPr marL="2438339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5pPr>
            <a:lvl6pPr marL="3047924" defTabSz="1219170">
              <a:defRPr>
                <a:latin typeface="Arial" charset="0"/>
                <a:cs typeface="Arial" charset="0"/>
              </a:defRPr>
            </a:lvl6pPr>
            <a:lvl7pPr marL="3657509" defTabSz="1219170">
              <a:defRPr>
                <a:latin typeface="Arial" charset="0"/>
                <a:cs typeface="Arial" charset="0"/>
              </a:defRPr>
            </a:lvl7pPr>
            <a:lvl8pPr marL="4267093" defTabSz="1219170">
              <a:defRPr>
                <a:latin typeface="Arial" charset="0"/>
                <a:cs typeface="Arial" charset="0"/>
              </a:defRPr>
            </a:lvl8pPr>
            <a:lvl9pPr marL="4876678" defTabSz="1219170">
              <a:defRPr>
                <a:latin typeface="Arial" charset="0"/>
                <a:cs typeface="Arial" charset="0"/>
              </a:defRPr>
            </a:lvl9pPr>
          </a:lstStyle>
          <a:p>
            <a:r>
              <a:rPr lang="ru-RU" dirty="0">
                <a:solidFill>
                  <a:srgbClr val="4F81BD">
                    <a:lumMod val="50000"/>
                  </a:srgbClr>
                </a:solidFill>
              </a:rPr>
              <a:t>ВАРИАНТЫ РЕШЕНИЯ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251520" y="5962856"/>
            <a:ext cx="5598348" cy="89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Clr>
                <a:prstClr val="white"/>
              </a:buClr>
              <a:buSzPct val="70000"/>
            </a:pPr>
            <a:r>
              <a:rPr lang="ru-RU" sz="1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Narrow" pitchFamily="34" charset="0"/>
              </a:rPr>
              <a:t>* </a:t>
            </a:r>
            <a:r>
              <a:rPr lang="ru-RU" sz="1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Narrow" pitchFamily="34" charset="0"/>
              </a:rPr>
              <a:t>здесь и далее:</a:t>
            </a:r>
          </a:p>
          <a:p>
            <a:pPr marL="171450" indent="-171450">
              <a:lnSpc>
                <a:spcPct val="90000"/>
              </a:lnSpc>
              <a:buClr>
                <a:srgbClr val="4F81BD">
                  <a:lumMod val="50000"/>
                </a:srgbClr>
              </a:buClr>
              <a:buSzPct val="70000"/>
              <a:buFont typeface="Arial Narrow" panose="020B0606020202030204" pitchFamily="34" charset="0"/>
              <a:buChar char="—"/>
            </a:pPr>
            <a:r>
              <a:rPr lang="ru-RU" sz="11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Narrow" pitchFamily="34" charset="0"/>
              </a:rPr>
              <a:t>при указании трудозатрат </a:t>
            </a:r>
            <a:r>
              <a:rPr lang="ru-RU" sz="1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Narrow" pitchFamily="34" charset="0"/>
              </a:rPr>
              <a:t>имеются в виду дополнительные трудозатраты специалистов органов исполнительной власти и уполномоченных организаций города</a:t>
            </a:r>
          </a:p>
          <a:p>
            <a:pPr marL="171450" indent="-171450">
              <a:lnSpc>
                <a:spcPct val="90000"/>
              </a:lnSpc>
              <a:buClr>
                <a:srgbClr val="4F81BD">
                  <a:lumMod val="50000"/>
                </a:srgbClr>
              </a:buClr>
              <a:buSzPct val="70000"/>
              <a:buFont typeface="Arial Narrow" panose="020B0606020202030204" pitchFamily="34" charset="0"/>
              <a:buChar char="—"/>
            </a:pPr>
            <a:r>
              <a:rPr lang="ru-RU" sz="11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Narrow" pitchFamily="34" charset="0"/>
              </a:rPr>
              <a:t>при указании денежных сумм затрат </a:t>
            </a:r>
            <a:r>
              <a:rPr lang="ru-RU" sz="1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Narrow" pitchFamily="34" charset="0"/>
              </a:rPr>
              <a:t>имеется в виду привлечение сторонней организации</a:t>
            </a:r>
            <a:br>
              <a:rPr lang="ru-RU" sz="1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Narrow" pitchFamily="34" charset="0"/>
              </a:rPr>
            </a:br>
            <a:r>
              <a:rPr lang="ru-RU" sz="1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Narrow" pitchFamily="34" charset="0"/>
              </a:rPr>
              <a:t>в рамках размещения государственного заказа</a:t>
            </a:r>
            <a:endParaRPr lang="ru-RU" sz="1100" dirty="0">
              <a:solidFill>
                <a:prstClr val="black">
                  <a:lumMod val="75000"/>
                  <a:lumOff val="25000"/>
                </a:prst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52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79512" y="404664"/>
            <a:ext cx="885698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cap="all" dirty="0" smtClean="0">
                <a:solidFill>
                  <a:srgbClr val="C0504D"/>
                </a:solidFill>
                <a:latin typeface="Trebuchet MS" pitchFamily="34" charset="0"/>
                <a:cs typeface="Times New Roman" pitchFamily="18" charset="0"/>
              </a:rPr>
              <a:t>ПРЕДЛОЖЕНИЯ ПО РЕШЕНИЮ ПРОБЛЕМ И ПОВЫШЕНИЮ ЭФФЕКТИВНОСТИ ПРОГРАММЫ ПО ППМ №145-ПП (</a:t>
            </a:r>
            <a:r>
              <a:rPr lang="ru-RU" sz="1700" dirty="0" smtClean="0">
                <a:solidFill>
                  <a:srgbClr val="C0504D"/>
                </a:solidFill>
                <a:latin typeface="Trebuchet MS" pitchFamily="34" charset="0"/>
                <a:cs typeface="Times New Roman" pitchFamily="18" charset="0"/>
              </a:rPr>
              <a:t>продолжение</a:t>
            </a:r>
            <a:r>
              <a:rPr lang="ru-RU" sz="1700" cap="all" dirty="0" smtClean="0">
                <a:solidFill>
                  <a:srgbClr val="C0504D"/>
                </a:solidFill>
                <a:latin typeface="Trebuchet MS" pitchFamily="34" charset="0"/>
                <a:cs typeface="Times New Roman" pitchFamily="18" charset="0"/>
              </a:rPr>
              <a:t>)</a:t>
            </a:r>
            <a:endParaRPr lang="ru-RU" sz="1700" cap="all" dirty="0">
              <a:solidFill>
                <a:srgbClr val="C0504D"/>
              </a:solidFill>
              <a:latin typeface="Trebuchet MS" pitchFamily="34" charset="0"/>
              <a:cs typeface="Times New Roman" pitchFamily="18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251520" y="980728"/>
            <a:ext cx="8352928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589904" y="6597352"/>
            <a:ext cx="4496152" cy="144016"/>
          </a:xfrm>
        </p:spPr>
        <p:txBody>
          <a:bodyPr/>
          <a:lstStyle/>
          <a:p>
            <a:r>
              <a:rPr lang="ru-RU" sz="800" dirty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Департамент экономической политики и развития г. </a:t>
            </a:r>
            <a:r>
              <a:rPr lang="ru-RU" sz="800" dirty="0" smtClean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Москвы</a:t>
            </a:r>
            <a:r>
              <a:rPr lang="en-US" sz="800" dirty="0" smtClean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  </a:t>
            </a:r>
            <a:r>
              <a:rPr lang="en-US" sz="1000" dirty="0" smtClean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I  </a:t>
            </a:r>
            <a:r>
              <a:rPr lang="ru-RU" sz="1000" dirty="0" smtClean="0">
                <a:solidFill>
                  <a:prstClr val="black">
                    <a:tint val="75000"/>
                  </a:prstClr>
                </a:solidFill>
                <a:latin typeface="Trebuchet MS" pitchFamily="34" charset="0"/>
              </a:rPr>
              <a:t> </a:t>
            </a:r>
            <a:fld id="{E28CE600-811E-429E-B00A-7B2464625F06}" type="slidenum">
              <a:rPr lang="ru-RU" sz="1000" smtClean="0">
                <a:solidFill>
                  <a:prstClr val="black">
                    <a:tint val="75000"/>
                  </a:prstClr>
                </a:solidFill>
                <a:latin typeface="Trebuchet MS" pitchFamily="34" charset="0"/>
              </a:rPr>
              <a:pPr/>
              <a:t>9</a:t>
            </a:fld>
            <a:endParaRPr lang="ru-RU" sz="1000" dirty="0">
              <a:solidFill>
                <a:prstClr val="black">
                  <a:tint val="75000"/>
                </a:prstClr>
              </a:solidFill>
              <a:latin typeface="Trebuchet MS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168895"/>
            <a:ext cx="6624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40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sz="1200" dirty="0" smtClean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ОФВ Постановления Правительства Москвы №145-ПП</a:t>
            </a:r>
            <a:endParaRPr lang="ru-RU" sz="1200" dirty="0">
              <a:solidFill>
                <a:prstClr val="white">
                  <a:lumMod val="50000"/>
                </a:prstClr>
              </a:solidFill>
              <a:latin typeface="Trebuchet MS" pitchFamily="34" charset="0"/>
            </a:endParaRPr>
          </a:p>
        </p:txBody>
      </p:sp>
      <p:sp>
        <p:nvSpPr>
          <p:cNvPr id="19" name="Пятиугольник 18"/>
          <p:cNvSpPr/>
          <p:nvPr/>
        </p:nvSpPr>
        <p:spPr>
          <a:xfrm rot="5400000">
            <a:off x="2230548" y="949960"/>
            <a:ext cx="145928" cy="4248000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68000" tIns="24149" rIns="72000" bIns="24149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Bef>
                <a:spcPct val="0"/>
              </a:spcBef>
            </a:pPr>
            <a:endParaRPr lang="ru-RU" sz="1400" b="1">
              <a:solidFill>
                <a:prstClr val="black">
                  <a:lumMod val="65000"/>
                  <a:lumOff val="35000"/>
                </a:prstClr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3712" y="2079524"/>
            <a:ext cx="4248000" cy="9000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spcFirstLastPara="0" vert="horz" wrap="square" lIns="108000" tIns="144000" rIns="108000" bIns="72000" numCol="1" spcCol="1270" anchor="t" anchorCtr="0">
            <a:noAutofit/>
            <a:sp3d/>
          </a:bodyPr>
          <a:lstStyle>
            <a:defPPr>
              <a:defRPr lang="ru-RU"/>
            </a:defPPr>
            <a:lvl1pPr marR="0" lvl="0" indent="0" algn="ctr" defTabSz="66675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kumimoji="0" sz="1400" b="1" i="0" u="none" strike="noStrike" kern="0" cap="none" spc="0" normalizeH="0" baseline="0"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609585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2pPr>
            <a:lvl3pPr marL="121917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3pPr>
            <a:lvl4pPr marL="1828754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4pPr>
            <a:lvl5pPr marL="2438339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5pPr>
            <a:lvl6pPr marL="3047924" defTabSz="1219170">
              <a:defRPr>
                <a:latin typeface="Arial" charset="0"/>
                <a:cs typeface="Arial" charset="0"/>
              </a:defRPr>
            </a:lvl6pPr>
            <a:lvl7pPr marL="3657509" defTabSz="1219170">
              <a:defRPr>
                <a:latin typeface="Arial" charset="0"/>
                <a:cs typeface="Arial" charset="0"/>
              </a:defRPr>
            </a:lvl7pPr>
            <a:lvl8pPr marL="4267093" defTabSz="1219170">
              <a:defRPr>
                <a:latin typeface="Arial" charset="0"/>
                <a:cs typeface="Arial" charset="0"/>
              </a:defRPr>
            </a:lvl8pPr>
            <a:lvl9pPr marL="4876678" defTabSz="1219170">
              <a:defRPr>
                <a:latin typeface="Arial" charset="0"/>
                <a:cs typeface="Arial" charset="0"/>
              </a:defRPr>
            </a:lvl9pPr>
          </a:lstStyle>
          <a:p>
            <a:pPr marL="285750" indent="-193675" algn="l">
              <a:spcAft>
                <a:spcPts val="200"/>
              </a:spcAft>
            </a:pPr>
            <a:r>
              <a:rPr lang="ru-RU" kern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Сохранение проблемы может привести к:</a:t>
            </a:r>
          </a:p>
          <a:p>
            <a:pPr marL="377825" indent="-285750" algn="l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sz="1300" b="0" kern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рискам задержки сроков проведения ремонта (реконструкции) – задержкам ввода объектов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17472" y="2079524"/>
            <a:ext cx="4248000" cy="9000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spcFirstLastPara="0" vert="horz" wrap="square" lIns="108000" tIns="144000" rIns="108000" bIns="72000" numCol="1" spcCol="1270" anchor="t" anchorCtr="0">
            <a:noAutofit/>
            <a:sp3d/>
          </a:bodyPr>
          <a:lstStyle>
            <a:defPPr>
              <a:defRPr lang="ru-RU"/>
            </a:defPPr>
            <a:lvl1pPr marL="285750" marR="0" lvl="0" indent="-193675" defTabSz="666750" fontAlgn="auto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 kumimoji="0" sz="1400" b="1" i="0" u="none" strike="noStrike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609585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2pPr>
            <a:lvl3pPr marL="121917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3pPr>
            <a:lvl4pPr marL="1828754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4pPr>
            <a:lvl5pPr marL="2438339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5pPr>
            <a:lvl6pPr marL="3047924" defTabSz="1219170">
              <a:defRPr>
                <a:latin typeface="Arial" charset="0"/>
                <a:cs typeface="Arial" charset="0"/>
              </a:defRPr>
            </a:lvl6pPr>
            <a:lvl7pPr marL="3657509" defTabSz="1219170">
              <a:defRPr>
                <a:latin typeface="Arial" charset="0"/>
                <a:cs typeface="Arial" charset="0"/>
              </a:defRPr>
            </a:lvl7pPr>
            <a:lvl8pPr marL="4267093" defTabSz="1219170">
              <a:defRPr>
                <a:latin typeface="Arial" charset="0"/>
                <a:cs typeface="Arial" charset="0"/>
              </a:defRPr>
            </a:lvl8pPr>
            <a:lvl9pPr marL="4876678" defTabSz="1219170">
              <a:defRPr>
                <a:latin typeface="Arial" charset="0"/>
                <a:cs typeface="Arial" charset="0"/>
              </a:defRPr>
            </a:lvl9pPr>
          </a:lstStyle>
          <a:p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Сохранение проблемы может привести к: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ru-RU" sz="13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рискам задержки сроков проведения ремонта (реконструкции) – задержкам ввода объектов </a:t>
            </a:r>
          </a:p>
        </p:txBody>
      </p:sp>
      <p:grpSp>
        <p:nvGrpSpPr>
          <p:cNvPr id="23" name="Группа 22"/>
          <p:cNvGrpSpPr/>
          <p:nvPr/>
        </p:nvGrpSpPr>
        <p:grpSpPr>
          <a:xfrm>
            <a:off x="179512" y="3502852"/>
            <a:ext cx="4248000" cy="2446324"/>
            <a:chOff x="3737692" y="1057752"/>
            <a:chExt cx="5405708" cy="1219899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7677882" y="1057752"/>
              <a:ext cx="1465518" cy="12198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chemeClr val="accent1">
                  <a:lumMod val="75000"/>
                </a:schemeClr>
              </a:solidFill>
            </a:ln>
          </p:spPr>
          <p:txBody>
            <a:bodyPr wrap="square" lIns="72000" tIns="36000" rIns="72000" bIns="3600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  <a:buClr>
                  <a:prstClr val="white"/>
                </a:buClr>
                <a:buSzPct val="70000"/>
              </a:pPr>
              <a:r>
                <a:rPr lang="ru-RU" sz="1200" dirty="0" smtClean="0">
                  <a:solidFill>
                    <a:prstClr val="white"/>
                  </a:solidFill>
                  <a:latin typeface="Arial Narrow" pitchFamily="34" charset="0"/>
                </a:rPr>
                <a:t>Трудозатраты</a:t>
              </a:r>
              <a:br>
                <a:rPr lang="ru-RU" sz="1200" dirty="0" smtClean="0">
                  <a:solidFill>
                    <a:prstClr val="white"/>
                  </a:solidFill>
                  <a:latin typeface="Arial Narrow" pitchFamily="34" charset="0"/>
                </a:rPr>
              </a:br>
              <a:r>
                <a:rPr lang="ru-RU" sz="1200" dirty="0" smtClean="0">
                  <a:solidFill>
                    <a:prstClr val="white"/>
                  </a:solidFill>
                  <a:latin typeface="Arial Narrow" pitchFamily="34" charset="0"/>
                </a:rPr>
                <a:t>≈ </a:t>
              </a:r>
              <a:r>
                <a:rPr lang="ru-RU" sz="1200" b="1" dirty="0" smtClean="0">
                  <a:solidFill>
                    <a:prstClr val="white"/>
                  </a:solidFill>
                  <a:latin typeface="Arial Narrow" pitchFamily="34" charset="0"/>
                </a:rPr>
                <a:t>40 чел.-дней</a:t>
              </a:r>
            </a:p>
            <a:p>
              <a:pPr algn="ctr">
                <a:lnSpc>
                  <a:spcPct val="90000"/>
                </a:lnSpc>
                <a:spcAft>
                  <a:spcPts val="600"/>
                </a:spcAft>
                <a:buClr>
                  <a:prstClr val="white"/>
                </a:buClr>
                <a:buSzPct val="70000"/>
              </a:pPr>
              <a:endParaRPr lang="ru-RU" sz="1200" b="1" dirty="0" smtClean="0">
                <a:solidFill>
                  <a:prstClr val="white"/>
                </a:solidFill>
                <a:latin typeface="Arial Narrow" pitchFamily="34" charset="0"/>
              </a:endParaRPr>
            </a:p>
            <a:p>
              <a:pPr algn="ctr">
                <a:lnSpc>
                  <a:spcPct val="90000"/>
                </a:lnSpc>
                <a:spcAft>
                  <a:spcPts val="600"/>
                </a:spcAft>
                <a:buClr>
                  <a:prstClr val="white"/>
                </a:buClr>
                <a:buSzPct val="70000"/>
              </a:pPr>
              <a:r>
                <a:rPr lang="ru-RU" sz="1200" b="1" dirty="0" smtClean="0">
                  <a:solidFill>
                    <a:prstClr val="white"/>
                  </a:solidFill>
                  <a:latin typeface="Arial Narrow" pitchFamily="34" charset="0"/>
                </a:rPr>
                <a:t>400-450</a:t>
              </a:r>
              <a:br>
                <a:rPr lang="ru-RU" sz="1200" b="1" dirty="0" smtClean="0">
                  <a:solidFill>
                    <a:prstClr val="white"/>
                  </a:solidFill>
                  <a:latin typeface="Arial Narrow" pitchFamily="34" charset="0"/>
                </a:rPr>
              </a:br>
              <a:r>
                <a:rPr lang="ru-RU" sz="1200" b="1" dirty="0" smtClean="0">
                  <a:solidFill>
                    <a:prstClr val="white"/>
                  </a:solidFill>
                  <a:latin typeface="Arial Narrow" pitchFamily="34" charset="0"/>
                </a:rPr>
                <a:t>тыс. руб</a:t>
              </a:r>
              <a:r>
                <a:rPr lang="ru-RU" sz="1200" b="1" dirty="0">
                  <a:solidFill>
                    <a:prstClr val="white"/>
                  </a:solidFill>
                  <a:latin typeface="Arial Narrow" pitchFamily="34" charset="0"/>
                </a:rPr>
                <a:t>. </a:t>
              </a:r>
            </a:p>
          </p:txBody>
        </p:sp>
        <p:sp>
          <p:nvSpPr>
            <p:cNvPr id="30" name="Пятиугольник 29"/>
            <p:cNvSpPr/>
            <p:nvPr/>
          </p:nvSpPr>
          <p:spPr>
            <a:xfrm>
              <a:off x="3737692" y="1057752"/>
              <a:ext cx="3940191" cy="1219899"/>
            </a:xfrm>
            <a:prstGeom prst="homePlate">
              <a:avLst>
                <a:gd name="adj" fmla="val 0"/>
              </a:avLst>
            </a:prstGeom>
            <a:pattFill prst="ltUpDiag">
              <a:fgClr>
                <a:srgbClr val="C0D5EE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 w="19050">
              <a:solidFill>
                <a:schemeClr val="accent1">
                  <a:lumMod val="75000"/>
                </a:schemeClr>
              </a:solidFill>
            </a:ln>
            <a:effectLst/>
          </p:spPr>
          <p:txBody>
            <a:bodyPr spcFirstLastPara="0" vert="horz" wrap="square" lIns="144000" tIns="72000" rIns="108000" bIns="72000" numCol="1" spcCol="1270" anchor="ctr" anchorCtr="0">
              <a:noAutofit/>
              <a:sp3d/>
            </a:bodyPr>
            <a:lstStyle/>
            <a:p>
              <a:pPr defTabSz="666750">
                <a:spcAft>
                  <a:spcPct val="35000"/>
                </a:spcAft>
                <a:defRPr/>
              </a:pPr>
              <a:r>
                <a:rPr lang="ru-RU" sz="1400" b="1" kern="0" dirty="0" smtClean="0">
                  <a:solidFill>
                    <a:srgbClr val="F79646">
                      <a:lumMod val="75000"/>
                    </a:srgbClr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1.</a:t>
              </a:r>
              <a:r>
                <a:rPr lang="ru-RU" sz="1400" kern="0" dirty="0" smtClean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 </a:t>
              </a:r>
              <a:r>
                <a:rPr lang="ru-RU" sz="11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Разработать </a:t>
              </a:r>
              <a:r>
                <a:rPr lang="ru-RU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 принять межведомственный регламент прохождения всех процедур в уполномоченных ОИВ </a:t>
              </a:r>
              <a:r>
                <a:rPr lang="ru-RU" sz="11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города Москвы</a:t>
              </a:r>
              <a:br>
                <a:rPr lang="ru-RU" sz="11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sz="11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 </a:t>
              </a:r>
              <a:r>
                <a:rPr lang="ru-RU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указанием максимальных сроков, </a:t>
              </a:r>
              <a:r>
                <a:rPr lang="ru-RU" sz="11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ru-RU" sz="11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sz="11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 </a:t>
              </a:r>
              <a:r>
                <a:rPr lang="ru-RU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также </a:t>
              </a:r>
              <a:r>
                <a:rPr lang="ru-RU" sz="11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ответственных подразделений. </a:t>
              </a:r>
            </a:p>
            <a:p>
              <a:pPr defTabSz="666750">
                <a:spcAft>
                  <a:spcPct val="35000"/>
                </a:spcAft>
                <a:defRPr/>
              </a:pPr>
              <a:r>
                <a:rPr lang="ru-RU" sz="11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Документ должен </a:t>
              </a:r>
              <a:r>
                <a:rPr lang="ru-RU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также содержать регламент ежегодного проведения проверок и выдачи заключения ДОгМ о подтверждении соответствия условиям </a:t>
              </a:r>
              <a:r>
                <a:rPr lang="ru-RU" sz="11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программы.</a:t>
              </a:r>
              <a:endParaRPr lang="ru-R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666750">
                <a:spcAft>
                  <a:spcPct val="35000"/>
                </a:spcAft>
                <a:defRPr/>
              </a:pPr>
              <a:endParaRPr lang="ru-R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1" name="Группа 53"/>
          <p:cNvGrpSpPr/>
          <p:nvPr/>
        </p:nvGrpSpPr>
        <p:grpSpPr>
          <a:xfrm>
            <a:off x="179512" y="1196754"/>
            <a:ext cx="4248472" cy="936105"/>
            <a:chOff x="189021" y="5693989"/>
            <a:chExt cx="4731864" cy="604262"/>
          </a:xfrm>
        </p:grpSpPr>
        <p:sp>
          <p:nvSpPr>
            <p:cNvPr id="22" name="Полилиния 21"/>
            <p:cNvSpPr/>
            <p:nvPr/>
          </p:nvSpPr>
          <p:spPr>
            <a:xfrm>
              <a:off x="189021" y="5693989"/>
              <a:ext cx="4731864" cy="604262"/>
            </a:xfrm>
            <a:custGeom>
              <a:avLst/>
              <a:gdLst>
                <a:gd name="connsiteX0" fmla="*/ 0 w 1128673"/>
                <a:gd name="connsiteY0" fmla="*/ 56434 h 564336"/>
                <a:gd name="connsiteX1" fmla="*/ 56434 w 1128673"/>
                <a:gd name="connsiteY1" fmla="*/ 0 h 564336"/>
                <a:gd name="connsiteX2" fmla="*/ 1072239 w 1128673"/>
                <a:gd name="connsiteY2" fmla="*/ 0 h 564336"/>
                <a:gd name="connsiteX3" fmla="*/ 1128673 w 1128673"/>
                <a:gd name="connsiteY3" fmla="*/ 56434 h 564336"/>
                <a:gd name="connsiteX4" fmla="*/ 1128673 w 1128673"/>
                <a:gd name="connsiteY4" fmla="*/ 507902 h 564336"/>
                <a:gd name="connsiteX5" fmla="*/ 1072239 w 1128673"/>
                <a:gd name="connsiteY5" fmla="*/ 564336 h 564336"/>
                <a:gd name="connsiteX6" fmla="*/ 56434 w 1128673"/>
                <a:gd name="connsiteY6" fmla="*/ 564336 h 564336"/>
                <a:gd name="connsiteX7" fmla="*/ 0 w 1128673"/>
                <a:gd name="connsiteY7" fmla="*/ 507902 h 564336"/>
                <a:gd name="connsiteX8" fmla="*/ 0 w 1128673"/>
                <a:gd name="connsiteY8" fmla="*/ 56434 h 564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8673" h="564336">
                  <a:moveTo>
                    <a:pt x="0" y="56434"/>
                  </a:moveTo>
                  <a:cubicBezTo>
                    <a:pt x="0" y="25266"/>
                    <a:pt x="25266" y="0"/>
                    <a:pt x="56434" y="0"/>
                  </a:cubicBezTo>
                  <a:lnTo>
                    <a:pt x="1072239" y="0"/>
                  </a:lnTo>
                  <a:cubicBezTo>
                    <a:pt x="1103407" y="0"/>
                    <a:pt x="1128673" y="25266"/>
                    <a:pt x="1128673" y="56434"/>
                  </a:cubicBezTo>
                  <a:lnTo>
                    <a:pt x="1128673" y="507902"/>
                  </a:lnTo>
                  <a:cubicBezTo>
                    <a:pt x="1128673" y="539070"/>
                    <a:pt x="1103407" y="564336"/>
                    <a:pt x="1072239" y="564336"/>
                  </a:cubicBezTo>
                  <a:lnTo>
                    <a:pt x="56434" y="564336"/>
                  </a:lnTo>
                  <a:cubicBezTo>
                    <a:pt x="25266" y="564336"/>
                    <a:pt x="0" y="539070"/>
                    <a:pt x="0" y="507902"/>
                  </a:cubicBezTo>
                  <a:lnTo>
                    <a:pt x="0" y="56434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8000" tIns="24149" rIns="72000" bIns="24149" numCol="1" spcCol="1270" anchor="ctr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Bef>
                  <a:spcPct val="0"/>
                </a:spcBef>
              </a:pPr>
              <a:r>
                <a:rPr lang="ru-RU" sz="14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Narrow" panose="020B0606020202030204" pitchFamily="34" charset="0"/>
                </a:rPr>
                <a:t>Решение проблемы задержки сроков при прохождении процедур в органах государственной власти</a:t>
              </a:r>
              <a:endParaRPr lang="ru-RU" sz="14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5" name="Овал 24"/>
            <p:cNvSpPr/>
            <p:nvPr/>
          </p:nvSpPr>
          <p:spPr>
            <a:xfrm>
              <a:off x="269222" y="5876554"/>
              <a:ext cx="400961" cy="2323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b="1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Narrow" panose="020B0606020202030204" pitchFamily="34" charset="0"/>
                </a:rPr>
                <a:t>3</a:t>
              </a:r>
              <a:endParaRPr lang="ru-RU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39" name="Пятиугольник 38"/>
          <p:cNvSpPr/>
          <p:nvPr/>
        </p:nvSpPr>
        <p:spPr>
          <a:xfrm rot="5400000">
            <a:off x="6764780" y="945916"/>
            <a:ext cx="145928" cy="4248000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68000" tIns="24149" rIns="72000" bIns="24149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Bef>
                <a:spcPct val="0"/>
              </a:spcBef>
            </a:pPr>
            <a:endParaRPr lang="ru-RU" sz="1400" b="1">
              <a:solidFill>
                <a:prstClr val="black">
                  <a:lumMod val="65000"/>
                  <a:lumOff val="35000"/>
                </a:prstClr>
              </a:solidFill>
              <a:latin typeface="Arial Narrow" panose="020B0606020202030204" pitchFamily="34" charset="0"/>
            </a:endParaRPr>
          </a:p>
        </p:txBody>
      </p:sp>
      <p:grpSp>
        <p:nvGrpSpPr>
          <p:cNvPr id="40" name="Группа 39"/>
          <p:cNvGrpSpPr/>
          <p:nvPr/>
        </p:nvGrpSpPr>
        <p:grpSpPr>
          <a:xfrm>
            <a:off x="4713745" y="3502852"/>
            <a:ext cx="4248000" cy="1476000"/>
            <a:chOff x="3775037" y="1057752"/>
            <a:chExt cx="5405706" cy="1219899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7718118" y="1057752"/>
              <a:ext cx="1462625" cy="12198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chemeClr val="accent1">
                  <a:lumMod val="75000"/>
                </a:schemeClr>
              </a:solidFill>
            </a:ln>
          </p:spPr>
          <p:txBody>
            <a:bodyPr wrap="square" lIns="72000" tIns="36000" rIns="72000" bIns="3600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  <a:buClr>
                  <a:prstClr val="white"/>
                </a:buClr>
                <a:buSzPct val="70000"/>
              </a:pPr>
              <a:r>
                <a:rPr lang="ru-RU" sz="1200" dirty="0">
                  <a:solidFill>
                    <a:prstClr val="white"/>
                  </a:solidFill>
                  <a:latin typeface="Arial Narrow" pitchFamily="34" charset="0"/>
                </a:rPr>
                <a:t>Затрат не </a:t>
              </a:r>
              <a:r>
                <a:rPr lang="ru-RU" sz="1200" dirty="0" smtClean="0">
                  <a:solidFill>
                    <a:prstClr val="white"/>
                  </a:solidFill>
                  <a:latin typeface="Arial Narrow" pitchFamily="34" charset="0"/>
                </a:rPr>
                <a:t>требуется</a:t>
              </a:r>
              <a:br>
                <a:rPr lang="ru-RU" sz="1200" dirty="0" smtClean="0">
                  <a:solidFill>
                    <a:prstClr val="white"/>
                  </a:solidFill>
                  <a:latin typeface="Arial Narrow" pitchFamily="34" charset="0"/>
                </a:rPr>
              </a:br>
              <a:r>
                <a:rPr lang="ru-RU" sz="1200" dirty="0" smtClean="0">
                  <a:solidFill>
                    <a:prstClr val="white"/>
                  </a:solidFill>
                  <a:latin typeface="Arial Narrow" pitchFamily="34" charset="0"/>
                </a:rPr>
                <a:t>(</a:t>
              </a:r>
              <a:r>
                <a:rPr lang="ru-RU" sz="1200" b="1" dirty="0" smtClean="0">
                  <a:solidFill>
                    <a:prstClr val="white"/>
                  </a:solidFill>
                  <a:latin typeface="Arial Narrow" pitchFamily="34" charset="0"/>
                </a:rPr>
                <a:t>в рамках работ по развитию Портала</a:t>
              </a:r>
              <a:r>
                <a:rPr lang="ru-RU" sz="1200" dirty="0" smtClean="0">
                  <a:solidFill>
                    <a:prstClr val="white"/>
                  </a:solidFill>
                  <a:latin typeface="Arial Narrow" pitchFamily="34" charset="0"/>
                </a:rPr>
                <a:t>)</a:t>
              </a:r>
              <a:endParaRPr lang="ru-RU" sz="1200" dirty="0">
                <a:solidFill>
                  <a:prstClr val="white"/>
                </a:solidFill>
                <a:latin typeface="Arial Narrow" pitchFamily="34" charset="0"/>
              </a:endParaRPr>
            </a:p>
          </p:txBody>
        </p:sp>
        <p:sp>
          <p:nvSpPr>
            <p:cNvPr id="42" name="Пятиугольник 41"/>
            <p:cNvSpPr/>
            <p:nvPr/>
          </p:nvSpPr>
          <p:spPr>
            <a:xfrm>
              <a:off x="3775037" y="1057752"/>
              <a:ext cx="3943081" cy="1219899"/>
            </a:xfrm>
            <a:prstGeom prst="homePlate">
              <a:avLst>
                <a:gd name="adj" fmla="val 0"/>
              </a:avLst>
            </a:prstGeom>
            <a:pattFill prst="ltUpDiag">
              <a:fgClr>
                <a:srgbClr val="C0D5EE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 w="19050">
              <a:solidFill>
                <a:schemeClr val="accent1">
                  <a:lumMod val="75000"/>
                </a:schemeClr>
              </a:solidFill>
            </a:ln>
            <a:effectLst/>
          </p:spPr>
          <p:txBody>
            <a:bodyPr spcFirstLastPara="0" vert="horz" wrap="square" lIns="144000" tIns="72000" rIns="108000" bIns="72000" numCol="1" spcCol="1270" anchor="ctr" anchorCtr="0">
              <a:noAutofit/>
              <a:sp3d/>
            </a:bodyPr>
            <a:lstStyle/>
            <a:p>
              <a:r>
                <a:rPr lang="ru-RU" sz="1400" b="1" kern="0" dirty="0" smtClean="0">
                  <a:solidFill>
                    <a:srgbClr val="F79646">
                      <a:lumMod val="75000"/>
                    </a:srgbClr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1.</a:t>
              </a:r>
              <a:r>
                <a:rPr lang="ru-RU" sz="1400" kern="0" dirty="0" smtClean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 </a:t>
              </a:r>
              <a:r>
                <a:rPr lang="ru-RU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Реализовать сервис «Личный кабинет» для победителей аукционов по программе на Инвестиционном портале города Москвы («электронное одно </a:t>
              </a:r>
              <a:r>
                <a:rPr lang="ru-RU" sz="11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окно» </a:t>
              </a:r>
              <a:r>
                <a:rPr lang="ru-RU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для участников </a:t>
              </a:r>
              <a:r>
                <a:rPr lang="ru-RU" sz="11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программы</a:t>
              </a:r>
              <a:r>
                <a:rPr lang="ru-RU" sz="11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*</a:t>
              </a:r>
              <a:r>
                <a:rPr lang="ru-RU" sz="11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 с возможностью отслеживания хода подготовки документов и хода выполнения работ участником программы</a:t>
              </a:r>
              <a:endParaRPr lang="ru-R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4713745" y="5013176"/>
            <a:ext cx="4247997" cy="936000"/>
            <a:chOff x="3775037" y="1057752"/>
            <a:chExt cx="5405704" cy="1219899"/>
          </a:xfrm>
        </p:grpSpPr>
        <p:sp>
          <p:nvSpPr>
            <p:cNvPr id="44" name="Прямоугольник 43"/>
            <p:cNvSpPr/>
            <p:nvPr/>
          </p:nvSpPr>
          <p:spPr>
            <a:xfrm>
              <a:off x="7718119" y="1057752"/>
              <a:ext cx="1462622" cy="12198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chemeClr val="accent1">
                  <a:lumMod val="75000"/>
                </a:schemeClr>
              </a:solidFill>
            </a:ln>
          </p:spPr>
          <p:txBody>
            <a:bodyPr wrap="square" lIns="72000" tIns="36000" rIns="36000" bIns="3600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  <a:buClr>
                  <a:prstClr val="white"/>
                </a:buClr>
                <a:buSzPct val="70000"/>
              </a:pPr>
              <a:r>
                <a:rPr lang="ru-RU" sz="1200" dirty="0" smtClean="0">
                  <a:solidFill>
                    <a:prstClr val="white"/>
                  </a:solidFill>
                  <a:latin typeface="Arial Narrow" pitchFamily="34" charset="0"/>
                </a:rPr>
                <a:t>Затраты</a:t>
              </a:r>
              <a:br>
                <a:rPr lang="ru-RU" sz="1200" dirty="0" smtClean="0">
                  <a:solidFill>
                    <a:prstClr val="white"/>
                  </a:solidFill>
                  <a:latin typeface="Arial Narrow" pitchFamily="34" charset="0"/>
                </a:rPr>
              </a:br>
              <a:r>
                <a:rPr lang="ru-RU" sz="1200" b="1" dirty="0" smtClean="0">
                  <a:solidFill>
                    <a:prstClr val="white"/>
                  </a:solidFill>
                  <a:latin typeface="Arial Narrow" pitchFamily="34" charset="0"/>
                </a:rPr>
                <a:t>1,3 млн </a:t>
              </a:r>
              <a:r>
                <a:rPr lang="ru-RU" sz="1200" b="1" dirty="0">
                  <a:solidFill>
                    <a:prstClr val="white"/>
                  </a:solidFill>
                  <a:latin typeface="Arial Narrow" pitchFamily="34" charset="0"/>
                </a:rPr>
                <a:t>руб. </a:t>
              </a:r>
              <a:r>
                <a:rPr lang="ru-RU" sz="1200" b="1" dirty="0" smtClean="0">
                  <a:solidFill>
                    <a:prstClr val="white"/>
                  </a:solidFill>
                  <a:latin typeface="Arial Narrow" pitchFamily="34" charset="0"/>
                </a:rPr>
                <a:t/>
              </a:r>
              <a:br>
                <a:rPr lang="ru-RU" sz="1200" b="1" dirty="0" smtClean="0">
                  <a:solidFill>
                    <a:prstClr val="white"/>
                  </a:solidFill>
                  <a:latin typeface="Arial Narrow" pitchFamily="34" charset="0"/>
                </a:rPr>
              </a:br>
              <a:r>
                <a:rPr lang="ru-RU" sz="1200" b="1" dirty="0" smtClean="0">
                  <a:solidFill>
                    <a:prstClr val="white"/>
                  </a:solidFill>
                  <a:latin typeface="Arial Narrow" pitchFamily="34" charset="0"/>
                </a:rPr>
                <a:t>в год</a:t>
              </a:r>
              <a:br>
                <a:rPr lang="ru-RU" sz="1200" b="1" dirty="0" smtClean="0">
                  <a:solidFill>
                    <a:prstClr val="white"/>
                  </a:solidFill>
                  <a:latin typeface="Arial Narrow" pitchFamily="34" charset="0"/>
                </a:rPr>
              </a:br>
              <a:r>
                <a:rPr lang="ru-RU" sz="1200" b="1" dirty="0" smtClean="0">
                  <a:solidFill>
                    <a:prstClr val="white"/>
                  </a:solidFill>
                  <a:latin typeface="Arial Narrow" pitchFamily="34" charset="0"/>
                </a:rPr>
                <a:t>на </a:t>
              </a:r>
              <a:r>
                <a:rPr lang="ru-RU" sz="1200" b="1" dirty="0">
                  <a:solidFill>
                    <a:prstClr val="white"/>
                  </a:solidFill>
                  <a:latin typeface="Arial Narrow" pitchFamily="34" charset="0"/>
                </a:rPr>
                <a:t>1 куратора</a:t>
              </a:r>
            </a:p>
          </p:txBody>
        </p:sp>
        <p:sp>
          <p:nvSpPr>
            <p:cNvPr id="45" name="Пятиугольник 44"/>
            <p:cNvSpPr/>
            <p:nvPr/>
          </p:nvSpPr>
          <p:spPr>
            <a:xfrm>
              <a:off x="3775037" y="1057752"/>
              <a:ext cx="3943082" cy="1219899"/>
            </a:xfrm>
            <a:prstGeom prst="homePlate">
              <a:avLst>
                <a:gd name="adj" fmla="val 0"/>
              </a:avLst>
            </a:prstGeom>
            <a:pattFill prst="ltUpDiag">
              <a:fgClr>
                <a:srgbClr val="C0D5EE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 w="19050">
              <a:solidFill>
                <a:schemeClr val="accent1">
                  <a:lumMod val="75000"/>
                </a:schemeClr>
              </a:solidFill>
            </a:ln>
            <a:effectLst/>
          </p:spPr>
          <p:txBody>
            <a:bodyPr spcFirstLastPara="0" vert="horz" wrap="square" lIns="144000" tIns="72000" rIns="144000" bIns="72000" numCol="1" spcCol="1270" anchor="ctr" anchorCtr="0">
              <a:noAutofit/>
              <a:sp3d/>
            </a:bodyPr>
            <a:lstStyle/>
            <a:p>
              <a:pPr defTabSz="666750">
                <a:spcAft>
                  <a:spcPct val="35000"/>
                </a:spcAft>
                <a:defRPr/>
              </a:pPr>
              <a:r>
                <a:rPr lang="ru-RU" sz="1400" b="1" kern="0" dirty="0" smtClean="0">
                  <a:solidFill>
                    <a:srgbClr val="F79646">
                      <a:lumMod val="75000"/>
                    </a:srgbClr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2.</a:t>
              </a:r>
              <a:r>
                <a:rPr lang="ru-RU" sz="1400" kern="0" dirty="0" smtClean="0">
                  <a:solidFill>
                    <a:srgbClr val="1F497D">
                      <a:lumMod val="50000"/>
                    </a:srgbClr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 </a:t>
              </a:r>
              <a:r>
                <a:rPr lang="ru-RU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Закрепить за каждым объектом специального куратора (сотрудника ГБУ ГАУИ). Всего могут потребоваться новые сотрудники из расчета 1 куратор на 10 </a:t>
              </a:r>
              <a:r>
                <a:rPr lang="ru-RU" sz="11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объектов</a:t>
              </a:r>
              <a:endParaRPr lang="ru-RU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2" name="Группа 53"/>
          <p:cNvGrpSpPr/>
          <p:nvPr/>
        </p:nvGrpSpPr>
        <p:grpSpPr>
          <a:xfrm>
            <a:off x="4713744" y="1196753"/>
            <a:ext cx="4248472" cy="936106"/>
            <a:chOff x="189021" y="5693989"/>
            <a:chExt cx="4731864" cy="604263"/>
          </a:xfrm>
        </p:grpSpPr>
        <p:sp>
          <p:nvSpPr>
            <p:cNvPr id="33" name="Полилиния 32"/>
            <p:cNvSpPr/>
            <p:nvPr/>
          </p:nvSpPr>
          <p:spPr>
            <a:xfrm>
              <a:off x="189021" y="5693989"/>
              <a:ext cx="4731864" cy="604263"/>
            </a:xfrm>
            <a:custGeom>
              <a:avLst/>
              <a:gdLst>
                <a:gd name="connsiteX0" fmla="*/ 0 w 1128673"/>
                <a:gd name="connsiteY0" fmla="*/ 56434 h 564336"/>
                <a:gd name="connsiteX1" fmla="*/ 56434 w 1128673"/>
                <a:gd name="connsiteY1" fmla="*/ 0 h 564336"/>
                <a:gd name="connsiteX2" fmla="*/ 1072239 w 1128673"/>
                <a:gd name="connsiteY2" fmla="*/ 0 h 564336"/>
                <a:gd name="connsiteX3" fmla="*/ 1128673 w 1128673"/>
                <a:gd name="connsiteY3" fmla="*/ 56434 h 564336"/>
                <a:gd name="connsiteX4" fmla="*/ 1128673 w 1128673"/>
                <a:gd name="connsiteY4" fmla="*/ 507902 h 564336"/>
                <a:gd name="connsiteX5" fmla="*/ 1072239 w 1128673"/>
                <a:gd name="connsiteY5" fmla="*/ 564336 h 564336"/>
                <a:gd name="connsiteX6" fmla="*/ 56434 w 1128673"/>
                <a:gd name="connsiteY6" fmla="*/ 564336 h 564336"/>
                <a:gd name="connsiteX7" fmla="*/ 0 w 1128673"/>
                <a:gd name="connsiteY7" fmla="*/ 507902 h 564336"/>
                <a:gd name="connsiteX8" fmla="*/ 0 w 1128673"/>
                <a:gd name="connsiteY8" fmla="*/ 56434 h 564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8673" h="564336">
                  <a:moveTo>
                    <a:pt x="0" y="56434"/>
                  </a:moveTo>
                  <a:cubicBezTo>
                    <a:pt x="0" y="25266"/>
                    <a:pt x="25266" y="0"/>
                    <a:pt x="56434" y="0"/>
                  </a:cubicBezTo>
                  <a:lnTo>
                    <a:pt x="1072239" y="0"/>
                  </a:lnTo>
                  <a:cubicBezTo>
                    <a:pt x="1103407" y="0"/>
                    <a:pt x="1128673" y="25266"/>
                    <a:pt x="1128673" y="56434"/>
                  </a:cubicBezTo>
                  <a:lnTo>
                    <a:pt x="1128673" y="507902"/>
                  </a:lnTo>
                  <a:cubicBezTo>
                    <a:pt x="1128673" y="539070"/>
                    <a:pt x="1103407" y="564336"/>
                    <a:pt x="1072239" y="564336"/>
                  </a:cubicBezTo>
                  <a:lnTo>
                    <a:pt x="56434" y="564336"/>
                  </a:lnTo>
                  <a:cubicBezTo>
                    <a:pt x="25266" y="564336"/>
                    <a:pt x="0" y="539070"/>
                    <a:pt x="0" y="507902"/>
                  </a:cubicBezTo>
                  <a:lnTo>
                    <a:pt x="0" y="56434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8000" tIns="24149" rIns="72000" bIns="24149" numCol="1" spcCol="1270" anchor="ctr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Narrow" panose="020B0606020202030204" pitchFamily="34" charset="0"/>
                </a:rPr>
                <a:t>Решение проблемы информационного обеспечения и коммуникаций с ответственными представителями ОИВ города Москвы</a:t>
              </a:r>
              <a:endParaRPr lang="ru-RU" sz="14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34" name="Овал 33"/>
            <p:cNvSpPr/>
            <p:nvPr/>
          </p:nvSpPr>
          <p:spPr>
            <a:xfrm>
              <a:off x="271753" y="5882046"/>
              <a:ext cx="400961" cy="2323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b="1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Narrow" panose="020B0606020202030204" pitchFamily="34" charset="0"/>
                </a:rPr>
                <a:t>4</a:t>
              </a:r>
              <a:endParaRPr lang="ru-RU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4713744" y="3213070"/>
            <a:ext cx="4248000" cy="30578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spcFirstLastPara="0" vert="horz" wrap="square" lIns="0" tIns="0" rIns="0" bIns="0" numCol="1" spcCol="1270" anchor="ctr" anchorCtr="0">
            <a:noAutofit/>
            <a:sp3d/>
          </a:bodyPr>
          <a:lstStyle>
            <a:defPPr>
              <a:defRPr lang="ru-RU"/>
            </a:defPPr>
            <a:lvl1pPr marR="0" lvl="0" indent="0" algn="ctr" defTabSz="66675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kumimoji="0" sz="1400" b="1" i="0" u="none" strike="noStrike" kern="0" cap="none" spc="0" normalizeH="0" baseline="0"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585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2pPr>
            <a:lvl3pPr marL="121917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3pPr>
            <a:lvl4pPr marL="1828754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4pPr>
            <a:lvl5pPr marL="2438339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5pPr>
            <a:lvl6pPr marL="3047924" defTabSz="1219170">
              <a:defRPr>
                <a:latin typeface="Arial" charset="0"/>
                <a:cs typeface="Arial" charset="0"/>
              </a:defRPr>
            </a:lvl6pPr>
            <a:lvl7pPr marL="3657509" defTabSz="1219170">
              <a:defRPr>
                <a:latin typeface="Arial" charset="0"/>
                <a:cs typeface="Arial" charset="0"/>
              </a:defRPr>
            </a:lvl7pPr>
            <a:lvl8pPr marL="4267093" defTabSz="1219170">
              <a:defRPr>
                <a:latin typeface="Arial" charset="0"/>
                <a:cs typeface="Arial" charset="0"/>
              </a:defRPr>
            </a:lvl8pPr>
            <a:lvl9pPr marL="4876678" defTabSz="1219170">
              <a:defRPr>
                <a:latin typeface="Arial" charset="0"/>
                <a:cs typeface="Arial" charset="0"/>
              </a:defRPr>
            </a:lvl9pPr>
          </a:lstStyle>
          <a:p>
            <a:r>
              <a:rPr lang="ru-RU" dirty="0">
                <a:solidFill>
                  <a:srgbClr val="4F81BD">
                    <a:lumMod val="50000"/>
                  </a:srgbClr>
                </a:solidFill>
              </a:rPr>
              <a:t>ВАРИАНТЫ РЕШЕНИЯ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79512" y="3197070"/>
            <a:ext cx="4248000" cy="30578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spcFirstLastPara="0" vert="horz" wrap="square" lIns="0" tIns="0" rIns="0" bIns="0" numCol="1" spcCol="1270" anchor="ctr" anchorCtr="0">
            <a:noAutofit/>
            <a:sp3d/>
          </a:bodyPr>
          <a:lstStyle>
            <a:defPPr>
              <a:defRPr lang="ru-RU"/>
            </a:defPPr>
            <a:lvl1pPr marR="0" lvl="0" indent="0" algn="ctr" defTabSz="66675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kumimoji="0" sz="1400" b="1" i="0" u="none" strike="noStrike" kern="0" cap="none" spc="0" normalizeH="0" baseline="0"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585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2pPr>
            <a:lvl3pPr marL="121917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3pPr>
            <a:lvl4pPr marL="1828754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4pPr>
            <a:lvl5pPr marL="2438339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5pPr>
            <a:lvl6pPr marL="3047924" defTabSz="1219170">
              <a:defRPr>
                <a:latin typeface="Arial" charset="0"/>
                <a:cs typeface="Arial" charset="0"/>
              </a:defRPr>
            </a:lvl6pPr>
            <a:lvl7pPr marL="3657509" defTabSz="1219170">
              <a:defRPr>
                <a:latin typeface="Arial" charset="0"/>
                <a:cs typeface="Arial" charset="0"/>
              </a:defRPr>
            </a:lvl7pPr>
            <a:lvl8pPr marL="4267093" defTabSz="1219170">
              <a:defRPr>
                <a:latin typeface="Arial" charset="0"/>
                <a:cs typeface="Arial" charset="0"/>
              </a:defRPr>
            </a:lvl8pPr>
            <a:lvl9pPr marL="4876678" defTabSz="1219170">
              <a:defRPr>
                <a:latin typeface="Arial" charset="0"/>
                <a:cs typeface="Arial" charset="0"/>
              </a:defRPr>
            </a:lvl9pPr>
          </a:lstStyle>
          <a:p>
            <a:r>
              <a:rPr lang="ru-RU" dirty="0">
                <a:solidFill>
                  <a:srgbClr val="4F81BD">
                    <a:lumMod val="50000"/>
                  </a:srgbClr>
                </a:solidFill>
              </a:rPr>
              <a:t>ВАРИАНТЫ РЕШЕНИЯ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621502" y="6021288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1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Narrow" pitchFamily="34" charset="0"/>
              </a:rPr>
              <a:t>* </a:t>
            </a:r>
            <a:r>
              <a:rPr lang="ru-RU" sz="1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Narrow" pitchFamily="34" charset="0"/>
              </a:rPr>
              <a:t>поскольку проблема довольно типична, </a:t>
            </a:r>
            <a:r>
              <a:rPr lang="ru-RU" sz="11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Narrow" pitchFamily="34" charset="0"/>
              </a:rPr>
              <a:t>предлагается реализовать</a:t>
            </a:r>
            <a:br>
              <a:rPr lang="ru-RU" sz="11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Narrow" pitchFamily="34" charset="0"/>
              </a:rPr>
            </a:br>
            <a:r>
              <a:rPr lang="ru-RU" sz="11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Narrow" pitchFamily="34" charset="0"/>
              </a:rPr>
              <a:t>сервис «Личный кабинет» также и для участников проекта «Доктор рядом»</a:t>
            </a:r>
            <a:endParaRPr lang="ru-RU" sz="1100" b="1" dirty="0">
              <a:solidFill>
                <a:prstClr val="black">
                  <a:lumMod val="75000"/>
                  <a:lumOff val="25000"/>
                </a:prst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18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4918</TotalTime>
  <Words>1988</Words>
  <Application>Microsoft Office PowerPoint</Application>
  <PresentationFormat>Экран (4:3)</PresentationFormat>
  <Paragraphs>300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Шестоперов</dc:creator>
  <cp:lastModifiedBy>Макарова Елена Дмитриевна</cp:lastModifiedBy>
  <cp:revision>473</cp:revision>
  <cp:lastPrinted>2014-03-12T11:57:07Z</cp:lastPrinted>
  <dcterms:created xsi:type="dcterms:W3CDTF">2013-12-20T07:12:42Z</dcterms:created>
  <dcterms:modified xsi:type="dcterms:W3CDTF">2015-05-20T08:57:33Z</dcterms:modified>
</cp:coreProperties>
</file>