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7" r:id="rId3"/>
    <p:sldId id="257" r:id="rId4"/>
    <p:sldId id="261" r:id="rId5"/>
    <p:sldId id="268" r:id="rId6"/>
    <p:sldId id="269" r:id="rId7"/>
    <p:sldId id="279" r:id="rId8"/>
    <p:sldId id="270" r:id="rId9"/>
    <p:sldId id="271" r:id="rId10"/>
    <p:sldId id="272" r:id="rId11"/>
    <p:sldId id="274" r:id="rId12"/>
    <p:sldId id="276" r:id="rId13"/>
    <p:sldId id="277" r:id="rId14"/>
    <p:sldId id="278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проведенной ОРВ за 2018 год</a:t>
            </a:r>
          </a:p>
        </c:rich>
      </c:tx>
      <c:layout>
        <c:manualLayout>
          <c:xMode val="edge"/>
          <c:yMode val="edge"/>
          <c:x val="0.18984361329833768"/>
          <c:y val="0.88492063492063489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891013623297087"/>
          <c:w val="0.82407407407407407"/>
          <c:h val="0.55188538932633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569-44CB-96A7-526A684B9C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69-44CB-96A7-526A684B9C96}"/>
              </c:ext>
            </c:extLst>
          </c:dPt>
          <c:dLbls>
            <c:dLbl>
              <c:idx val="0"/>
              <c:layout>
                <c:manualLayout>
                  <c:x val="5.0925925925925923E-2"/>
                  <c:y val="3.968253968253968E-3"/>
                </c:manualLayout>
              </c:layout>
              <c:tx>
                <c:rich>
                  <a:bodyPr/>
                  <a:lstStyle/>
                  <a:p>
                    <a:fld id="{E7591716-5D0F-49F5-BB05-1CCC79FFDDD4}" type="VALUE">
                      <a:rPr lang="ru-RU"/>
                      <a:pPr/>
                      <a:t>[ЗНАЧЕНИЕ]</a:t>
                    </a:fld>
                    <a:r>
                      <a:rPr lang="ru-RU"/>
                      <a:t> ед. </a:t>
                    </a:r>
                    <a:r>
                      <a:rPr lang="ru-RU" baseline="0"/>
                      <a:t>(</a:t>
                    </a:r>
                    <a:fld id="{D054EDBE-279A-45AF-9451-D3AFE6D4BFC8}" type="PERCENTAGE">
                      <a:rPr lang="ru-RU" baseline="0"/>
                      <a:pPr/>
                      <a:t>[ПРОЦЕНТ]</a:t>
                    </a:fld>
                    <a:r>
                      <a:rPr lang="ru-RU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69-44CB-96A7-526A684B9C96}"/>
                </c:ext>
              </c:extLst>
            </c:dLbl>
            <c:dLbl>
              <c:idx val="1"/>
              <c:layout>
                <c:manualLayout>
                  <c:x val="-4.6296296296296335E-2"/>
                  <c:y val="-1.9841269841269823E-2"/>
                </c:manualLayout>
              </c:layout>
              <c:tx>
                <c:rich>
                  <a:bodyPr/>
                  <a:lstStyle/>
                  <a:p>
                    <a:fld id="{BF6DA116-12DC-48BA-AA89-0B76206FC74B}" type="VALUE">
                      <a:rPr lang="ru-RU"/>
                      <a:pPr/>
                      <a:t>[ЗНАЧЕНИЕ]</a:t>
                    </a:fld>
                    <a:r>
                      <a:rPr lang="ru-RU" baseline="0"/>
                      <a:t> ед. (</a:t>
                    </a:r>
                    <a:fld id="{A039BCFC-C318-4EFF-9C5D-A344E226E143}" type="PERCENTAGE">
                      <a:rPr lang="ru-RU" baseline="0"/>
                      <a:pPr/>
                      <a:t>[ПРОЦЕНТ]</a:t>
                    </a:fld>
                    <a:r>
                      <a:rPr lang="ru-RU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69-44CB-96A7-526A684B9C9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Положительные заключения об ОРВ</c:v>
                </c:pt>
                <c:pt idx="1">
                  <c:v>Отрицательные заключения об ОРВ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9-44CB-96A7-526A684B9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3378900554098"/>
          <c:y val="0.25073740782402204"/>
          <c:w val="0.30850940507436569"/>
          <c:h val="0.32465941757280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проектов НПА Иркутской области, попадающих под предметную область ОРВ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92592592592587E-2"/>
          <c:y val="0.22857299087614047"/>
          <c:w val="0.82407407407407407"/>
          <c:h val="0.46828052743407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A0F-4412-8C81-E63E188BF3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A0F-4412-8C81-E63E188BF3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A0F-4412-8C81-E63E188BF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проекты постановлений Правительства Иркутской области</c:v>
                </c:pt>
                <c:pt idx="1">
                  <c:v>проекты законов Иркутской области</c:v>
                </c:pt>
                <c:pt idx="2">
                  <c:v>проекты приказов исполнительных органов государственной власти Иркутской области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0F-4412-8C81-E63E188BF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1200" b="1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заключений об ОРВ по регулирующим органам</a:t>
            </a:r>
            <a:endParaRPr lang="ru-RU" sz="1200" b="1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 Усть-Ордынского Бурятского округа</c:v>
                </c:pt>
                <c:pt idx="1">
                  <c:v>Министерство лесного комплекса Иркутской области</c:v>
                </c:pt>
                <c:pt idx="2">
                  <c:v>Министерство экономического развития Иркутской области</c:v>
                </c:pt>
                <c:pt idx="3">
                  <c:v>Служба потребительского рынка и лицензирования Иркутской области</c:v>
                </c:pt>
                <c:pt idx="4">
                  <c:v>Служба по охране объектов культурного наследия Иркутской области</c:v>
                </c:pt>
                <c:pt idx="5">
                  <c:v>Министерство сельского хозяйства Иркутской области</c:v>
                </c:pt>
                <c:pt idx="6">
                  <c:v>Министерство жилищной политики, энергетики и транспорта Иркутской области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2-4456-BDA3-BC2951566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129664"/>
        <c:axId val="128230528"/>
        <c:axId val="0"/>
      </c:bar3DChart>
      <c:catAx>
        <c:axId val="12812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30528"/>
        <c:crosses val="autoZero"/>
        <c:auto val="1"/>
        <c:lblAlgn val="ctr"/>
        <c:lblOffset val="100"/>
        <c:noMultiLvlLbl val="0"/>
      </c:catAx>
      <c:valAx>
        <c:axId val="12823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1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C18A-4BD0-4ACE-BA39-C1590AF9905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974C-0EDE-41E6-91A5-2E30F064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6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1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974C-0EDE-41E6-91A5-2E30F064F7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974C-0EDE-41E6-91A5-2E30F064F7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76F6-BD92-4AA9-8172-32A4EC2FCF93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0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2FC6-B8BE-43A8-9108-737FFE2813B6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6E8B-DD82-4E91-8935-A9DAFB4C5B19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3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A32A-B0F9-45FB-92EA-9E566227FB7A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BB8A-48B8-438A-8851-5095C3530476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8F34-FF31-496D-A4CD-BEEDE3B336F6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A12-169C-4A5D-935B-6B84675EF28F}" type="datetime1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8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5FD2-E134-4BAA-B885-6369987F4BEC}" type="datetime1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28F-B0F8-49E6-BFDF-1DB4BB6D5A07}" type="datetime1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A4A6-5112-457E-8C2A-A8F0FEB735D1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5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7E53-2EBC-4640-B8EC-A8FDEA64E085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5D84-9323-46F1-B104-AAEEA1FCEB0B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596" y="105813"/>
            <a:ext cx="457080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ведение бизнеса – это…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7" y="523305"/>
            <a:ext cx="1660164" cy="110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99" y="633298"/>
            <a:ext cx="1496001" cy="110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67" y="523305"/>
            <a:ext cx="1592560" cy="110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83" y="1654361"/>
            <a:ext cx="2900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… ТЫСЯЧИ нормативных документов, правил и требований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4220" y="1827673"/>
            <a:ext cx="2826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… СОТНИ  справок и разрешений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5486" y="1630280"/>
            <a:ext cx="2497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… МИЛЛИОНЫ рублей, потраченных бизнесом впустую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7010" y="24928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регулирующего воздействия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(ОРВ)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борьба с неэффективным законодательством и поиск лучших решений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13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95" y="4401361"/>
            <a:ext cx="1038495" cy="101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1056008" y="548680"/>
            <a:ext cx="7848872" cy="36435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Рейтинга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качества осуществления ОРВ и экспертизы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городских округах и муниципальных районах Иркутской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изменение показателей оценки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эффективности деятельности органов местного самоуправления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городских округов и муниципальных районов Иркутской области в соответствии с Указом Губернатора Иркутской области от 4 августа 2011 года № 200-уг «Об утверждении Положения о проведении оценки эффективности деятельности органов местного самоуправления городских округов и муниципальных районов Иркутской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нормативного правового акта, регулирующего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порядок оценки качества осуществления ОРВ и экспертизы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городских округах и муниципальных районах Иркутской области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организации и проведению ОРВ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экспертизы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органами местного самоуправления </a:t>
            </a:r>
          </a:p>
        </p:txBody>
      </p:sp>
      <p:pic>
        <p:nvPicPr>
          <p:cNvPr id="3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" y="2060848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071844" y="4758109"/>
            <a:ext cx="7848872" cy="11918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заключение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Соглашения о взаимодействии между министерством экономического развития Иркутской области и администрациями муниципальных образований Иркутской области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проведении ОРВ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экспертизы</a:t>
            </a:r>
          </a:p>
        </p:txBody>
      </p:sp>
      <p:pic>
        <p:nvPicPr>
          <p:cNvPr id="5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" y="4885965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0"/>
            <a:ext cx="3707904" cy="234888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Aft>
                <a:spcPts val="600"/>
              </a:spcAft>
              <a:defRPr/>
            </a:pPr>
            <a:r>
              <a:rPr lang="ru-RU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это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ru-RU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lvl="2" indent="-34290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Обсудить</a:t>
            </a: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342900" lvl="2" indent="-34290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</a:t>
            </a:r>
            <a:r>
              <a:rPr lang="ru-RU" sz="35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Рассчитать</a:t>
            </a: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342900" lvl="2" indent="-34290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Выбрать</a:t>
            </a:r>
          </a:p>
          <a:p>
            <a:pPr marL="342900" lvl="2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ru-RU" sz="48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2827" y="2492896"/>
            <a:ext cx="62953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-14288"/>
            <a:ext cx="6867525" cy="68865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71462"/>
            <a:ext cx="6772275" cy="631507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00"/>
            <a:ext cx="4968552" cy="68382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te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" y="0"/>
            <a:ext cx="9123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0267416"/>
              </p:ext>
            </p:extLst>
          </p:nvPr>
        </p:nvGraphicFramePr>
        <p:xfrm>
          <a:off x="0" y="31651"/>
          <a:ext cx="4355976" cy="195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12833763"/>
              </p:ext>
            </p:extLst>
          </p:nvPr>
        </p:nvGraphicFramePr>
        <p:xfrm>
          <a:off x="-15472" y="4509120"/>
          <a:ext cx="5523576" cy="232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5647644"/>
              </p:ext>
            </p:extLst>
          </p:nvPr>
        </p:nvGraphicFramePr>
        <p:xfrm>
          <a:off x="4211960" y="1412776"/>
          <a:ext cx="49320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754" y="272121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2342 уведомления о проведении ПК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853" y="2204559"/>
            <a:ext cx="8318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публичных консультациях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 113 заинтересованных лица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9708" y="486916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Получено 217 замечаний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предложений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magnikolaev-krasnoyarsk.ru/static/up/images/slider/testfile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8" y="573712"/>
            <a:ext cx="720976" cy="720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agnikolaev-krasnoyarsk.ru/static/up/images/slider/testfile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" y="2813927"/>
            <a:ext cx="720976" cy="720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gnikolaev-krasnoyarsk.ru/static/up/images/slider/testfile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4" y="5071126"/>
            <a:ext cx="720976" cy="720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805126"/>
              </p:ext>
            </p:extLst>
          </p:nvPr>
        </p:nvGraphicFramePr>
        <p:xfrm>
          <a:off x="683569" y="268286"/>
          <a:ext cx="8460431" cy="62373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460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8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Проекты НПА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министерства сельского хозяйства Иркутской области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министерства социального развития, опеки и попечительства Иркутской области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возвращены на доработку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дополнительных  публичных консультаций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68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Иркутской области от 1 ноября 2018 года </a:t>
                      </a:r>
                      <a:b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791-пп «О внесении изменений в Положение о порядке и условиях размещения объектов, виды которых установлены Правительством Российской Федерации, на землях или земельных участках, находящихся в государственной или муниципальной собственности, без предоставления таких земельных участков и установления сервитутов на территории Иркутской области», разработанное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имущественных отношений Иркутской области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принято без проведения процедуры ОРВ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4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Наблюдается плохое качество заполнения сводных отчетов о проведении ОРВ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сельского хозяйства Иркутской области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94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Высокое качество проведения ОРВ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службой потребительского рынка и лицензирования Иркутской области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623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природных ресурсов и экологии Иркутской области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исполнено заключение об экспертизе, а также не направлена информация о несогласии с выводами, содержащимися в заключении об экспертизе на постановление Правительства Иркутской области от 10 ноября 2009 года № 328/107-пп «Об утверждении Положения о порядке и условиях проведения аукционов на право пользования участками недр местного значения для разведки и добычи общераспространенных полезных ископаемых или для осуществления по совмещенной лицензии их геологического изучения, разведки и добычи»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" y="268286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" y="1585868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" y="3088704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" y="4764633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Мама\AppData\Local\Microsoft\Windows\Temporary Internet Files\Content.IE5\1FA1TC0R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4" y="3752404"/>
            <a:ext cx="434675" cy="4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e/e4/Flag-map_of_Irkutsk_Oblast.svg/594px-Flag-map_of_Irkut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189762" cy="32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26771" r="21072" b="27511"/>
          <a:stretch/>
        </p:blipFill>
        <p:spPr bwMode="auto">
          <a:xfrm>
            <a:off x="3929978" y="2779000"/>
            <a:ext cx="5214022" cy="3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476" t="43459" r="24406" b="25285"/>
          <a:stretch/>
        </p:blipFill>
        <p:spPr>
          <a:xfrm>
            <a:off x="36320" y="0"/>
            <a:ext cx="910768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6279" y="984239"/>
            <a:ext cx="7643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Постановление Правительства Иркутской области от 12.03.2013 N 81-пп (ред. от 02.11.2018) «О бесплатном проезде отдельных категорий граждан в Иркутской области в 2013 - 2019 годах»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21" y="1883709"/>
            <a:ext cx="6226083" cy="7591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4931" y="1511371"/>
            <a:ext cx="5727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Правительства Иркутской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6168" y="2732113"/>
            <a:ext cx="57274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</a:t>
            </a:r>
            <a:r>
              <a:rPr lang="ru-RU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33" y="3059217"/>
            <a:ext cx="6061866" cy="12521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4321" y="4234562"/>
            <a:ext cx="5727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581128"/>
            <a:ext cx="611798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6" y="327615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187624" y="259258"/>
            <a:ext cx="7848872" cy="11918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публичных консультаций и размещение информации о результатах проведения ОРВ и экспертизы через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«Единый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портал независимой антикоррупционной экспертизы и общественного обсуждения проектов нормативных правовых актов Иркутской области»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regulation.irkobl.ru)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187624" y="1772816"/>
            <a:ext cx="7848872" cy="9194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Установление ответственности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отношении должностных лиц и государственных гражданских служащих Иркутской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ОРВ в отношении проекта НПА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6" y="1804253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6" y="303257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187624" y="3054478"/>
            <a:ext cx="7848872" cy="9194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Направление первому заместителю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Губернатора Иркутской области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Председателю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Правительства Иркутской 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информации о наличии отрицательного заключения об ОРВ или заключения об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" y="4281199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187260" y="4274491"/>
            <a:ext cx="7848872" cy="9194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Направление первому заместителю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Губернатора Иркутской области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Председателю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Правительства Иркутской области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информации о наличии отрицательного заключения об ОРВ или заключения об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3" y="5573080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187624" y="5445224"/>
            <a:ext cx="7848872" cy="11918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работы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вовлечению в процесс публичных консультаций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только «большой четвёрки» – «Деловая Россия», «Российский союз промышленников и предпринимателей», «Торгово-промышленная палата», «Опора России», но 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других предпринимательских сообществ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2154" y="6462941"/>
            <a:ext cx="2057400" cy="365125"/>
          </a:xfrm>
        </p:spPr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6" y="516903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1187624" y="389046"/>
            <a:ext cx="7848872" cy="11918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подписание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Соглашения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взаимодействии между министерством экономического развития Иркутской области и организациями, представляющими интересы предпринимательского сообщества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 проведении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5" y="1916832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227607" y="1925183"/>
            <a:ext cx="7848872" cy="9194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информационно-разъяснительной работы о процедурах ОРВ и экспертизы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среди субъектов предпринимательской, инвестиционной деятельности, представителей общественных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3" y="3477039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246088" y="3212976"/>
            <a:ext cx="7848872" cy="1464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Актуализация критериев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включения муниципальных районов и городских округов Иркутской области в Перечень муниципальных районов и городских округов Иркутской области, в которых проведение ОРВ и экспертизы является обязательными, а также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увеличение числа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Иркутской области, включенных в указанный Перечень</a:t>
            </a:r>
          </a:p>
        </p:txBody>
      </p:sp>
      <p:pic>
        <p:nvPicPr>
          <p:cNvPr id="8" name="Picture 4" descr="https://www.syl.ru/misc/i/ai/208338/94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5" y="4809187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227607" y="4953746"/>
            <a:ext cx="7848872" cy="6469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D5D5">
                  <a:alpha val="49001"/>
                </a:srgbClr>
              </a:gs>
              <a:gs pos="50000">
                <a:schemeClr val="bg1"/>
              </a:gs>
              <a:gs pos="100000">
                <a:srgbClr val="D5D5D5">
                  <a:alpha val="49001"/>
                </a:srgbClr>
              </a:gs>
            </a:gsLst>
            <a:lin ang="54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мероприятий, направленных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сотрудников органов местного самоуправления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651</Words>
  <Application>Microsoft Office PowerPoint</Application>
  <PresentationFormat>Экран (4:3)</PresentationFormat>
  <Paragraphs>57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Андреевна Ерченко</dc:creator>
  <cp:lastModifiedBy>e.zhuravleva</cp:lastModifiedBy>
  <cp:revision>30</cp:revision>
  <cp:lastPrinted>2018-12-13T07:50:35Z</cp:lastPrinted>
  <dcterms:created xsi:type="dcterms:W3CDTF">2018-12-13T05:43:05Z</dcterms:created>
  <dcterms:modified xsi:type="dcterms:W3CDTF">2018-12-14T03:14:41Z</dcterms:modified>
</cp:coreProperties>
</file>