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  <p:sldMasterId id="2147483697" r:id="rId4"/>
  </p:sldMasterIdLst>
  <p:notesMasterIdLst>
    <p:notesMasterId r:id="rId14"/>
  </p:notesMasterIdLst>
  <p:sldIdLst>
    <p:sldId id="256" r:id="rId5"/>
    <p:sldId id="284" r:id="rId6"/>
    <p:sldId id="299" r:id="rId7"/>
    <p:sldId id="305" r:id="rId8"/>
    <p:sldId id="300" r:id="rId9"/>
    <p:sldId id="301" r:id="rId10"/>
    <p:sldId id="302" r:id="rId11"/>
    <p:sldId id="303" r:id="rId12"/>
    <p:sldId id="304" r:id="rId13"/>
  </p:sldIdLst>
  <p:sldSz cx="12192000" cy="6858000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118659D-81A2-4B33-AE70-1924F4A6A61C}">
          <p14:sldIdLst>
            <p14:sldId id="256"/>
            <p14:sldId id="284"/>
            <p14:sldId id="299"/>
            <p14:sldId id="305"/>
            <p14:sldId id="300"/>
            <p14:sldId id="301"/>
            <p14:sldId id="302"/>
            <p14:sldId id="303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pos="5428" userDrawn="1">
          <p15:clr>
            <a:srgbClr val="A4A3A4"/>
          </p15:clr>
        </p15:guide>
        <p15:guide id="3" pos="6153" userDrawn="1">
          <p15:clr>
            <a:srgbClr val="A4A3A4"/>
          </p15:clr>
        </p15:guide>
        <p15:guide id="4" pos="4021" userDrawn="1">
          <p15:clr>
            <a:srgbClr val="A4A3A4"/>
          </p15:clr>
        </p15:guide>
        <p15:guide id="5" pos="3296" userDrawn="1">
          <p15:clr>
            <a:srgbClr val="A4A3A4"/>
          </p15:clr>
        </p15:guide>
        <p15:guide id="6" pos="2615" userDrawn="1">
          <p15:clr>
            <a:srgbClr val="A4A3A4"/>
          </p15:clr>
        </p15:guide>
        <p15:guide id="7" pos="1822" userDrawn="1">
          <p15:clr>
            <a:srgbClr val="A4A3A4"/>
          </p15:clr>
        </p15:guide>
        <p15:guide id="8" pos="11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77C8"/>
    <a:srgbClr val="00B2A9"/>
    <a:srgbClr val="DEEBF7"/>
    <a:srgbClr val="FD77DA"/>
    <a:srgbClr val="595959"/>
    <a:srgbClr val="05A5B9"/>
    <a:srgbClr val="0078C8"/>
    <a:srgbClr val="3B3838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98" y="48"/>
      </p:cViewPr>
      <p:guideLst>
        <p:guide orient="horz" pos="3067"/>
        <p:guide pos="5428"/>
        <p:guide pos="6153"/>
        <p:guide pos="4021"/>
        <p:guide pos="3296"/>
        <p:guide pos="2615"/>
        <p:guide pos="1822"/>
        <p:guide pos="11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19699785146043"/>
          <c:y val="8.0827217059187259E-2"/>
          <c:w val="0.52051564949770623"/>
          <c:h val="0.910966777307745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1B2A8"/>
            </a:solidFill>
          </c:spPr>
          <c:dPt>
            <c:idx val="0"/>
            <c:bubble3D val="0"/>
            <c:spPr>
              <a:solidFill>
                <a:srgbClr val="0077C8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2A-48BE-A2CE-7FA5430C385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42A-48BE-A2CE-7FA5430C385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42A-48BE-A2CE-7FA5430C3852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42A-48BE-A2CE-7FA5430C3852}"/>
              </c:ext>
            </c:extLst>
          </c:dPt>
          <c:cat>
            <c:strRef>
              <c:f>Лист1!$A$2:$A$5</c:f>
              <c:strCache>
                <c:ptCount val="2"/>
                <c:pt idx="0">
                  <c:v>Положительное</c:v>
                </c:pt>
                <c:pt idx="1">
                  <c:v>Отрицательное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23</c:v>
                </c:pt>
                <c:pt idx="2">
                  <c:v>8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2A-48BE-A2CE-7FA5430C3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19699785146043"/>
          <c:y val="8.0827217059187259E-2"/>
          <c:w val="0.52051564949770623"/>
          <c:h val="0.910966777307745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1B2A8"/>
            </a:solidFill>
          </c:spPr>
          <c:dPt>
            <c:idx val="0"/>
            <c:bubble3D val="0"/>
            <c:spPr>
              <a:solidFill>
                <a:srgbClr val="D9D9D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8C-4FC0-9488-049413105DA5}"/>
              </c:ext>
            </c:extLst>
          </c:dPt>
          <c:dPt>
            <c:idx val="1"/>
            <c:bubble3D val="0"/>
            <c:spPr>
              <a:solidFill>
                <a:srgbClr val="0077C8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8C-4FC0-9488-049413105DA5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8C-4FC0-9488-049413105DA5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8C-4FC0-9488-049413105DA5}"/>
              </c:ext>
            </c:extLst>
          </c:dPt>
          <c:cat>
            <c:strRef>
              <c:f>Лист1!$A$2:$A$5</c:f>
              <c:strCache>
                <c:ptCount val="2"/>
                <c:pt idx="0">
                  <c:v>Положительное</c:v>
                </c:pt>
                <c:pt idx="1">
                  <c:v>Отрицательное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23</c:v>
                </c:pt>
                <c:pt idx="2">
                  <c:v>8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88C-4FC0-9488-049413105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19699785146043"/>
          <c:y val="8.0827217059187259E-2"/>
          <c:w val="0.52051564949770623"/>
          <c:h val="0.910966777307745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1B2A8"/>
            </a:solidFill>
          </c:spPr>
          <c:dPt>
            <c:idx val="0"/>
            <c:bubble3D val="0"/>
            <c:spPr>
              <a:solidFill>
                <a:srgbClr val="D9D9D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AD-4ED1-B581-AC37EFAD83D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AD-4ED1-B581-AC37EFAD83D4}"/>
              </c:ext>
            </c:extLst>
          </c:dPt>
          <c:dPt>
            <c:idx val="2"/>
            <c:bubble3D val="0"/>
            <c:spPr>
              <a:solidFill>
                <a:srgbClr val="0077C8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AD-4ED1-B581-AC37EFAD83D4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EAD-4ED1-B581-AC37EFAD83D4}"/>
              </c:ext>
            </c:extLst>
          </c:dPt>
          <c:cat>
            <c:strRef>
              <c:f>Лист1!$A$2:$A$5</c:f>
              <c:strCache>
                <c:ptCount val="2"/>
                <c:pt idx="0">
                  <c:v>Положительное</c:v>
                </c:pt>
                <c:pt idx="1">
                  <c:v>Отрицательное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23</c:v>
                </c:pt>
                <c:pt idx="2">
                  <c:v>8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EAD-4ED1-B581-AC37EFAD8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19699785146043"/>
          <c:y val="8.0827217059187259E-2"/>
          <c:w val="0.52051564949770623"/>
          <c:h val="0.910966777307745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1B2A8"/>
            </a:solidFill>
          </c:spPr>
          <c:dPt>
            <c:idx val="0"/>
            <c:bubble3D val="0"/>
            <c:spPr>
              <a:solidFill>
                <a:srgbClr val="D9D9D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F9-4E47-A594-C2CF177F2C3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F9-4E47-A594-C2CF177F2C3A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F9-4E47-A594-C2CF177F2C3A}"/>
              </c:ext>
            </c:extLst>
          </c:dPt>
          <c:dPt>
            <c:idx val="3"/>
            <c:bubble3D val="0"/>
            <c:spPr>
              <a:solidFill>
                <a:srgbClr val="0077C8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F9-4E47-A594-C2CF177F2C3A}"/>
              </c:ext>
            </c:extLst>
          </c:dPt>
          <c:cat>
            <c:strRef>
              <c:f>Лист1!$A$2:$A$5</c:f>
              <c:strCache>
                <c:ptCount val="2"/>
                <c:pt idx="0">
                  <c:v>Положительное</c:v>
                </c:pt>
                <c:pt idx="1">
                  <c:v>Отрицательное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23</c:v>
                </c:pt>
                <c:pt idx="2">
                  <c:v>8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1F9-4E47-A594-C2CF177F2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78937-70AC-4C5C-A310-4F9812E18E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23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805C9-EE14-4E67-8466-164BAA3BA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42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5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06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980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7892" y="5014033"/>
            <a:ext cx="3346395" cy="365124"/>
          </a:xfrm>
        </p:spPr>
        <p:txBody>
          <a:bodyPr lIns="0" tIns="0" rIns="0" bIns="0"/>
          <a:lstStyle>
            <a:lvl1pPr>
              <a:defRPr>
                <a:latin typeface="Stem Light"/>
              </a:defRPr>
            </a:lvl1pPr>
          </a:lstStyle>
          <a:p>
            <a:fld id="{75A24396-BD12-7E49-9AD0-E1427139B2CB}" type="datetime4">
              <a:t>12 октября 2023 г.</a:t>
            </a:fld>
            <a:endParaRPr lang="ru-RU"/>
          </a:p>
        </p:txBody>
      </p:sp>
      <p:pic>
        <p:nvPicPr>
          <p:cNvPr id="8" name="Изображение 7" descr="for_ppt_mineconom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90" y="486514"/>
            <a:ext cx="1398081" cy="1464353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>
          <a:xfrm>
            <a:off x="3809665" y="2284372"/>
            <a:ext cx="7172768" cy="2342105"/>
          </a:xfrm>
        </p:spPr>
        <p:txBody>
          <a:bodyPr>
            <a:noAutofit/>
          </a:bodyPr>
          <a:lstStyle>
            <a:lvl1pPr>
              <a:defRPr sz="4267" cap="all"/>
            </a:lvl1pPr>
            <a:lvl3pPr>
              <a:spcBef>
                <a:spcPts val="847"/>
              </a:spcBef>
              <a:defRPr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30134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 userDrawn="1"/>
        </p:nvGrpSpPr>
        <p:grpSpPr>
          <a:xfrm>
            <a:off x="-1" y="1"/>
            <a:ext cx="12188148" cy="2213648"/>
            <a:chOff x="-1" y="1"/>
            <a:chExt cx="9141111" cy="1660236"/>
          </a:xfrm>
        </p:grpSpPr>
        <p:sp>
          <p:nvSpPr>
            <p:cNvPr id="20" name="Прямоугольник 19"/>
            <p:cNvSpPr/>
            <p:nvPr userDrawn="1"/>
          </p:nvSpPr>
          <p:spPr>
            <a:xfrm>
              <a:off x="0" y="1"/>
              <a:ext cx="9141110" cy="1659419"/>
            </a:xfrm>
            <a:prstGeom prst="rect">
              <a:avLst/>
            </a:prstGeom>
            <a:gradFill flip="none" rotWithShape="1">
              <a:gsLst>
                <a:gs pos="0">
                  <a:srgbClr val="0077C8"/>
                </a:gs>
                <a:gs pos="100000">
                  <a:srgbClr val="1AB8C3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21" name="Прямоугольник 2"/>
            <p:cNvSpPr/>
            <p:nvPr userDrawn="1"/>
          </p:nvSpPr>
          <p:spPr>
            <a:xfrm>
              <a:off x="-1" y="107"/>
              <a:ext cx="1477848" cy="1494628"/>
            </a:xfrm>
            <a:custGeom>
              <a:avLst/>
              <a:gdLst/>
              <a:ahLst/>
              <a:cxnLst/>
              <a:rect l="l" t="t" r="r" b="b"/>
              <a:pathLst>
                <a:path w="1552604" h="1570233">
                  <a:moveTo>
                    <a:pt x="0" y="0"/>
                  </a:moveTo>
                  <a:lnTo>
                    <a:pt x="1551714" y="0"/>
                  </a:lnTo>
                  <a:lnTo>
                    <a:pt x="1552604" y="17629"/>
                  </a:lnTo>
                  <a:cubicBezTo>
                    <a:pt x="1552604" y="875109"/>
                    <a:pt x="857480" y="1570233"/>
                    <a:pt x="0" y="157023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D62A3"/>
                </a:gs>
                <a:gs pos="100000">
                  <a:srgbClr val="0070A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grpSp>
          <p:nvGrpSpPr>
            <p:cNvPr id="22" name="Группа 21"/>
            <p:cNvGrpSpPr/>
            <p:nvPr userDrawn="1"/>
          </p:nvGrpSpPr>
          <p:grpSpPr>
            <a:xfrm>
              <a:off x="5316131" y="107"/>
              <a:ext cx="3198095" cy="1660130"/>
              <a:chOff x="5441421" y="136685"/>
              <a:chExt cx="2934989" cy="1523552"/>
            </a:xfrm>
          </p:grpSpPr>
          <p:sp>
            <p:nvSpPr>
              <p:cNvPr id="24" name="Прямоугольник 15"/>
              <p:cNvSpPr/>
              <p:nvPr userDrawn="1"/>
            </p:nvSpPr>
            <p:spPr>
              <a:xfrm>
                <a:off x="6852859" y="251595"/>
                <a:ext cx="1405654" cy="1407826"/>
              </a:xfrm>
              <a:custGeom>
                <a:avLst/>
                <a:gdLst/>
                <a:ahLst/>
                <a:cxnLst/>
                <a:rect l="l" t="t" r="r" b="b"/>
                <a:pathLst>
                  <a:path w="1560468" h="1562879">
                    <a:moveTo>
                      <a:pt x="0" y="0"/>
                    </a:moveTo>
                    <a:lnTo>
                      <a:pt x="146804" y="6951"/>
                    </a:lnTo>
                    <a:cubicBezTo>
                      <a:pt x="887380" y="77440"/>
                      <a:pt x="1477356" y="664451"/>
                      <a:pt x="1552429" y="1403681"/>
                    </a:cubicBezTo>
                    <a:lnTo>
                      <a:pt x="1560468" y="1562879"/>
                    </a:lnTo>
                    <a:lnTo>
                      <a:pt x="0" y="156287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A0C3"/>
                  </a:gs>
                  <a:gs pos="100000">
                    <a:srgbClr val="1AA1C3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5" name="Прямоугольник 1"/>
              <p:cNvSpPr/>
              <p:nvPr userDrawn="1"/>
            </p:nvSpPr>
            <p:spPr>
              <a:xfrm>
                <a:off x="5441421" y="251458"/>
                <a:ext cx="1411438" cy="1407963"/>
              </a:xfrm>
              <a:custGeom>
                <a:avLst/>
                <a:gdLst/>
                <a:ahLst/>
                <a:cxnLst/>
                <a:rect l="l" t="t" r="r" b="b"/>
                <a:pathLst>
                  <a:path w="1566889" h="1563031">
                    <a:moveTo>
                      <a:pt x="1563678" y="0"/>
                    </a:moveTo>
                    <a:lnTo>
                      <a:pt x="1566889" y="152"/>
                    </a:lnTo>
                    <a:lnTo>
                      <a:pt x="1566889" y="1563031"/>
                    </a:lnTo>
                    <a:lnTo>
                      <a:pt x="0" y="1563031"/>
                    </a:lnTo>
                    <a:lnTo>
                      <a:pt x="8039" y="1403833"/>
                    </a:lnTo>
                    <a:cubicBezTo>
                      <a:pt x="88116" y="615321"/>
                      <a:pt x="754039" y="0"/>
                      <a:pt x="1563678" y="0"/>
                    </a:cubicBezTo>
                    <a:close/>
                  </a:path>
                </a:pathLst>
              </a:custGeom>
              <a:solidFill>
                <a:srgbClr val="107CA4">
                  <a:alpha val="70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6" name="Прямоугольник 10"/>
              <p:cNvSpPr/>
              <p:nvPr userDrawn="1"/>
            </p:nvSpPr>
            <p:spPr>
              <a:xfrm flipH="1">
                <a:off x="5597382" y="398784"/>
                <a:ext cx="1255477" cy="1260637"/>
              </a:xfrm>
              <a:custGeom>
                <a:avLst/>
                <a:gdLst/>
                <a:ahLst/>
                <a:cxnLst/>
                <a:rect l="l" t="t" r="r" b="b"/>
                <a:pathLst>
                  <a:path w="1393751" h="1399479">
                    <a:moveTo>
                      <a:pt x="3211" y="0"/>
                    </a:moveTo>
                    <a:lnTo>
                      <a:pt x="0" y="162"/>
                    </a:lnTo>
                    <a:lnTo>
                      <a:pt x="0" y="1399479"/>
                    </a:lnTo>
                    <a:lnTo>
                      <a:pt x="1393299" y="1399479"/>
                    </a:lnTo>
                    <a:lnTo>
                      <a:pt x="1393751" y="1390540"/>
                    </a:lnTo>
                    <a:cubicBezTo>
                      <a:pt x="1393751" y="622566"/>
                      <a:pt x="771185" y="0"/>
                      <a:pt x="3211" y="0"/>
                    </a:cubicBezTo>
                    <a:close/>
                  </a:path>
                </a:pathLst>
              </a:custGeom>
              <a:solidFill>
                <a:srgbClr val="107CA4">
                  <a:alpha val="80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7" name="Прямоугольник 13"/>
              <p:cNvSpPr/>
              <p:nvPr userDrawn="1"/>
            </p:nvSpPr>
            <p:spPr>
              <a:xfrm>
                <a:off x="6852859" y="398784"/>
                <a:ext cx="1249692" cy="1260491"/>
              </a:xfrm>
              <a:custGeom>
                <a:avLst/>
                <a:gdLst/>
                <a:ahLst/>
                <a:cxnLst/>
                <a:rect l="l" t="t" r="r" b="b"/>
                <a:pathLst>
                  <a:path w="1387329" h="1399317">
                    <a:moveTo>
                      <a:pt x="0" y="0"/>
                    </a:moveTo>
                    <a:lnTo>
                      <a:pt x="138964" y="7017"/>
                    </a:lnTo>
                    <a:cubicBezTo>
                      <a:pt x="840152" y="78227"/>
                      <a:pt x="1387329" y="670403"/>
                      <a:pt x="1387329" y="1390378"/>
                    </a:cubicBezTo>
                    <a:lnTo>
                      <a:pt x="1386878" y="1399317"/>
                    </a:lnTo>
                    <a:lnTo>
                      <a:pt x="0" y="139931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07CA4"/>
                  </a:gs>
                  <a:gs pos="100000">
                    <a:srgbClr val="1AA1C3"/>
                  </a:gs>
                </a:gsLst>
                <a:lin ang="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8" name="Прямоугольный треугольник 27"/>
              <p:cNvSpPr/>
              <p:nvPr userDrawn="1"/>
            </p:nvSpPr>
            <p:spPr>
              <a:xfrm rot="5400000">
                <a:off x="6852858" y="136685"/>
                <a:ext cx="1523552" cy="1523552"/>
              </a:xfrm>
              <a:prstGeom prst="rtTriangle">
                <a:avLst/>
              </a:prstGeom>
              <a:solidFill>
                <a:srgbClr val="0077C8">
                  <a:alpha val="40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</p:grpSp>
        <p:sp>
          <p:nvSpPr>
            <p:cNvPr id="23" name="Прямоугольник 2"/>
            <p:cNvSpPr/>
            <p:nvPr userDrawn="1"/>
          </p:nvSpPr>
          <p:spPr>
            <a:xfrm>
              <a:off x="-1" y="1"/>
              <a:ext cx="1640613" cy="1659241"/>
            </a:xfrm>
            <a:custGeom>
              <a:avLst/>
              <a:gdLst/>
              <a:ahLst/>
              <a:cxnLst/>
              <a:rect l="l" t="t" r="r" b="b"/>
              <a:pathLst>
                <a:path w="1552604" h="1570233">
                  <a:moveTo>
                    <a:pt x="0" y="0"/>
                  </a:moveTo>
                  <a:lnTo>
                    <a:pt x="1551714" y="0"/>
                  </a:lnTo>
                  <a:lnTo>
                    <a:pt x="1552604" y="17629"/>
                  </a:lnTo>
                  <a:cubicBezTo>
                    <a:pt x="1552604" y="875109"/>
                    <a:pt x="857480" y="1570233"/>
                    <a:pt x="0" y="157023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D62A3"/>
                </a:gs>
                <a:gs pos="100000">
                  <a:srgbClr val="0070A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95013" y="5014033"/>
            <a:ext cx="3346395" cy="365124"/>
          </a:xfrm>
        </p:spPr>
        <p:txBody>
          <a:bodyPr/>
          <a:lstStyle/>
          <a:p>
            <a:fld id="{8ECC504C-51C8-4649-9460-7D734B94E825}" type="datetime4">
              <a:t>12 октября 2023 г.</a:t>
            </a:fld>
            <a:endParaRPr lang="ru-RU" dirty="0"/>
          </a:p>
        </p:txBody>
      </p:sp>
      <p:pic>
        <p:nvPicPr>
          <p:cNvPr id="6" name="Изображение 5" descr="for_ppt_mineconom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62" y="672289"/>
            <a:ext cx="4801717" cy="1152788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3495015" y="2284372"/>
            <a:ext cx="7172768" cy="2387747"/>
          </a:xfrm>
        </p:spPr>
        <p:txBody>
          <a:bodyPr/>
          <a:lstStyle>
            <a:lvl1pPr>
              <a:defRPr sz="4267"/>
            </a:lvl1pPr>
            <a:lvl2pPr>
              <a:spcBef>
                <a:spcPts val="1692"/>
              </a:spcBef>
              <a:defRPr/>
            </a:lvl2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39099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 userDrawn="1"/>
        </p:nvGrpSpPr>
        <p:grpSpPr>
          <a:xfrm>
            <a:off x="-2" y="0"/>
            <a:ext cx="12192003" cy="1442173"/>
            <a:chOff x="-1" y="0"/>
            <a:chExt cx="9144002" cy="108163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1"/>
              <a:ext cx="9144001" cy="1078874"/>
            </a:xfrm>
            <a:prstGeom prst="rect">
              <a:avLst/>
            </a:prstGeom>
            <a:gradFill flip="none" rotWithShape="1">
              <a:gsLst>
                <a:gs pos="0">
                  <a:srgbClr val="0077C8"/>
                </a:gs>
                <a:gs pos="100000">
                  <a:srgbClr val="1AB8C3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-1" y="0"/>
              <a:ext cx="9144001" cy="1078874"/>
            </a:xfrm>
            <a:prstGeom prst="rect">
              <a:avLst/>
            </a:prstGeom>
            <a:gradFill flip="none" rotWithShape="1">
              <a:gsLst>
                <a:gs pos="0">
                  <a:srgbClr val="0077C8"/>
                </a:gs>
                <a:gs pos="100000">
                  <a:srgbClr val="1AB8C3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1" name="Прямоугольник 2"/>
            <p:cNvSpPr/>
            <p:nvPr userDrawn="1"/>
          </p:nvSpPr>
          <p:spPr>
            <a:xfrm>
              <a:off x="0" y="0"/>
              <a:ext cx="1640612" cy="1078757"/>
            </a:xfrm>
            <a:custGeom>
              <a:avLst/>
              <a:gdLst/>
              <a:ahLst/>
              <a:cxnLst/>
              <a:rect l="l" t="t" r="r" b="b"/>
              <a:pathLst>
                <a:path w="1640612" h="1078757">
                  <a:moveTo>
                    <a:pt x="0" y="0"/>
                  </a:moveTo>
                  <a:lnTo>
                    <a:pt x="1639672" y="0"/>
                  </a:lnTo>
                  <a:lnTo>
                    <a:pt x="1640612" y="18628"/>
                  </a:lnTo>
                  <a:cubicBezTo>
                    <a:pt x="1640612" y="415041"/>
                    <a:pt x="1500019" y="778616"/>
                    <a:pt x="1265976" y="1062211"/>
                  </a:cubicBezTo>
                  <a:lnTo>
                    <a:pt x="1250938" y="1078757"/>
                  </a:lnTo>
                  <a:lnTo>
                    <a:pt x="0" y="107875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D62A3"/>
                </a:gs>
                <a:gs pos="100000">
                  <a:srgbClr val="0070A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2" name="Прямоугольник 15"/>
            <p:cNvSpPr/>
            <p:nvPr userDrawn="1"/>
          </p:nvSpPr>
          <p:spPr>
            <a:xfrm>
              <a:off x="6854041" y="124547"/>
              <a:ext cx="1415426" cy="957083"/>
            </a:xfrm>
            <a:custGeom>
              <a:avLst/>
              <a:gdLst/>
              <a:ahLst/>
              <a:cxnLst/>
              <a:rect l="l" t="t" r="r" b="b"/>
              <a:pathLst>
                <a:path w="1445951" h="977723">
                  <a:moveTo>
                    <a:pt x="0" y="0"/>
                  </a:moveTo>
                  <a:lnTo>
                    <a:pt x="146804" y="6951"/>
                  </a:lnTo>
                  <a:cubicBezTo>
                    <a:pt x="702236" y="59818"/>
                    <a:pt x="1172956" y="403228"/>
                    <a:pt x="1405272" y="883492"/>
                  </a:cubicBezTo>
                  <a:lnTo>
                    <a:pt x="1445951" y="977723"/>
                  </a:lnTo>
                  <a:lnTo>
                    <a:pt x="0" y="97772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A0C3"/>
                </a:gs>
                <a:gs pos="100000">
                  <a:srgbClr val="1AA1C3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3" name="Прямоугольник 10"/>
            <p:cNvSpPr/>
            <p:nvPr userDrawn="1"/>
          </p:nvSpPr>
          <p:spPr>
            <a:xfrm flipH="1">
              <a:off x="5613163" y="284498"/>
              <a:ext cx="1240875" cy="797132"/>
            </a:xfrm>
            <a:custGeom>
              <a:avLst/>
              <a:gdLst/>
              <a:ahLst/>
              <a:cxnLst/>
              <a:rect l="l" t="t" r="r" b="b"/>
              <a:pathLst>
                <a:path w="1267636" h="814323">
                  <a:moveTo>
                    <a:pt x="3211" y="0"/>
                  </a:moveTo>
                  <a:lnTo>
                    <a:pt x="0" y="162"/>
                  </a:lnTo>
                  <a:lnTo>
                    <a:pt x="0" y="814323"/>
                  </a:lnTo>
                  <a:lnTo>
                    <a:pt x="1267636" y="814323"/>
                  </a:lnTo>
                  <a:lnTo>
                    <a:pt x="1225921" y="727726"/>
                  </a:lnTo>
                  <a:cubicBezTo>
                    <a:pt x="990447" y="294260"/>
                    <a:pt x="531193" y="0"/>
                    <a:pt x="3211" y="0"/>
                  </a:cubicBezTo>
                  <a:close/>
                </a:path>
              </a:pathLst>
            </a:custGeom>
            <a:solidFill>
              <a:srgbClr val="107CA4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4" name="Прямоугольник 1"/>
            <p:cNvSpPr/>
            <p:nvPr userDrawn="1"/>
          </p:nvSpPr>
          <p:spPr>
            <a:xfrm>
              <a:off x="5431428" y="124399"/>
              <a:ext cx="1422612" cy="957231"/>
            </a:xfrm>
            <a:custGeom>
              <a:avLst/>
              <a:gdLst/>
              <a:ahLst/>
              <a:cxnLst/>
              <a:rect l="l" t="t" r="r" b="b"/>
              <a:pathLst>
                <a:path w="1453292" h="977875">
                  <a:moveTo>
                    <a:pt x="1450081" y="0"/>
                  </a:moveTo>
                  <a:lnTo>
                    <a:pt x="1453292" y="152"/>
                  </a:lnTo>
                  <a:lnTo>
                    <a:pt x="1453292" y="977875"/>
                  </a:lnTo>
                  <a:lnTo>
                    <a:pt x="0" y="977875"/>
                  </a:lnTo>
                  <a:lnTo>
                    <a:pt x="57438" y="851831"/>
                  </a:lnTo>
                  <a:cubicBezTo>
                    <a:pt x="316463" y="346118"/>
                    <a:pt x="842852" y="0"/>
                    <a:pt x="1450081" y="0"/>
                  </a:cubicBezTo>
                  <a:close/>
                </a:path>
              </a:pathLst>
            </a:custGeom>
            <a:solidFill>
              <a:srgbClr val="107CA4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5" name="Прямоугольник 13"/>
            <p:cNvSpPr/>
            <p:nvPr userDrawn="1"/>
          </p:nvSpPr>
          <p:spPr>
            <a:xfrm>
              <a:off x="6854040" y="284498"/>
              <a:ext cx="1234581" cy="797132"/>
            </a:xfrm>
            <a:custGeom>
              <a:avLst/>
              <a:gdLst/>
              <a:ahLst/>
              <a:cxnLst/>
              <a:rect l="l" t="t" r="r" b="b"/>
              <a:pathLst>
                <a:path w="1261206" h="814323">
                  <a:moveTo>
                    <a:pt x="0" y="0"/>
                  </a:moveTo>
                  <a:lnTo>
                    <a:pt x="138964" y="7017"/>
                  </a:lnTo>
                  <a:cubicBezTo>
                    <a:pt x="621031" y="55974"/>
                    <a:pt x="1030303" y="351169"/>
                    <a:pt x="1239022" y="764841"/>
                  </a:cubicBezTo>
                  <a:lnTo>
                    <a:pt x="1261206" y="814323"/>
                  </a:lnTo>
                  <a:lnTo>
                    <a:pt x="0" y="81432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07CA4"/>
                </a:gs>
                <a:gs pos="100000">
                  <a:srgbClr val="1AA1C3"/>
                </a:gs>
              </a:gsLst>
              <a:lin ang="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6" name="Прямоугольный треугольник 14"/>
            <p:cNvSpPr/>
            <p:nvPr userDrawn="1"/>
          </p:nvSpPr>
          <p:spPr>
            <a:xfrm rot="5400000">
              <a:off x="7142550" y="-286844"/>
              <a:ext cx="1078873" cy="1652563"/>
            </a:xfrm>
            <a:custGeom>
              <a:avLst/>
              <a:gdLst/>
              <a:ahLst/>
              <a:cxnLst/>
              <a:rect l="l" t="t" r="r" b="b"/>
              <a:pathLst>
                <a:path w="1078873" h="1652563">
                  <a:moveTo>
                    <a:pt x="0" y="1652563"/>
                  </a:moveTo>
                  <a:lnTo>
                    <a:pt x="0" y="0"/>
                  </a:lnTo>
                  <a:lnTo>
                    <a:pt x="1078873" y="1078874"/>
                  </a:lnTo>
                  <a:lnTo>
                    <a:pt x="1078873" y="1652563"/>
                  </a:lnTo>
                  <a:close/>
                </a:path>
              </a:pathLst>
            </a:custGeom>
            <a:solidFill>
              <a:srgbClr val="0077C8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3809665" y="1483899"/>
            <a:ext cx="7172768" cy="3582491"/>
          </a:xfrm>
        </p:spPr>
        <p:txBody>
          <a:bodyPr/>
          <a:lstStyle>
            <a:lvl1pPr>
              <a:defRPr sz="4267"/>
            </a:lvl1pPr>
            <a:lvl2pPr marL="483660" indent="-483660">
              <a:spcBef>
                <a:spcPts val="1692"/>
              </a:spcBef>
              <a:buFont typeface="Lucida Grande"/>
              <a:buChar char="＞"/>
              <a:defRPr/>
            </a:lvl2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pic>
        <p:nvPicPr>
          <p:cNvPr id="9" name="Изображение 8" descr="for_ppt_mineconom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2" y="399243"/>
            <a:ext cx="580055" cy="60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43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459482" y="1493981"/>
            <a:ext cx="8514489" cy="730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300" cap="all">
                <a:solidFill>
                  <a:srgbClr val="0077C8"/>
                </a:solidFill>
              </a:defRPr>
            </a:lvl1pPr>
            <a:lvl2pPr marL="45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459483" y="2512809"/>
            <a:ext cx="3952711" cy="3803241"/>
          </a:xfrm>
        </p:spPr>
        <p:txBody>
          <a:bodyPr/>
          <a:lstStyle>
            <a:lvl5pPr>
              <a:defRPr sz="1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032916" y="2560671"/>
            <a:ext cx="5159085" cy="375537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490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459482" y="1493981"/>
            <a:ext cx="8514489" cy="730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300" cap="all">
                <a:solidFill>
                  <a:srgbClr val="0077C8"/>
                </a:solidFill>
              </a:defRPr>
            </a:lvl1pPr>
            <a:lvl2pPr marL="45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459456" y="2512809"/>
            <a:ext cx="3952736" cy="3539315"/>
          </a:xfrm>
        </p:spPr>
        <p:txBody>
          <a:bodyPr/>
          <a:lstStyle>
            <a:lvl5pPr>
              <a:defRPr sz="1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032915" y="2512809"/>
            <a:ext cx="3941053" cy="3539315"/>
          </a:xfrm>
        </p:spPr>
        <p:txBody>
          <a:bodyPr/>
          <a:lstStyle>
            <a:lvl5pPr>
              <a:defRPr sz="1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96826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58305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459482" y="1493979"/>
            <a:ext cx="8514489" cy="730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6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459457" y="2512810"/>
            <a:ext cx="8514513" cy="3539316"/>
          </a:xfrm>
        </p:spPr>
        <p:txBody>
          <a:bodyPr/>
          <a:lstStyle>
            <a:lvl5pPr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00398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6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459457" y="1478781"/>
            <a:ext cx="8514513" cy="4573344"/>
          </a:xfrm>
        </p:spPr>
        <p:txBody>
          <a:bodyPr/>
          <a:lstStyle>
            <a:lvl5pPr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5604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05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459482" y="1493979"/>
            <a:ext cx="8514489" cy="730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6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459457" y="2512809"/>
            <a:ext cx="3952736" cy="3539315"/>
          </a:xfrm>
        </p:spPr>
        <p:txBody>
          <a:bodyPr/>
          <a:lstStyle>
            <a:lvl5pPr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032916" y="2512809"/>
            <a:ext cx="3941053" cy="3539315"/>
          </a:xfrm>
        </p:spPr>
        <p:txBody>
          <a:bodyPr/>
          <a:lstStyle>
            <a:lvl5pPr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10157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6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459457" y="1426110"/>
            <a:ext cx="3952736" cy="4626015"/>
          </a:xfrm>
        </p:spPr>
        <p:txBody>
          <a:bodyPr/>
          <a:lstStyle>
            <a:lvl5pPr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032916" y="1426110"/>
            <a:ext cx="3941053" cy="4626015"/>
          </a:xfrm>
        </p:spPr>
        <p:txBody>
          <a:bodyPr/>
          <a:lstStyle>
            <a:lvl5pPr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812977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6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032916" y="1426110"/>
            <a:ext cx="3941053" cy="4626015"/>
          </a:xfrm>
        </p:spPr>
        <p:txBody>
          <a:bodyPr/>
          <a:lstStyle>
            <a:lvl5pPr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459480" y="1426109"/>
            <a:ext cx="3951232" cy="462601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33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6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459482" y="1426110"/>
            <a:ext cx="3941053" cy="4626015"/>
          </a:xfrm>
        </p:spPr>
        <p:txBody>
          <a:bodyPr/>
          <a:lstStyle>
            <a:lvl5pPr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031201" y="1426109"/>
            <a:ext cx="3951232" cy="462601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526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019976" y="1478781"/>
            <a:ext cx="5172024" cy="4578592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979" tIns="64489" rIns="128979" bIns="64489" rtlCol="0" anchor="ctr"/>
          <a:lstStyle/>
          <a:p>
            <a:pPr algn="ctr"/>
            <a:endParaRPr lang="ru-RU" sz="24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6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459457" y="1422170"/>
            <a:ext cx="3952736" cy="4629956"/>
          </a:xfrm>
        </p:spPr>
        <p:txBody>
          <a:bodyPr/>
          <a:lstStyle>
            <a:lvl5pPr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319884" y="2286000"/>
            <a:ext cx="4340915" cy="34026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33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006485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459482" y="1493979"/>
            <a:ext cx="8514489" cy="730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6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459483" y="2512809"/>
            <a:ext cx="3952711" cy="3803241"/>
          </a:xfrm>
        </p:spPr>
        <p:txBody>
          <a:bodyPr/>
          <a:lstStyle>
            <a:lvl5pPr>
              <a:defRPr sz="1333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032916" y="2560671"/>
            <a:ext cx="5159085" cy="375537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62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6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459481" y="1468709"/>
            <a:ext cx="8522952" cy="458341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8177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482" y="414725"/>
            <a:ext cx="8514489" cy="44940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6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689-C40E-7B49-8C9A-BD14AC8DCF41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7929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A8ED-2036-45B8-99C6-F97307AD828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2C2-75DE-4456-B7AC-1890BD3A3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809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D00D-5FD1-FE41-A03C-9F0683662C1B}" type="datetime4">
              <a:rPr lang="ru-RU" smtClean="0"/>
              <a:t>12 октября 2023 г.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1B9C-23B7-B94D-B87E-2F8445376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72967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1069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A8ED-2036-45B8-99C6-F97307AD8282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2C2-75DE-4456-B7AC-1890BD3A3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9587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D00D-5FD1-FE41-A03C-9F0683662C1B}" type="datetime4">
              <a:rPr lang="ru-RU" smtClean="0"/>
              <a:t>12 октября 2023 г.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1B9C-23B7-B94D-B87E-2F8445376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56780"/>
      </p:ext>
    </p:extLst>
  </p:cSld>
  <p:clrMapOvr>
    <a:masterClrMapping/>
  </p:clrMapOvr>
  <p:hf hdr="0" ft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D00D-5FD1-FE41-A03C-9F0683662C1B}" type="datetime4">
              <a:rPr lang="ru-RU" smtClean="0"/>
              <a:t>12 октября 2023 г.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1B9C-23B7-B94D-B87E-2F8445376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63435"/>
      </p:ext>
    </p:extLst>
  </p:cSld>
  <p:clrMapOvr>
    <a:masterClrMapping/>
  </p:clrMapOvr>
  <p:hf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D00D-5FD1-FE41-A03C-9F0683662C1B}" type="datetime4">
              <a:rPr lang="ru-RU" smtClean="0"/>
              <a:t>12 октября 2023 г.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1B9C-23B7-B94D-B87E-2F8445376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86143"/>
      </p:ext>
    </p:extLst>
  </p:cSld>
  <p:clrMapOvr>
    <a:masterClrMapping/>
  </p:clrMapOvr>
  <p:hf hdr="0" ft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D00D-5FD1-FE41-A03C-9F0683662C1B}" type="datetime4">
              <a:rPr lang="ru-RU" smtClean="0"/>
              <a:t>12 октября 2023 г.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1B9C-23B7-B94D-B87E-2F8445376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110711"/>
      </p:ext>
    </p:extLst>
  </p:cSld>
  <p:clrMapOvr>
    <a:masterClrMapping/>
  </p:clrMapOvr>
  <p:hf hdr="0" ft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D00D-5FD1-FE41-A03C-9F0683662C1B}" type="datetime4">
              <a:rPr lang="ru-RU" smtClean="0"/>
              <a:t>12 октября 2023 г.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1B9C-23B7-B94D-B87E-2F8445376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90572"/>
      </p:ext>
    </p:extLst>
  </p:cSld>
  <p:clrMapOvr>
    <a:masterClrMapping/>
  </p:clrMapOvr>
  <p:hf hdr="0" ft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D00D-5FD1-FE41-A03C-9F0683662C1B}" type="datetime4">
              <a:rPr lang="ru-RU" smtClean="0"/>
              <a:t>12 октября 2023 г.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1B9C-23B7-B94D-B87E-2F8445376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32614"/>
      </p:ext>
    </p:extLst>
  </p:cSld>
  <p:clrMapOvr>
    <a:masterClrMapping/>
  </p:clrMapOvr>
  <p:hf hdr="0" ft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D00D-5FD1-FE41-A03C-9F0683662C1B}" type="datetime4">
              <a:rPr lang="ru-RU" smtClean="0"/>
              <a:t>12 октября 2023 г.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1B9C-23B7-B94D-B87E-2F8445376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904032"/>
      </p:ext>
    </p:extLst>
  </p:cSld>
  <p:clrMapOvr>
    <a:masterClrMapping/>
  </p:clrMapOvr>
  <p:hf hdr="0" ft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D00D-5FD1-FE41-A03C-9F0683662C1B}" type="datetime4">
              <a:rPr lang="ru-RU" smtClean="0"/>
              <a:t>12 октября 2023 г.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1B9C-23B7-B94D-B87E-2F8445376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23438"/>
      </p:ext>
    </p:extLst>
  </p:cSld>
  <p:clrMapOvr>
    <a:masterClrMapping/>
  </p:clrMapOvr>
  <p:hf hdr="0" ft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D00D-5FD1-FE41-A03C-9F0683662C1B}" type="datetime4">
              <a:rPr lang="ru-RU" smtClean="0"/>
              <a:t>12 октября 2023 г.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1B9C-23B7-B94D-B87E-2F8445376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187829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4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1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4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6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83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5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9C8">
                <a:alpha val="23000"/>
                <a:lumMod val="98000"/>
                <a:lumOff val="2000"/>
              </a:srgbClr>
            </a:gs>
            <a:gs pos="50000">
              <a:srgbClr val="009EC1">
                <a:alpha val="25000"/>
              </a:srgbClr>
            </a:gs>
            <a:gs pos="100000">
              <a:srgbClr val="00B2AB">
                <a:alpha val="17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6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9C8">
                <a:alpha val="23000"/>
                <a:lumMod val="98000"/>
                <a:lumOff val="2000"/>
              </a:srgbClr>
            </a:gs>
            <a:gs pos="50000">
              <a:srgbClr val="009EC1">
                <a:alpha val="25000"/>
              </a:srgbClr>
            </a:gs>
            <a:gs pos="100000">
              <a:srgbClr val="00B2AB">
                <a:alpha val="17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979" tIns="64489" rIns="128979" bIns="644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09665" y="2284374"/>
            <a:ext cx="7172768" cy="25701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09664" y="5014033"/>
            <a:ext cx="3346395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533" b="0" i="0" cap="all">
                <a:solidFill>
                  <a:schemeClr val="bg1"/>
                </a:solidFill>
                <a:latin typeface="Stem Light"/>
                <a:cs typeface="Stem"/>
              </a:defRPr>
            </a:lvl1pPr>
          </a:lstStyle>
          <a:p>
            <a:fld id="{7898214D-0EAC-6349-8AD2-57E4C956E5C9}" type="datetime4">
              <a:t>12 октября 2023 г.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l" defTabSz="580392" rtl="0" eaLnBrk="1" latinLnBrk="0" hangingPunct="1">
        <a:spcBef>
          <a:spcPct val="0"/>
        </a:spcBef>
        <a:buNone/>
        <a:defRPr sz="2533" b="0" i="0" kern="1200" cap="all">
          <a:solidFill>
            <a:schemeClr val="tx1"/>
          </a:solidFill>
          <a:latin typeface="Stem Medium"/>
          <a:ea typeface="+mj-ea"/>
          <a:cs typeface="Stem"/>
        </a:defRPr>
      </a:lvl1pPr>
    </p:titleStyle>
    <p:bodyStyle>
      <a:lvl1pPr marL="0" indent="0" algn="l" defTabSz="580392" rtl="0" eaLnBrk="1" latinLnBrk="0" hangingPunct="1">
        <a:spcBef>
          <a:spcPts val="0"/>
        </a:spcBef>
        <a:buFontTx/>
        <a:buNone/>
        <a:defRPr sz="4267" b="0" i="0" kern="1200" cap="all">
          <a:solidFill>
            <a:srgbClr val="FFFFFF"/>
          </a:solidFill>
          <a:latin typeface="Stem Medium"/>
          <a:ea typeface="+mn-ea"/>
          <a:cs typeface="Stem"/>
        </a:defRPr>
      </a:lvl1pPr>
      <a:lvl2pPr marL="0" indent="0" algn="l" defTabSz="580392" rtl="0" eaLnBrk="1" latinLnBrk="0" hangingPunct="1">
        <a:spcBef>
          <a:spcPts val="564"/>
        </a:spcBef>
        <a:buFontTx/>
        <a:buNone/>
        <a:defRPr sz="2800" b="0" i="0" kern="1200" cap="all" baseline="0">
          <a:solidFill>
            <a:srgbClr val="FFFFFF"/>
          </a:solidFill>
          <a:latin typeface="Stem"/>
          <a:ea typeface="+mn-ea"/>
          <a:cs typeface="Stem Medium"/>
        </a:defRPr>
      </a:lvl2pPr>
      <a:lvl3pPr marL="0" indent="0" algn="l" defTabSz="580392" rtl="0" eaLnBrk="1" latinLnBrk="0" hangingPunct="1">
        <a:spcBef>
          <a:spcPts val="847"/>
        </a:spcBef>
        <a:buFontTx/>
        <a:buNone/>
        <a:defRPr sz="1733" b="0" i="0" kern="1200">
          <a:solidFill>
            <a:srgbClr val="FFFFFF"/>
          </a:solidFill>
          <a:latin typeface="Stem"/>
          <a:ea typeface="+mn-ea"/>
          <a:cs typeface="Stem"/>
        </a:defRPr>
      </a:lvl3pPr>
      <a:lvl4pPr marL="0" indent="0" algn="l" defTabSz="580392" rtl="0" eaLnBrk="1" latinLnBrk="0" hangingPunct="1">
        <a:spcBef>
          <a:spcPts val="847"/>
        </a:spcBef>
        <a:buFontTx/>
        <a:buNone/>
        <a:defRPr sz="1733" b="0" i="0" kern="1200">
          <a:solidFill>
            <a:srgbClr val="FFFFFF"/>
          </a:solidFill>
          <a:latin typeface="Stem"/>
          <a:ea typeface="+mn-ea"/>
          <a:cs typeface="Stem"/>
        </a:defRPr>
      </a:lvl4pPr>
      <a:lvl5pPr marL="0" indent="0" algn="l" defTabSz="580392" rtl="0" eaLnBrk="1" latinLnBrk="0" hangingPunct="1">
        <a:spcBef>
          <a:spcPts val="0"/>
        </a:spcBef>
        <a:buFontTx/>
        <a:buNone/>
        <a:defRPr sz="1733" b="0" i="0" kern="1200">
          <a:solidFill>
            <a:schemeClr val="tx1"/>
          </a:solidFill>
          <a:latin typeface="Stem"/>
          <a:ea typeface="+mn-ea"/>
          <a:cs typeface="Stem"/>
        </a:defRPr>
      </a:lvl5pPr>
      <a:lvl6pPr marL="3192155" indent="-290195" algn="l" defTabSz="580392" rtl="0" eaLnBrk="1" latinLnBrk="0" hangingPunct="1">
        <a:spcBef>
          <a:spcPct val="20000"/>
        </a:spcBef>
        <a:buFont typeface="Arial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772546" indent="-290195" algn="l" defTabSz="580392" rtl="0" eaLnBrk="1" latinLnBrk="0" hangingPunct="1">
        <a:spcBef>
          <a:spcPct val="20000"/>
        </a:spcBef>
        <a:buFont typeface="Arial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352938" indent="-290195" algn="l" defTabSz="580392" rtl="0" eaLnBrk="1" latinLnBrk="0" hangingPunct="1">
        <a:spcBef>
          <a:spcPct val="20000"/>
        </a:spcBef>
        <a:buFont typeface="Arial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933330" indent="-290195" algn="l" defTabSz="580392" rtl="0" eaLnBrk="1" latinLnBrk="0" hangingPunct="1">
        <a:spcBef>
          <a:spcPct val="20000"/>
        </a:spcBef>
        <a:buFont typeface="Arial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80392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160783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741175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321567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2901958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482350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4062742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643135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79C8">
                <a:alpha val="23000"/>
                <a:lumMod val="98000"/>
                <a:lumOff val="2000"/>
              </a:srgbClr>
            </a:gs>
            <a:gs pos="50000">
              <a:srgbClr val="009EC1">
                <a:alpha val="25000"/>
              </a:srgbClr>
            </a:gs>
            <a:gs pos="100000">
              <a:srgbClr val="00B2AB">
                <a:alpha val="17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506" y="1492965"/>
            <a:ext cx="8535183" cy="73165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2682" y="2508240"/>
            <a:ext cx="8541007" cy="38102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9425" y="6143569"/>
            <a:ext cx="1890467" cy="365124"/>
          </a:xfrm>
          <a:prstGeom prst="rect">
            <a:avLst/>
          </a:prstGeom>
        </p:spPr>
        <p:txBody>
          <a:bodyPr vert="horz" lIns="87061" tIns="43530" rIns="87061" bIns="43530" rtlCol="0" anchor="ctr"/>
          <a:lstStyle>
            <a:lvl1pPr algn="l">
              <a:defRPr sz="1333" b="0" i="0">
                <a:solidFill>
                  <a:srgbClr val="0077C8"/>
                </a:solidFill>
                <a:latin typeface="Stem"/>
                <a:cs typeface="Stem"/>
              </a:defRPr>
            </a:lvl1pPr>
          </a:lstStyle>
          <a:p>
            <a:fld id="{A7CBD00D-5FD1-FE41-A03C-9F0683662C1B}" type="datetime4">
              <a:t>12 октября 2023 г.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87457" y="499003"/>
            <a:ext cx="573343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800" b="0" i="0">
                <a:solidFill>
                  <a:srgbClr val="00B2A9"/>
                </a:solidFill>
                <a:latin typeface="Stem"/>
                <a:cs typeface="Stem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" y="423086"/>
            <a:ext cx="286711" cy="571093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979" tIns="64489" rIns="128979" bIns="64489" rtlCol="0" anchor="ctr"/>
          <a:lstStyle/>
          <a:p>
            <a:pPr algn="ctr"/>
            <a:endParaRPr lang="ru-RU" sz="2400"/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32" y="348679"/>
            <a:ext cx="1419227" cy="709077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11988167" y="423086"/>
            <a:ext cx="203836" cy="571093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979" tIns="64489" rIns="128979" bIns="64489" rtlCol="0" anchor="ctr"/>
          <a:lstStyle/>
          <a:p>
            <a:pPr algn="ctr"/>
            <a:endParaRPr lang="ru-RU" sz="240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2452681" y="938555"/>
            <a:ext cx="8541007" cy="45687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979" tIns="64489" rIns="128979" bIns="644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49691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80" r:id="rId11"/>
  </p:sldLayoutIdLst>
  <p:hf hdr="0" ftr="0"/>
  <p:txStyles>
    <p:titleStyle>
      <a:lvl1pPr algn="l" defTabSz="580392" rtl="0" eaLnBrk="1" latinLnBrk="0" hangingPunct="1">
        <a:spcBef>
          <a:spcPct val="0"/>
        </a:spcBef>
        <a:buNone/>
        <a:defRPr sz="2533" b="0" i="0" kern="1200" cap="all">
          <a:solidFill>
            <a:schemeClr val="tx1"/>
          </a:solidFill>
          <a:latin typeface="Stem Medium"/>
          <a:ea typeface="+mj-ea"/>
          <a:cs typeface="Stem"/>
        </a:defRPr>
      </a:lvl1pPr>
    </p:titleStyle>
    <p:bodyStyle>
      <a:lvl1pPr marL="0" indent="0" algn="l" defTabSz="580392" rtl="0" eaLnBrk="1" latinLnBrk="0" hangingPunct="1">
        <a:spcBef>
          <a:spcPts val="564"/>
        </a:spcBef>
        <a:buFontTx/>
        <a:buNone/>
        <a:defRPr sz="1733" b="0" i="0" kern="1200">
          <a:solidFill>
            <a:schemeClr val="tx1"/>
          </a:solidFill>
          <a:latin typeface="Stem"/>
          <a:ea typeface="+mn-ea"/>
          <a:cs typeface="Stem"/>
        </a:defRPr>
      </a:lvl1pPr>
      <a:lvl2pPr marL="0" indent="0" algn="l" defTabSz="580392" rtl="0" eaLnBrk="1" latinLnBrk="0" hangingPunct="1">
        <a:spcBef>
          <a:spcPts val="564"/>
        </a:spcBef>
        <a:buFontTx/>
        <a:buNone/>
        <a:defRPr sz="2000" b="0" i="0" kern="1200">
          <a:solidFill>
            <a:schemeClr val="tx1"/>
          </a:solidFill>
          <a:latin typeface="Stem Medium"/>
          <a:ea typeface="+mn-ea"/>
          <a:cs typeface="Stem Medium"/>
        </a:defRPr>
      </a:lvl2pPr>
      <a:lvl3pPr marL="241830" indent="-241830" algn="l" defTabSz="580392" rtl="0" eaLnBrk="1" latinLnBrk="0" hangingPunct="1">
        <a:spcBef>
          <a:spcPts val="564"/>
        </a:spcBef>
        <a:buSzPct val="80000"/>
        <a:buFont typeface="Lucida Grande"/>
        <a:buChar char="＞"/>
        <a:defRPr sz="1733" b="0" i="0" kern="1200">
          <a:solidFill>
            <a:schemeClr val="tx1"/>
          </a:solidFill>
          <a:latin typeface="Stem"/>
          <a:ea typeface="+mn-ea"/>
          <a:cs typeface="Stem"/>
        </a:defRPr>
      </a:lvl3pPr>
      <a:lvl4pPr marL="0" indent="0" algn="l" defTabSz="580392" rtl="0" eaLnBrk="1" latinLnBrk="0" hangingPunct="1">
        <a:spcBef>
          <a:spcPts val="564"/>
        </a:spcBef>
        <a:buFontTx/>
        <a:buNone/>
        <a:defRPr sz="2267" b="0" i="0" kern="1200" cap="all">
          <a:solidFill>
            <a:schemeClr val="tx1"/>
          </a:solidFill>
          <a:latin typeface="Stem"/>
          <a:ea typeface="+mn-ea"/>
          <a:cs typeface="Stem"/>
        </a:defRPr>
      </a:lvl4pPr>
      <a:lvl5pPr marL="0" indent="0" algn="l" defTabSz="580392" rtl="0" eaLnBrk="1" latinLnBrk="0" hangingPunct="1">
        <a:spcBef>
          <a:spcPts val="564"/>
        </a:spcBef>
        <a:buFontTx/>
        <a:buNone/>
        <a:defRPr sz="1333" b="0" i="0" kern="1200">
          <a:solidFill>
            <a:schemeClr val="tx1"/>
          </a:solidFill>
          <a:latin typeface="Stem"/>
          <a:ea typeface="+mn-ea"/>
          <a:cs typeface="Stem"/>
        </a:defRPr>
      </a:lvl5pPr>
      <a:lvl6pPr marL="3192155" indent="-290195" algn="l" defTabSz="580392" rtl="0" eaLnBrk="1" latinLnBrk="0" hangingPunct="1">
        <a:spcBef>
          <a:spcPct val="20000"/>
        </a:spcBef>
        <a:buFont typeface="Arial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772546" indent="-290195" algn="l" defTabSz="580392" rtl="0" eaLnBrk="1" latinLnBrk="0" hangingPunct="1">
        <a:spcBef>
          <a:spcPct val="20000"/>
        </a:spcBef>
        <a:buFont typeface="Arial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352938" indent="-290195" algn="l" defTabSz="580392" rtl="0" eaLnBrk="1" latinLnBrk="0" hangingPunct="1">
        <a:spcBef>
          <a:spcPct val="20000"/>
        </a:spcBef>
        <a:buFont typeface="Arial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933330" indent="-290195" algn="l" defTabSz="580392" rtl="0" eaLnBrk="1" latinLnBrk="0" hangingPunct="1">
        <a:spcBef>
          <a:spcPct val="20000"/>
        </a:spcBef>
        <a:buFont typeface="Arial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80392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160783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741175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321567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2901958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482350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4062742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643135" algn="l" defTabSz="580392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F035-5998-4CAA-B367-F5567B7ACEB4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9DEB2-10E2-4D10-B02F-B64D0AE9EE8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" y="423086"/>
            <a:ext cx="286711" cy="571093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979" tIns="64489" rIns="128979" bIns="64489" rtlCol="0" anchor="ctr"/>
          <a:lstStyle/>
          <a:p>
            <a:pPr algn="ctr"/>
            <a:endParaRPr lang="ru-RU" sz="2400"/>
          </a:p>
        </p:txBody>
      </p:sp>
      <p:pic>
        <p:nvPicPr>
          <p:cNvPr id="8" name="Изображение 9" descr="for_ppt_minekonom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32" y="348679"/>
            <a:ext cx="1419227" cy="709077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11988167" y="423086"/>
            <a:ext cx="203836" cy="571093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979" tIns="64489" rIns="128979" bIns="64489" rtlCol="0" anchor="ctr"/>
          <a:lstStyle/>
          <a:p>
            <a:pPr algn="ctr"/>
            <a:endParaRPr lang="ru-RU" sz="240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452681" y="938555"/>
            <a:ext cx="8541007" cy="45687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979" tIns="64489" rIns="128979" bIns="644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97371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0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9C8">
                <a:lumMod val="98000"/>
                <a:lumOff val="2000"/>
                <a:alpha val="0"/>
              </a:srgbClr>
            </a:gs>
            <a:gs pos="50000">
              <a:srgbClr val="009EC1">
                <a:alpha val="25000"/>
              </a:srgbClr>
            </a:gs>
            <a:gs pos="100000">
              <a:srgbClr val="00B2AB">
                <a:alpha val="17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6032D9D-4383-49D6-9E44-49FCF4C474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65562" y="2554332"/>
            <a:ext cx="10490201" cy="1567961"/>
          </a:xfrm>
        </p:spPr>
        <p:txBody>
          <a:bodyPr>
            <a:noAutofit/>
          </a:bodyPr>
          <a:lstStyle/>
          <a:p>
            <a:pPr algn="ctr"/>
            <a:r>
              <a:rPr lang="ru-RU" sz="3200" cap="none" dirty="0">
                <a:latin typeface="Bahnschrift SemiBold" panose="020B0502040204020203" pitchFamily="34" charset="0"/>
              </a:rPr>
              <a:t>Методика формирования рейтинга </a:t>
            </a:r>
            <a:r>
              <a:rPr lang="ru-RU" sz="3200" cap="none" dirty="0" smtClean="0">
                <a:latin typeface="Bahnschrift SemiBold" panose="020B0502040204020203" pitchFamily="34" charset="0"/>
              </a:rPr>
              <a:t>качества </a:t>
            </a:r>
            <a:r>
              <a:rPr lang="ru-RU" sz="3200" cap="none" dirty="0">
                <a:latin typeface="Bahnschrift SemiBold" panose="020B0502040204020203" pitchFamily="34" charset="0"/>
              </a:rPr>
              <a:t>проведения оценки регулирующего воздействия, оценки применения обязательных требований, оценки фактического воздействия и экспертизы в субъектах Российской Федерации </a:t>
            </a:r>
          </a:p>
        </p:txBody>
      </p:sp>
      <p:sp>
        <p:nvSpPr>
          <p:cNvPr id="4" name="Дата 1">
            <a:extLst>
              <a:ext uri="{FF2B5EF4-FFF2-40B4-BE49-F238E27FC236}">
                <a16:creationId xmlns:a16="http://schemas.microsoft.com/office/drawing/2014/main" xmlns="" id="{24B26916-C683-4734-84C7-8B05021EDD73}"/>
              </a:ext>
            </a:extLst>
          </p:cNvPr>
          <p:cNvSpPr txBox="1">
            <a:spLocks/>
          </p:cNvSpPr>
          <p:nvPr/>
        </p:nvSpPr>
        <p:spPr>
          <a:xfrm>
            <a:off x="2335480" y="4384187"/>
            <a:ext cx="3981013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l" defTabSz="435305" rtl="0" eaLnBrk="1" latinLnBrk="0" hangingPunct="1">
              <a:defRPr sz="1900" b="0" i="0" kern="1200" cap="all">
                <a:solidFill>
                  <a:schemeClr val="bg1"/>
                </a:solidFill>
                <a:latin typeface="Stem Light"/>
                <a:ea typeface="+mn-ea"/>
                <a:cs typeface="Stem"/>
              </a:defRPr>
            </a:lvl1pPr>
            <a:lvl2pPr marL="435305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70609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5914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1219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76523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1828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47133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2438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80392"/>
            <a:endParaRPr lang="ru-RU" sz="2667" b="1" dirty="0">
              <a:solidFill>
                <a:srgbClr val="FFFFFF"/>
              </a:solidFill>
              <a:latin typeface="Stem"/>
            </a:endParaRPr>
          </a:p>
        </p:txBody>
      </p:sp>
    </p:spTree>
    <p:extLst>
      <p:ext uri="{BB962C8B-B14F-4D97-AF65-F5344CB8AC3E}">
        <p14:creationId xmlns:p14="http://schemas.microsoft.com/office/powerpoint/2010/main" val="33390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4"/>
          <p:cNvSpPr txBox="1">
            <a:spLocks/>
          </p:cNvSpPr>
          <p:nvPr/>
        </p:nvSpPr>
        <p:spPr>
          <a:xfrm>
            <a:off x="11392092" y="6359367"/>
            <a:ext cx="573343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2800" b="0" i="0" kern="1200">
                <a:solidFill>
                  <a:srgbClr val="00B2A9"/>
                </a:solidFill>
                <a:latin typeface="Stem"/>
                <a:ea typeface="+mn-ea"/>
                <a:cs typeface="Stem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83A2C4-EAEE-0541-80F0-7D439BD8E73A}" type="slidenum"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B2A9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86891" y="536928"/>
            <a:ext cx="723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>
                <a:gradFill flip="none" rotWithShape="1">
                  <a:gsLst>
                    <a:gs pos="0">
                      <a:srgbClr val="007CC8"/>
                    </a:gs>
                    <a:gs pos="50000">
                      <a:srgbClr val="079DC1"/>
                    </a:gs>
                    <a:gs pos="100000">
                      <a:srgbClr val="03B2AB"/>
                    </a:gs>
                  </a:gsLst>
                  <a:lin ang="0" scaled="1"/>
                  <a:tileRect/>
                </a:gradFill>
                <a:latin typeface="Bahnschrift SemiBold" panose="020B0502040204020203" pitchFamily="34" charset="0"/>
              </a:rPr>
              <a:t>ПЛАН ВЗАИМОДЕЙСТВИЯ</a:t>
            </a:r>
            <a:endParaRPr lang="ru-RU" sz="2000" b="1" dirty="0">
              <a:gradFill flip="none" rotWithShape="1">
                <a:gsLst>
                  <a:gs pos="0">
                    <a:srgbClr val="007CC8"/>
                  </a:gs>
                  <a:gs pos="50000">
                    <a:srgbClr val="079DC1"/>
                  </a:gs>
                  <a:gs pos="100000">
                    <a:srgbClr val="03B2AB"/>
                  </a:gs>
                </a:gsLst>
                <a:lin ang="0" scaled="1"/>
                <a:tileRect/>
              </a:gradFill>
              <a:latin typeface="Bahnschrift SemiBold" panose="020B0502040204020203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171631" y="3881312"/>
            <a:ext cx="3188768" cy="374571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до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17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ноября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56375" y="3910197"/>
            <a:ext cx="52184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  <a:t>4. Заполнение анкеты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  <a:t>предпринимателями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7171631" y="3245984"/>
            <a:ext cx="3188768" cy="374571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до 17 ноября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1568114" y="3210913"/>
            <a:ext cx="52067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  <a:t>3. Заполнение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  <a:t>анкеты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  <a:t>ответственными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1643665" y="2286703"/>
            <a:ext cx="8716734" cy="594023"/>
            <a:chOff x="1161310" y="4337216"/>
            <a:chExt cx="8716734" cy="594023"/>
          </a:xfrm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6689276" y="4556668"/>
              <a:ext cx="3188768" cy="374571"/>
            </a:xfrm>
            <a:prstGeom prst="round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ahnschrift SemiBold" panose="020B0502040204020203" pitchFamily="34" charset="0"/>
                </a:rPr>
                <a:t>до 30 октября</a:t>
              </a:r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1161310" y="4337216"/>
              <a:ext cx="3188768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Прямоугольник 77"/>
          <p:cNvSpPr/>
          <p:nvPr/>
        </p:nvSpPr>
        <p:spPr>
          <a:xfrm>
            <a:off x="1556375" y="2499998"/>
            <a:ext cx="4325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  <a:t>2. Предоставление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  <a:t>доступа к анкете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7171631" y="1912132"/>
            <a:ext cx="3188768" cy="374571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до 15 октября</a:t>
            </a:r>
          </a:p>
        </p:txBody>
      </p:sp>
      <p:grpSp>
        <p:nvGrpSpPr>
          <p:cNvPr id="84" name="Группа 83"/>
          <p:cNvGrpSpPr/>
          <p:nvPr/>
        </p:nvGrpSpPr>
        <p:grpSpPr>
          <a:xfrm>
            <a:off x="1337482" y="1798106"/>
            <a:ext cx="5115355" cy="400110"/>
            <a:chOff x="1283790" y="4581827"/>
            <a:chExt cx="4579799" cy="400110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1490276" y="4581827"/>
              <a:ext cx="43733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Bahnschrift SemiBold" panose="020B0502040204020203" pitchFamily="34" charset="0"/>
                </a:rPr>
                <a:t>1. </a:t>
              </a:r>
              <a:r>
                <a:rPr lang="ru-RU" sz="2000" b="1" dirty="0">
                  <a:solidFill>
                    <a:schemeClr val="accent1">
                      <a:lumMod val="50000"/>
                    </a:schemeClr>
                  </a:solidFill>
                  <a:latin typeface="Bahnschrift SemiBold" panose="020B0502040204020203" pitchFamily="34" charset="0"/>
                  <a:cs typeface="Arial"/>
                </a:rPr>
                <a:t>Запрос информации </a:t>
              </a:r>
              <a:r>
                <a:rPr lang="ru-RU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Bahnschrift SemiBold" panose="020B0502040204020203" pitchFamily="34" charset="0"/>
                </a:rPr>
                <a:t>об ответственных</a:t>
              </a:r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 flipV="1">
              <a:off x="1283790" y="4812245"/>
              <a:ext cx="4312809" cy="129350"/>
            </a:xfrm>
            <a:prstGeom prst="line">
              <a:avLst/>
            </a:prstGeom>
          </p:spPr>
        </p:cxnSp>
      </p:grpSp>
      <p:sp>
        <p:nvSpPr>
          <p:cNvPr id="89" name="Скругленный прямоугольник 88"/>
          <p:cNvSpPr/>
          <p:nvPr/>
        </p:nvSpPr>
        <p:spPr>
          <a:xfrm>
            <a:off x="7171631" y="4600548"/>
            <a:ext cx="3188768" cy="374571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до 11 декабря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1556375" y="4624282"/>
            <a:ext cx="51603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  <a:t>5. Анализ анкет,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  <a:t>расчет рейтинга</a:t>
            </a: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7171631" y="5293272"/>
            <a:ext cx="3188768" cy="374571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~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2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2 декабря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1556375" y="5335197"/>
            <a:ext cx="5102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  <a:t>6. Презентация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  <a:t>итогов рейтинга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643665" y="2903582"/>
            <a:ext cx="318876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43665" y="3647748"/>
            <a:ext cx="318876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643665" y="4375968"/>
            <a:ext cx="318876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643665" y="5044491"/>
            <a:ext cx="318876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684085" y="5747094"/>
            <a:ext cx="318876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4"/>
          <p:cNvSpPr txBox="1">
            <a:spLocks/>
          </p:cNvSpPr>
          <p:nvPr/>
        </p:nvSpPr>
        <p:spPr>
          <a:xfrm>
            <a:off x="11392092" y="6359367"/>
            <a:ext cx="573343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2800" b="0" i="0" kern="1200">
                <a:solidFill>
                  <a:srgbClr val="00B2A9"/>
                </a:solidFill>
                <a:latin typeface="Stem"/>
                <a:ea typeface="+mn-ea"/>
                <a:cs typeface="Stem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83A2C4-EAEE-0541-80F0-7D439BD8E73A}" type="slidenum"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B2A9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65117" y="515937"/>
            <a:ext cx="723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>
                <a:gradFill flip="none" rotWithShape="1">
                  <a:gsLst>
                    <a:gs pos="0">
                      <a:srgbClr val="007CC8"/>
                    </a:gs>
                    <a:gs pos="50000">
                      <a:srgbClr val="079DC1"/>
                    </a:gs>
                    <a:gs pos="100000">
                      <a:srgbClr val="03B2AB"/>
                    </a:gs>
                  </a:gsLst>
                  <a:lin ang="0" scaled="1"/>
                  <a:tileRect/>
                </a:gradFill>
                <a:latin typeface="Bahnschrift SemiBold" panose="020B0502040204020203" pitchFamily="34" charset="0"/>
              </a:rPr>
              <a:t>БЛОКИ ПОКАЗАТЕЛЕЙ И ГРУППЫ РЕГИОНОВ</a:t>
            </a:r>
            <a:endParaRPr lang="ru-RU" sz="2000" b="1" dirty="0">
              <a:gradFill flip="none" rotWithShape="1">
                <a:gsLst>
                  <a:gs pos="0">
                    <a:srgbClr val="007CC8"/>
                  </a:gs>
                  <a:gs pos="50000">
                    <a:srgbClr val="079DC1"/>
                  </a:gs>
                  <a:gs pos="100000">
                    <a:srgbClr val="03B2AB"/>
                  </a:gs>
                </a:gsLst>
                <a:lin ang="0" scaled="1"/>
                <a:tileRect/>
              </a:gradFill>
              <a:latin typeface="Bahnschrift SemiBold" panose="020B0502040204020203" pitchFamily="34" charset="0"/>
            </a:endParaRPr>
          </a:p>
        </p:txBody>
      </p:sp>
      <p:graphicFrame>
        <p:nvGraphicFramePr>
          <p:cNvPr id="46" name="Диаграмма 45"/>
          <p:cNvGraphicFramePr/>
          <p:nvPr>
            <p:extLst>
              <p:ext uri="{D42A27DB-BD31-4B8C-83A1-F6EECF244321}">
                <p14:modId xmlns:p14="http://schemas.microsoft.com/office/powerpoint/2010/main" val="678015914"/>
              </p:ext>
            </p:extLst>
          </p:nvPr>
        </p:nvGraphicFramePr>
        <p:xfrm>
          <a:off x="622840" y="2321317"/>
          <a:ext cx="2755360" cy="154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03993" y="1358842"/>
            <a:ext cx="3193054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defRPr>
            </a:lvl1pPr>
          </a:lstStyle>
          <a:p>
            <a:pPr algn="ctr"/>
            <a:r>
              <a:rPr lang="ru-RU" sz="2000" dirty="0"/>
              <a:t>Механизм проведения ОРВ, </a:t>
            </a:r>
            <a:r>
              <a:rPr lang="ru-RU" sz="2000" dirty="0" smtClean="0"/>
              <a:t>ОПОТ, ОФВ </a:t>
            </a:r>
            <a:r>
              <a:rPr lang="ru-RU" sz="2000" dirty="0"/>
              <a:t>и экспертизы</a:t>
            </a:r>
            <a:endParaRPr lang="en-US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69152" y="2710419"/>
            <a:ext cx="8627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55</a:t>
            </a: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  <a:cs typeface="Arial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баллов</a:t>
            </a:r>
            <a:endParaRPr lang="ru-RU" sz="1600" dirty="0"/>
          </a:p>
        </p:txBody>
      </p:sp>
      <p:graphicFrame>
        <p:nvGraphicFramePr>
          <p:cNvPr id="55" name="Диаграмма 54"/>
          <p:cNvGraphicFramePr/>
          <p:nvPr>
            <p:extLst>
              <p:ext uri="{D42A27DB-BD31-4B8C-83A1-F6EECF244321}">
                <p14:modId xmlns:p14="http://schemas.microsoft.com/office/powerpoint/2010/main" val="3825316942"/>
              </p:ext>
            </p:extLst>
          </p:nvPr>
        </p:nvGraphicFramePr>
        <p:xfrm>
          <a:off x="3597047" y="2321317"/>
          <a:ext cx="2755360" cy="154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3597047" y="1316552"/>
            <a:ext cx="275536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defRPr>
            </a:lvl1pPr>
          </a:lstStyle>
          <a:p>
            <a:pPr algn="ctr"/>
            <a:r>
              <a:rPr lang="ru-RU" sz="2000" dirty="0"/>
              <a:t>Методическое </a:t>
            </a:r>
            <a:br>
              <a:rPr lang="ru-RU" sz="2000" dirty="0"/>
            </a:br>
            <a:r>
              <a:rPr lang="ru-RU" sz="2000" dirty="0"/>
              <a:t>и организационное </a:t>
            </a:r>
            <a:r>
              <a:rPr lang="ru-RU" sz="2000" dirty="0" smtClean="0"/>
              <a:t>сопровождение</a:t>
            </a:r>
            <a:endParaRPr lang="ru-RU" sz="20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543359" y="2710419"/>
            <a:ext cx="8627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18</a:t>
            </a: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  <a:cs typeface="Arial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баллов</a:t>
            </a:r>
            <a:endParaRPr lang="ru-RU" sz="1600" dirty="0"/>
          </a:p>
        </p:txBody>
      </p:sp>
      <p:graphicFrame>
        <p:nvGraphicFramePr>
          <p:cNvPr id="58" name="Диаграмма 57"/>
          <p:cNvGraphicFramePr/>
          <p:nvPr>
            <p:extLst>
              <p:ext uri="{D42A27DB-BD31-4B8C-83A1-F6EECF244321}">
                <p14:modId xmlns:p14="http://schemas.microsoft.com/office/powerpoint/2010/main" val="2753607236"/>
              </p:ext>
            </p:extLst>
          </p:nvPr>
        </p:nvGraphicFramePr>
        <p:xfrm>
          <a:off x="6571254" y="2321317"/>
          <a:ext cx="2755360" cy="154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6571254" y="1316552"/>
            <a:ext cx="275536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defRPr>
            </a:lvl1pPr>
          </a:lstStyle>
          <a:p>
            <a:pPr algn="ctr"/>
            <a:r>
              <a:rPr lang="ru-RU" sz="2000" dirty="0"/>
              <a:t>ОРВ и экспертиза </a:t>
            </a:r>
            <a:br>
              <a:rPr lang="ru-RU" sz="2000" dirty="0"/>
            </a:br>
            <a:r>
              <a:rPr lang="ru-RU" sz="2000" dirty="0"/>
              <a:t>в органах местного  </a:t>
            </a:r>
            <a:r>
              <a:rPr lang="ru-RU" sz="2000" dirty="0" smtClean="0"/>
              <a:t>самоуправления</a:t>
            </a:r>
            <a:endParaRPr lang="ru-RU" sz="20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517566" y="2710419"/>
            <a:ext cx="8627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8</a:t>
            </a: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  <a:cs typeface="Arial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баллов</a:t>
            </a:r>
            <a:endParaRPr lang="ru-RU" sz="1600" dirty="0"/>
          </a:p>
        </p:txBody>
      </p:sp>
      <p:graphicFrame>
        <p:nvGraphicFramePr>
          <p:cNvPr id="65" name="Диаграмма 64"/>
          <p:cNvGraphicFramePr/>
          <p:nvPr>
            <p:extLst>
              <p:ext uri="{D42A27DB-BD31-4B8C-83A1-F6EECF244321}">
                <p14:modId xmlns:p14="http://schemas.microsoft.com/office/powerpoint/2010/main" val="815715410"/>
              </p:ext>
            </p:extLst>
          </p:nvPr>
        </p:nvGraphicFramePr>
        <p:xfrm>
          <a:off x="9326614" y="2321317"/>
          <a:ext cx="2755360" cy="154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9436037" y="1608940"/>
            <a:ext cx="2536513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defRPr>
            </a:lvl1pPr>
          </a:lstStyle>
          <a:p>
            <a:pPr algn="ctr"/>
            <a:r>
              <a:rPr lang="ru-RU" sz="2000" dirty="0"/>
              <a:t>Независимая </a:t>
            </a:r>
            <a:r>
              <a:rPr lang="ru-RU" sz="2000" dirty="0" smtClean="0"/>
              <a:t>оценка</a:t>
            </a:r>
            <a:endParaRPr lang="ru-RU" sz="20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0272925" y="2710419"/>
            <a:ext cx="8627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19</a:t>
            </a: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  <a:cs typeface="Arial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баллов</a:t>
            </a:r>
            <a:endParaRPr lang="ru-RU" sz="1600" dirty="0"/>
          </a:p>
        </p:txBody>
      </p:sp>
      <p:sp>
        <p:nvSpPr>
          <p:cNvPr id="95" name="Правая фигурная скобка 94"/>
          <p:cNvSpPr/>
          <p:nvPr/>
        </p:nvSpPr>
        <p:spPr>
          <a:xfrm rot="5400000">
            <a:off x="5912174" y="-1378334"/>
            <a:ext cx="575665" cy="11048461"/>
          </a:xfrm>
          <a:prstGeom prst="rightBrace">
            <a:avLst>
              <a:gd name="adj1" fmla="val 35609"/>
              <a:gd name="adj2" fmla="val 50000"/>
            </a:avLst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20" name="Прямоугольник 119"/>
          <p:cNvSpPr/>
          <p:nvPr/>
        </p:nvSpPr>
        <p:spPr>
          <a:xfrm>
            <a:off x="1355669" y="4400675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kern="0" dirty="0">
                <a:solidFill>
                  <a:srgbClr val="035696"/>
                </a:solidFill>
                <a:latin typeface="Bahnschrift SemiBold" panose="020B0502040204020203" pitchFamily="34" charset="0"/>
              </a:rPr>
              <a:t>Высшая</a:t>
            </a:r>
          </a:p>
        </p:txBody>
      </p:sp>
      <p:sp>
        <p:nvSpPr>
          <p:cNvPr id="121" name="Сквиркл"/>
          <p:cNvSpPr/>
          <p:nvPr/>
        </p:nvSpPr>
        <p:spPr>
          <a:xfrm>
            <a:off x="1058700" y="4829284"/>
            <a:ext cx="1911928" cy="1478647"/>
          </a:xfrm>
          <a:prstGeom prst="roundRect">
            <a:avLst>
              <a:gd name="adj" fmla="val 6637"/>
            </a:avLst>
          </a:prstGeom>
          <a:noFill/>
          <a:ln w="12700">
            <a:solidFill>
              <a:srgbClr val="0077C8"/>
            </a:solidFill>
            <a:miter lim="400000"/>
          </a:ln>
        </p:spPr>
        <p:txBody>
          <a:bodyPr lIns="60960" tIns="60960" rIns="60960" bIns="60960" anchor="ctr"/>
          <a:lstStyle/>
          <a:p>
            <a:endParaRPr lang="ru-RU" sz="2100" b="1" dirty="0">
              <a:solidFill>
                <a:srgbClr val="0629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6" name="Сквиркл"/>
          <p:cNvSpPr/>
          <p:nvPr/>
        </p:nvSpPr>
        <p:spPr>
          <a:xfrm>
            <a:off x="3184000" y="5036766"/>
            <a:ext cx="1911928" cy="1271165"/>
          </a:xfrm>
          <a:prstGeom prst="roundRect">
            <a:avLst>
              <a:gd name="adj" fmla="val 6637"/>
            </a:avLst>
          </a:prstGeom>
          <a:noFill/>
          <a:ln w="12700">
            <a:solidFill>
              <a:srgbClr val="0077C8"/>
            </a:solidFill>
            <a:miter lim="400000"/>
          </a:ln>
        </p:spPr>
        <p:txBody>
          <a:bodyPr lIns="60960" tIns="60960" rIns="60960" bIns="60960" anchor="ctr"/>
          <a:lstStyle/>
          <a:p>
            <a:endParaRPr lang="ru-RU" sz="2100" b="1" dirty="0">
              <a:solidFill>
                <a:srgbClr val="0629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7" name="Сквиркл"/>
          <p:cNvSpPr/>
          <p:nvPr/>
        </p:nvSpPr>
        <p:spPr>
          <a:xfrm>
            <a:off x="5309720" y="5244366"/>
            <a:ext cx="1911928" cy="1063566"/>
          </a:xfrm>
          <a:prstGeom prst="roundRect">
            <a:avLst>
              <a:gd name="adj" fmla="val 6637"/>
            </a:avLst>
          </a:prstGeom>
          <a:noFill/>
          <a:ln w="12700">
            <a:solidFill>
              <a:srgbClr val="0077C8"/>
            </a:solidFill>
            <a:miter lim="400000"/>
          </a:ln>
        </p:spPr>
        <p:txBody>
          <a:bodyPr lIns="60960" tIns="60960" rIns="60960" bIns="60960" anchor="ctr"/>
          <a:lstStyle/>
          <a:p>
            <a:endParaRPr lang="ru-RU" sz="2100" b="1" dirty="0">
              <a:solidFill>
                <a:srgbClr val="0629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8" name="Сквиркл"/>
          <p:cNvSpPr/>
          <p:nvPr/>
        </p:nvSpPr>
        <p:spPr>
          <a:xfrm>
            <a:off x="7435440" y="5405711"/>
            <a:ext cx="1911928" cy="902220"/>
          </a:xfrm>
          <a:prstGeom prst="roundRect">
            <a:avLst>
              <a:gd name="adj" fmla="val 6637"/>
            </a:avLst>
          </a:prstGeom>
          <a:noFill/>
          <a:ln w="12700">
            <a:solidFill>
              <a:srgbClr val="0077C8"/>
            </a:solidFill>
            <a:miter lim="400000"/>
          </a:ln>
        </p:spPr>
        <p:txBody>
          <a:bodyPr lIns="60960" tIns="60960" rIns="60960" bIns="60960" anchor="ctr"/>
          <a:lstStyle/>
          <a:p>
            <a:endParaRPr lang="ru-RU" sz="2100" b="1" dirty="0">
              <a:solidFill>
                <a:srgbClr val="0629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9" name="Сквиркл"/>
          <p:cNvSpPr/>
          <p:nvPr/>
        </p:nvSpPr>
        <p:spPr>
          <a:xfrm>
            <a:off x="9561160" y="5568606"/>
            <a:ext cx="1911928" cy="739325"/>
          </a:xfrm>
          <a:prstGeom prst="roundRect">
            <a:avLst>
              <a:gd name="adj" fmla="val 6637"/>
            </a:avLst>
          </a:prstGeom>
          <a:noFill/>
          <a:ln w="12700">
            <a:solidFill>
              <a:srgbClr val="0077C8"/>
            </a:solidFill>
            <a:miter lim="400000"/>
          </a:ln>
        </p:spPr>
        <p:txBody>
          <a:bodyPr lIns="60960" tIns="60960" rIns="60960" bIns="60960" anchor="ctr"/>
          <a:lstStyle/>
          <a:p>
            <a:endParaRPr lang="ru-RU" sz="2100" b="1" dirty="0">
              <a:solidFill>
                <a:srgbClr val="0629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37341" y="5260829"/>
            <a:ext cx="21595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kern="0" dirty="0">
                <a:solidFill>
                  <a:srgbClr val="035696"/>
                </a:solidFill>
                <a:latin typeface="Bahnschrift SemiBold" panose="020B0502040204020203" pitchFamily="34" charset="0"/>
              </a:rPr>
              <a:t>Неудовлетворительная</a:t>
            </a:r>
            <a:endParaRPr lang="ru-RU" sz="1400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7281965" y="5106540"/>
            <a:ext cx="22188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kern="0" dirty="0" smtClean="0">
                <a:solidFill>
                  <a:srgbClr val="035696"/>
                </a:solidFill>
                <a:latin typeface="Bahnschrift SemiBold" panose="020B0502040204020203" pitchFamily="34" charset="0"/>
              </a:rPr>
              <a:t>Удовлетворительная</a:t>
            </a:r>
            <a:endParaRPr lang="ru-RU" sz="16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528568" y="4647134"/>
            <a:ext cx="12202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kern="0" dirty="0" smtClean="0">
                <a:solidFill>
                  <a:srgbClr val="035696"/>
                </a:solidFill>
                <a:latin typeface="Bahnschrift SemiBold" panose="020B0502040204020203" pitchFamily="34" charset="0"/>
              </a:rPr>
              <a:t>Хорошая</a:t>
            </a:r>
            <a:endParaRPr lang="ru-RU" sz="2000" b="1" kern="0" dirty="0">
              <a:solidFill>
                <a:srgbClr val="035696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5713993" y="4907303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kern="0" dirty="0" smtClean="0">
                <a:solidFill>
                  <a:srgbClr val="035696"/>
                </a:solidFill>
                <a:latin typeface="Bahnschrift SemiBold" panose="020B0502040204020203" pitchFamily="34" charset="0"/>
              </a:rPr>
              <a:t>Средняя</a:t>
            </a:r>
            <a:endParaRPr lang="ru-RU" b="1" kern="0" dirty="0">
              <a:solidFill>
                <a:srgbClr val="035696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227437" y="5090591"/>
            <a:ext cx="462191" cy="468681"/>
            <a:chOff x="3047678" y="4862340"/>
            <a:chExt cx="462191" cy="468681"/>
          </a:xfrm>
        </p:grpSpPr>
        <p:sp>
          <p:nvSpPr>
            <p:cNvPr id="134" name="Кружок">
              <a:extLst>
                <a:ext uri="{FF2B5EF4-FFF2-40B4-BE49-F238E27FC236}">
                  <a16:creationId xmlns:a16="http://schemas.microsoft.com/office/drawing/2014/main" xmlns="" id="{BE1E0023-6051-E042-B74E-E0C72AEEB4D0}"/>
                </a:ext>
              </a:extLst>
            </p:cNvPr>
            <p:cNvSpPr/>
            <p:nvPr/>
          </p:nvSpPr>
          <p:spPr>
            <a:xfrm>
              <a:off x="3047678" y="4862340"/>
              <a:ext cx="462191" cy="468681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</a:gra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 defTabSz="412750"/>
              <a:endPara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3061188" y="4888931"/>
              <a:ext cx="43517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100" b="1" dirty="0" smtClean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endParaRPr lang="ru-RU" sz="2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105874" y="4862340"/>
            <a:ext cx="462191" cy="468681"/>
            <a:chOff x="750554" y="4503495"/>
            <a:chExt cx="462191" cy="468681"/>
          </a:xfrm>
        </p:grpSpPr>
        <p:sp>
          <p:nvSpPr>
            <p:cNvPr id="96" name="Кружок">
              <a:extLst>
                <a:ext uri="{FF2B5EF4-FFF2-40B4-BE49-F238E27FC236}">
                  <a16:creationId xmlns:a16="http://schemas.microsoft.com/office/drawing/2014/main" xmlns="" id="{BE1E0023-6051-E042-B74E-E0C72AEEB4D0}"/>
                </a:ext>
              </a:extLst>
            </p:cNvPr>
            <p:cNvSpPr/>
            <p:nvPr/>
          </p:nvSpPr>
          <p:spPr>
            <a:xfrm>
              <a:off x="750554" y="4503495"/>
              <a:ext cx="462191" cy="468681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4">
                    <a:lumMod val="40000"/>
                    <a:lumOff val="60000"/>
                  </a:schemeClr>
                </a:gs>
                <a:gs pos="100000">
                  <a:srgbClr val="FFC000"/>
                </a:gs>
              </a:gsLst>
              <a:lin ang="0" scaled="1"/>
            </a:gra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 defTabSz="412750"/>
              <a:endPara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764064" y="4530086"/>
              <a:ext cx="43517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100" b="1" dirty="0">
                  <a:solidFill>
                    <a:srgbClr val="06295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5346898" y="5304429"/>
            <a:ext cx="462191" cy="468681"/>
            <a:chOff x="3047678" y="4862340"/>
            <a:chExt cx="462191" cy="468681"/>
          </a:xfrm>
        </p:grpSpPr>
        <p:sp>
          <p:nvSpPr>
            <p:cNvPr id="138" name="Кружок">
              <a:extLst>
                <a:ext uri="{FF2B5EF4-FFF2-40B4-BE49-F238E27FC236}">
                  <a16:creationId xmlns:a16="http://schemas.microsoft.com/office/drawing/2014/main" xmlns="" id="{BE1E0023-6051-E042-B74E-E0C72AEEB4D0}"/>
                </a:ext>
              </a:extLst>
            </p:cNvPr>
            <p:cNvSpPr/>
            <p:nvPr/>
          </p:nvSpPr>
          <p:spPr>
            <a:xfrm>
              <a:off x="3047678" y="4862340"/>
              <a:ext cx="462191" cy="468681"/>
            </a:xfrm>
            <a:prstGeom prst="ellipse">
              <a:avLst/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rgbClr val="FFC000"/>
                </a:gs>
                <a:gs pos="100000">
                  <a:schemeClr val="accent2"/>
                </a:gs>
              </a:gsLst>
              <a:lin ang="0" scaled="1"/>
            </a:gra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 defTabSz="412750"/>
              <a:endPara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3061188" y="4888931"/>
              <a:ext cx="43517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100" b="1" dirty="0" smtClean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  <a:endParaRPr lang="ru-RU" sz="2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7465736" y="5445095"/>
            <a:ext cx="462191" cy="468681"/>
            <a:chOff x="3047678" y="4862340"/>
            <a:chExt cx="462191" cy="468681"/>
          </a:xfrm>
        </p:grpSpPr>
        <p:sp>
          <p:nvSpPr>
            <p:cNvPr id="141" name="Кружок">
              <a:extLst>
                <a:ext uri="{FF2B5EF4-FFF2-40B4-BE49-F238E27FC236}">
                  <a16:creationId xmlns:a16="http://schemas.microsoft.com/office/drawing/2014/main" xmlns="" id="{BE1E0023-6051-E042-B74E-E0C72AEEB4D0}"/>
                </a:ext>
              </a:extLst>
            </p:cNvPr>
            <p:cNvSpPr/>
            <p:nvPr/>
          </p:nvSpPr>
          <p:spPr>
            <a:xfrm>
              <a:off x="3047678" y="4862340"/>
              <a:ext cx="462191" cy="4686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 defTabSz="412750"/>
              <a:endPara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  <p:sp>
          <p:nvSpPr>
            <p:cNvPr id="142" name="Прямоугольник 141"/>
            <p:cNvSpPr/>
            <p:nvPr/>
          </p:nvSpPr>
          <p:spPr>
            <a:xfrm>
              <a:off x="3061188" y="4888931"/>
              <a:ext cx="43517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100" b="1" dirty="0" smtClean="0">
                  <a:solidFill>
                    <a:srgbClr val="06295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  <a:endParaRPr lang="ru-RU" sz="2100" b="1" dirty="0">
                <a:solidFill>
                  <a:srgbClr val="062952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9588747" y="5606707"/>
            <a:ext cx="462191" cy="468681"/>
            <a:chOff x="3047678" y="4862340"/>
            <a:chExt cx="462191" cy="468681"/>
          </a:xfrm>
        </p:grpSpPr>
        <p:sp>
          <p:nvSpPr>
            <p:cNvPr id="144" name="Кружок">
              <a:extLst>
                <a:ext uri="{FF2B5EF4-FFF2-40B4-BE49-F238E27FC236}">
                  <a16:creationId xmlns:a16="http://schemas.microsoft.com/office/drawing/2014/main" xmlns="" id="{BE1E0023-6051-E042-B74E-E0C72AEEB4D0}"/>
                </a:ext>
              </a:extLst>
            </p:cNvPr>
            <p:cNvSpPr/>
            <p:nvPr/>
          </p:nvSpPr>
          <p:spPr>
            <a:xfrm>
              <a:off x="3047678" y="4862340"/>
              <a:ext cx="462191" cy="468681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 defTabSz="412750"/>
              <a:endPara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3061188" y="4888931"/>
              <a:ext cx="43517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100" b="1" dirty="0" smtClean="0">
                  <a:solidFill>
                    <a:srgbClr val="06295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</a:t>
              </a:r>
              <a:endParaRPr lang="ru-RU" sz="2100" b="1" dirty="0">
                <a:solidFill>
                  <a:srgbClr val="062952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208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5881" y="5156578"/>
            <a:ext cx="35350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с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 1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января 2022 г.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по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31 октября 2023 г.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65117" y="515937"/>
            <a:ext cx="723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>
                <a:gradFill flip="none" rotWithShape="1">
                  <a:gsLst>
                    <a:gs pos="0">
                      <a:srgbClr val="007CC8"/>
                    </a:gs>
                    <a:gs pos="50000">
                      <a:srgbClr val="079DC1"/>
                    </a:gs>
                    <a:gs pos="100000">
                      <a:srgbClr val="03B2AB"/>
                    </a:gs>
                  </a:gsLst>
                  <a:lin ang="0" scaled="1"/>
                  <a:tileRect/>
                </a:gradFill>
                <a:latin typeface="Bahnschrift SemiBold" panose="020B0502040204020203" pitchFamily="34" charset="0"/>
              </a:rPr>
              <a:t>ОТЧЕТНЫЙ ПЕРИОД</a:t>
            </a:r>
            <a:endParaRPr lang="ru-RU" sz="2000" b="1" dirty="0">
              <a:gradFill flip="none" rotWithShape="1">
                <a:gsLst>
                  <a:gs pos="0">
                    <a:srgbClr val="007CC8"/>
                  </a:gs>
                  <a:gs pos="50000">
                    <a:srgbClr val="079DC1"/>
                  </a:gs>
                  <a:gs pos="100000">
                    <a:srgbClr val="03B2AB"/>
                  </a:gs>
                </a:gsLst>
                <a:lin ang="0" scaled="1"/>
                <a:tileRect/>
              </a:gradFill>
              <a:latin typeface="Bahnschrift SemiBold" panose="020B0502040204020203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422401" y="2628961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380580" y="1836030"/>
            <a:ext cx="6174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rgbClr val="2172B2"/>
              </a:buClr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Показатели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, связанные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  <a:t>с проведением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  <a:t>ОРВ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/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и мероприятиями по обеспечению эффективности процедуры 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59435" y="1866807"/>
            <a:ext cx="3719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с 1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ноября 2022 г.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 п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о 31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октября 2023 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30868" y="3392225"/>
            <a:ext cx="53751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rgbClr val="2172B2"/>
              </a:buClr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Показатели, связанные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  <a:t>со сроками проведения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процедур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ОПОТ, ОФВ и экспертизы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34005" y="3442891"/>
            <a:ext cx="335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с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 1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января 2022 г.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по 1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января 2023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0868" y="4997164"/>
            <a:ext cx="61237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rgbClr val="2172B2"/>
              </a:buClr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Показатели, связанные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  <a:cs typeface="Arial"/>
              </a:rPr>
              <a:t>с рассмотрением результатов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/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проведения процедур ОПОТ, ОФВ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/>
              </a:rPr>
              <a:t>и экспертизы, </a:t>
            </a: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  <a:cs typeface="Arial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514216" y="4158465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521158" y="5741353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380580" y="5741353"/>
            <a:ext cx="609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(в том числе отмены или внесения изменений в НПА)</a:t>
            </a:r>
          </a:p>
        </p:txBody>
      </p:sp>
      <p:sp>
        <p:nvSpPr>
          <p:cNvPr id="13" name="Номер слайда 4"/>
          <p:cNvSpPr txBox="1">
            <a:spLocks/>
          </p:cNvSpPr>
          <p:nvPr/>
        </p:nvSpPr>
        <p:spPr>
          <a:xfrm>
            <a:off x="11392092" y="6359367"/>
            <a:ext cx="573343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2800" b="0" i="0" kern="1200">
                <a:solidFill>
                  <a:srgbClr val="00B2A9"/>
                </a:solidFill>
                <a:latin typeface="Stem"/>
                <a:ea typeface="+mn-ea"/>
                <a:cs typeface="Stem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83A2C4-EAEE-0541-80F0-7D439BD8E73A}" type="slidenum"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B2A9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4"/>
          <p:cNvSpPr txBox="1">
            <a:spLocks/>
          </p:cNvSpPr>
          <p:nvPr/>
        </p:nvSpPr>
        <p:spPr>
          <a:xfrm>
            <a:off x="11392092" y="6359367"/>
            <a:ext cx="573343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2800" b="0" i="0" kern="1200">
                <a:solidFill>
                  <a:srgbClr val="00B2A9"/>
                </a:solidFill>
                <a:latin typeface="Stem"/>
                <a:ea typeface="+mn-ea"/>
                <a:cs typeface="Stem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83A2C4-EAEE-0541-80F0-7D439BD8E73A}" type="slidenum"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B2A9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427268" y="496732"/>
            <a:ext cx="723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>
                <a:gradFill flip="none" rotWithShape="1">
                  <a:gsLst>
                    <a:gs pos="0">
                      <a:srgbClr val="007CC8"/>
                    </a:gs>
                    <a:gs pos="50000">
                      <a:srgbClr val="079DC1"/>
                    </a:gs>
                    <a:gs pos="100000">
                      <a:srgbClr val="03B2AB"/>
                    </a:gs>
                  </a:gsLst>
                  <a:lin ang="0" scaled="1"/>
                  <a:tileRect/>
                </a:gradFill>
                <a:latin typeface="Bahnschrift SemiBold" panose="020B0502040204020203" pitchFamily="34" charset="0"/>
              </a:rPr>
              <a:t>ПОКАЗАТЕЛИ РЕЙТИНГА</a:t>
            </a:r>
            <a:endParaRPr lang="ru-RU" sz="2000" b="1" dirty="0">
              <a:gradFill flip="none" rotWithShape="1">
                <a:gsLst>
                  <a:gs pos="0">
                    <a:srgbClr val="007CC8"/>
                  </a:gs>
                  <a:gs pos="50000">
                    <a:srgbClr val="079DC1"/>
                  </a:gs>
                  <a:gs pos="100000">
                    <a:srgbClr val="03B2AB"/>
                  </a:gs>
                </a:gsLst>
                <a:lin ang="0" scaled="1"/>
                <a:tileRect/>
              </a:gradFill>
              <a:latin typeface="Bahnschrift SemiBold" panose="020B0502040204020203" pitchFamily="34" charset="0"/>
            </a:endParaRPr>
          </a:p>
        </p:txBody>
      </p:sp>
      <p:sp>
        <p:nvSpPr>
          <p:cNvPr id="42" name="Первый тезис…"/>
          <p:cNvSpPr txBox="1"/>
          <p:nvPr/>
        </p:nvSpPr>
        <p:spPr>
          <a:xfrm>
            <a:off x="1341342" y="1924539"/>
            <a:ext cx="4147010" cy="64633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Систематическое проведение ОРВ проектов НПА, разработанных: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43" name="Первый тезис…">
            <a:extLst>
              <a:ext uri="{FF2B5EF4-FFF2-40B4-BE49-F238E27FC236}">
                <a16:creationId xmlns:a16="http://schemas.microsoft.com/office/drawing/2014/main" xmlns="" id="{721AFFB8-66C2-4C81-BE28-914B21F1963F}"/>
              </a:ext>
            </a:extLst>
          </p:cNvPr>
          <p:cNvSpPr txBox="1"/>
          <p:nvPr/>
        </p:nvSpPr>
        <p:spPr>
          <a:xfrm>
            <a:off x="1341342" y="2564217"/>
            <a:ext cx="4818389" cy="20313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 b="1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Органами исполнительной власти субъекта РФ</a:t>
            </a:r>
            <a:br>
              <a:rPr lang="ru-RU" sz="1800" b="0" dirty="0" smtClean="0"/>
            </a:br>
            <a:r>
              <a:rPr lang="ru-RU" sz="1800" b="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не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менее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10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-</a:t>
            </a:r>
            <a:r>
              <a:rPr lang="ru-RU" sz="1800" i="1" dirty="0" err="1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ти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 проектов)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800" b="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Законодательным (представительным) органом власти субъекта РФ </a:t>
            </a:r>
            <a:br>
              <a:rPr lang="ru-RU" sz="1800" b="0" dirty="0" smtClean="0"/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не менее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3-х проектов, обоснование отсутствия таких проектов)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10608" y="1303772"/>
            <a:ext cx="6850233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700" b="1" kern="0" dirty="0" smtClean="0">
                <a:solidFill>
                  <a:srgbClr val="035696"/>
                </a:solidFill>
                <a:latin typeface="Bahnschrift SemiBold" panose="020B0502040204020203" pitchFamily="34" charset="0"/>
              </a:rPr>
              <a:t>БЛОК 1. МЕХАНИЗМ ПРОВЕДЕНИЯ ОРВ, ОФВ И ЭКСПЕРТИЗЫ</a:t>
            </a:r>
            <a:endParaRPr lang="ru-RU" sz="1700" b="1" kern="0" dirty="0">
              <a:solidFill>
                <a:srgbClr val="035696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1428488" y="2546169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ервый тезис…"/>
          <p:cNvSpPr txBox="1"/>
          <p:nvPr/>
        </p:nvSpPr>
        <p:spPr>
          <a:xfrm>
            <a:off x="6770550" y="2102654"/>
            <a:ext cx="4480090" cy="3693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В сводный отчет включено описание: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54" name="Первый тезис…">
            <a:extLst>
              <a:ext uri="{FF2B5EF4-FFF2-40B4-BE49-F238E27FC236}">
                <a16:creationId xmlns:a16="http://schemas.microsoft.com/office/drawing/2014/main" xmlns="" id="{721AFFB8-66C2-4C81-BE28-914B21F1963F}"/>
              </a:ext>
            </a:extLst>
          </p:cNvPr>
          <p:cNvSpPr txBox="1"/>
          <p:nvPr/>
        </p:nvSpPr>
        <p:spPr>
          <a:xfrm>
            <a:off x="6770550" y="2545354"/>
            <a:ext cx="4621542" cy="14773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 b="1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Проблем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Целей регулирования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Степени регулирующего воздействия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Ключевых показателей достижения целей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Сроков достижения целевых показателей</a:t>
            </a:r>
            <a:endParaRPr lang="ru-RU" sz="1800" b="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6770550" y="2510520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ервый тезис…"/>
          <p:cNvSpPr txBox="1"/>
          <p:nvPr/>
        </p:nvSpPr>
        <p:spPr>
          <a:xfrm>
            <a:off x="1594005" y="5094847"/>
            <a:ext cx="6286283" cy="3693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Нормативно закреплены случаи и внедрена практика: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62" name="Первый тезис…">
            <a:extLst>
              <a:ext uri="{FF2B5EF4-FFF2-40B4-BE49-F238E27FC236}">
                <a16:creationId xmlns:a16="http://schemas.microsoft.com/office/drawing/2014/main" xmlns="" id="{721AFFB8-66C2-4C81-BE28-914B21F1963F}"/>
              </a:ext>
            </a:extLst>
          </p:cNvPr>
          <p:cNvSpPr txBox="1"/>
          <p:nvPr/>
        </p:nvSpPr>
        <p:spPr>
          <a:xfrm>
            <a:off x="1594005" y="5485949"/>
            <a:ext cx="8717818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 b="1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Практика </a:t>
            </a:r>
            <a:r>
              <a:rPr lang="ru-RU" sz="1800" b="0" dirty="0"/>
              <a:t>установления </a:t>
            </a:r>
            <a:r>
              <a:rPr lang="ru-RU" sz="1800" b="0" dirty="0" smtClean="0"/>
              <a:t>сроков </a:t>
            </a:r>
            <a:r>
              <a:rPr lang="ru-RU" sz="1800" b="0" dirty="0"/>
              <a:t>действия актов, содержащих обязательные </a:t>
            </a:r>
            <a:r>
              <a:rPr lang="ru-RU" sz="1800" b="0" dirty="0" smtClean="0"/>
              <a:t>требования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Практика </a:t>
            </a:r>
            <a:r>
              <a:rPr lang="ru-RU" sz="1800" b="0" dirty="0"/>
              <a:t>установления отлагательных сроков вступления в силу нормативных правовых актов, устанавливающих обязательные </a:t>
            </a:r>
            <a:r>
              <a:rPr lang="ru-RU" sz="1800" b="0" dirty="0" smtClean="0"/>
              <a:t>требования</a:t>
            </a:r>
            <a:endParaRPr lang="ru-RU" sz="1800" b="0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1594005" y="5442407"/>
            <a:ext cx="588254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036558" y="39439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(закрепление требования в НПА + практика)</a:t>
            </a:r>
          </a:p>
        </p:txBody>
      </p:sp>
    </p:spTree>
    <p:extLst>
      <p:ext uri="{BB962C8B-B14F-4D97-AF65-F5344CB8AC3E}">
        <p14:creationId xmlns:p14="http://schemas.microsoft.com/office/powerpoint/2010/main" val="7102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4"/>
          <p:cNvSpPr txBox="1">
            <a:spLocks/>
          </p:cNvSpPr>
          <p:nvPr/>
        </p:nvSpPr>
        <p:spPr>
          <a:xfrm>
            <a:off x="11392092" y="6359367"/>
            <a:ext cx="573343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2800" b="0" i="0" kern="1200">
                <a:solidFill>
                  <a:srgbClr val="00B2A9"/>
                </a:solidFill>
                <a:latin typeface="Stem"/>
                <a:ea typeface="+mn-ea"/>
                <a:cs typeface="Stem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83A2C4-EAEE-0541-80F0-7D439BD8E73A}" type="slidenum"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B2A9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10249" y="512917"/>
            <a:ext cx="723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>
                <a:gradFill flip="none" rotWithShape="1">
                  <a:gsLst>
                    <a:gs pos="0">
                      <a:srgbClr val="007CC8"/>
                    </a:gs>
                    <a:gs pos="50000">
                      <a:srgbClr val="079DC1"/>
                    </a:gs>
                    <a:gs pos="100000">
                      <a:srgbClr val="03B2AB"/>
                    </a:gs>
                  </a:gsLst>
                  <a:lin ang="0" scaled="1"/>
                  <a:tileRect/>
                </a:gradFill>
                <a:latin typeface="Bahnschrift SemiBold" panose="020B0502040204020203" pitchFamily="34" charset="0"/>
              </a:rPr>
              <a:t>ПОКАЗАТЕЛИ РЕЙТИНГА</a:t>
            </a:r>
            <a:endParaRPr lang="ru-RU" sz="2000" b="1" dirty="0">
              <a:gradFill flip="none" rotWithShape="1">
                <a:gsLst>
                  <a:gs pos="0">
                    <a:srgbClr val="007CC8"/>
                  </a:gs>
                  <a:gs pos="50000">
                    <a:srgbClr val="079DC1"/>
                  </a:gs>
                  <a:gs pos="100000">
                    <a:srgbClr val="03B2AB"/>
                  </a:gs>
                </a:gsLst>
                <a:lin ang="0" scaled="1"/>
                <a:tileRect/>
              </a:gradFill>
              <a:latin typeface="Bahnschrift SemiBold" panose="020B0502040204020203" pitchFamily="34" charset="0"/>
            </a:endParaRPr>
          </a:p>
        </p:txBody>
      </p:sp>
      <p:sp>
        <p:nvSpPr>
          <p:cNvPr id="42" name="Первый тезис…"/>
          <p:cNvSpPr txBox="1"/>
          <p:nvPr/>
        </p:nvSpPr>
        <p:spPr>
          <a:xfrm>
            <a:off x="1720160" y="1924539"/>
            <a:ext cx="4147010" cy="3693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Доля </a:t>
            </a:r>
            <a:r>
              <a:rPr lang="ru-RU" sz="1800" dirty="0">
                <a:latin typeface="Bahnschrift SemiBold" panose="020B0502040204020203" pitchFamily="34" charset="0"/>
              </a:rPr>
              <a:t>сводных </a:t>
            </a:r>
            <a:r>
              <a:rPr lang="ru-RU" sz="1800" dirty="0" smtClean="0">
                <a:latin typeface="Bahnschrift SemiBold" panose="020B0502040204020203" pitchFamily="34" charset="0"/>
              </a:rPr>
              <a:t>отчетов: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43" name="Первый тезис…">
            <a:extLst>
              <a:ext uri="{FF2B5EF4-FFF2-40B4-BE49-F238E27FC236}">
                <a16:creationId xmlns:a16="http://schemas.microsoft.com/office/drawing/2014/main" xmlns="" id="{721AFFB8-66C2-4C81-BE28-914B21F1963F}"/>
              </a:ext>
            </a:extLst>
          </p:cNvPr>
          <p:cNvSpPr txBox="1"/>
          <p:nvPr/>
        </p:nvSpPr>
        <p:spPr>
          <a:xfrm>
            <a:off x="1807307" y="2319709"/>
            <a:ext cx="4059864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 b="1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С </a:t>
            </a:r>
            <a:r>
              <a:rPr lang="ru-RU" sz="1800" b="0" dirty="0"/>
              <a:t>альтернативными вариантами решения </a:t>
            </a:r>
            <a:r>
              <a:rPr lang="ru-RU" sz="1800" b="0" dirty="0" smtClean="0"/>
              <a:t>проблемы</a:t>
            </a:r>
            <a:endParaRPr lang="ru-RU" sz="1800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0" dirty="0" smtClean="0"/>
              <a:t>С </a:t>
            </a:r>
            <a:r>
              <a:rPr lang="ru-RU" sz="1800" b="0" dirty="0"/>
              <a:t>финансовой </a:t>
            </a:r>
            <a:r>
              <a:rPr lang="ru-RU" sz="1800" b="0" dirty="0" smtClean="0"/>
              <a:t>оценкой</a:t>
            </a:r>
            <a:endParaRPr lang="ru-RU" sz="1800" b="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471645" y="1289637"/>
            <a:ext cx="6850233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700" b="1" kern="0" dirty="0" smtClean="0">
                <a:solidFill>
                  <a:srgbClr val="035696"/>
                </a:solidFill>
                <a:latin typeface="Bahnschrift SemiBold" panose="020B0502040204020203" pitchFamily="34" charset="0"/>
              </a:rPr>
              <a:t>БЛОК 1. МЕХАНИЗМ ПРОВЕДЕНИЯ ОРВ, ОФВ И ЭКСПЕРТИЗЫ</a:t>
            </a:r>
            <a:endParaRPr lang="ru-RU" sz="1700" b="1" kern="0" dirty="0">
              <a:solidFill>
                <a:srgbClr val="035696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1807306" y="2264229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ервый тезис…"/>
          <p:cNvSpPr txBox="1"/>
          <p:nvPr/>
        </p:nvSpPr>
        <p:spPr>
          <a:xfrm>
            <a:off x="6626060" y="1924539"/>
            <a:ext cx="4089565" cy="64633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Систематическое проведение ОПОТ, ОФВ </a:t>
            </a:r>
            <a:r>
              <a:rPr lang="ru-RU" sz="1800" dirty="0">
                <a:latin typeface="Bahnschrift SemiBold" panose="020B0502040204020203" pitchFamily="34" charset="0"/>
              </a:rPr>
              <a:t>и </a:t>
            </a:r>
            <a:r>
              <a:rPr lang="ru-RU" sz="1800" dirty="0" smtClean="0">
                <a:latin typeface="Bahnschrift SemiBold" panose="020B0502040204020203" pitchFamily="34" charset="0"/>
              </a:rPr>
              <a:t>экспертизы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21" name="Первый тезис…"/>
          <p:cNvSpPr txBox="1"/>
          <p:nvPr/>
        </p:nvSpPr>
        <p:spPr>
          <a:xfrm>
            <a:off x="6626060" y="3101247"/>
            <a:ext cx="4089565" cy="64633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Доля ОПОТ, </a:t>
            </a:r>
            <a:r>
              <a:rPr lang="ru-RU" sz="1800" dirty="0">
                <a:latin typeface="Bahnschrift SemiBold" panose="020B0502040204020203" pitchFamily="34" charset="0"/>
              </a:rPr>
              <a:t>ОФВ и экспертиз </a:t>
            </a:r>
            <a:r>
              <a:rPr lang="ru-RU" sz="1800" dirty="0" smtClean="0">
                <a:latin typeface="Bahnschrift SemiBold" panose="020B0502040204020203" pitchFamily="34" charset="0"/>
              </a:rPr>
              <a:t/>
            </a:r>
            <a:br>
              <a:rPr lang="ru-RU" sz="1800" dirty="0" smtClean="0">
                <a:latin typeface="Bahnschrift SemiBold" panose="020B0502040204020203" pitchFamily="34" charset="0"/>
              </a:rPr>
            </a:br>
            <a:r>
              <a:rPr lang="ru-RU" sz="1800" dirty="0" smtClean="0">
                <a:latin typeface="Bahnschrift SemiBold" panose="020B0502040204020203" pitchFamily="34" charset="0"/>
              </a:rPr>
              <a:t>с </a:t>
            </a:r>
            <a:r>
              <a:rPr lang="ru-RU" sz="1800" dirty="0">
                <a:latin typeface="Bahnschrift SemiBold" panose="020B0502040204020203" pitchFamily="34" charset="0"/>
              </a:rPr>
              <a:t>финансовой </a:t>
            </a:r>
            <a:r>
              <a:rPr lang="ru-RU" sz="1800" dirty="0" smtClean="0">
                <a:latin typeface="Bahnschrift SemiBold" panose="020B0502040204020203" pitchFamily="34" charset="0"/>
              </a:rPr>
              <a:t>оценкой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24" name="Первый тезис…"/>
          <p:cNvSpPr txBox="1"/>
          <p:nvPr/>
        </p:nvSpPr>
        <p:spPr>
          <a:xfrm>
            <a:off x="6780740" y="4387602"/>
            <a:ext cx="4089565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>
                <a:latin typeface="Bahnschrift SemiBold" panose="020B0502040204020203" pitchFamily="34" charset="0"/>
              </a:rPr>
              <a:t>Доля актов, измененных </a:t>
            </a:r>
            <a:r>
              <a:rPr lang="ru-RU" sz="1800" dirty="0" smtClean="0">
                <a:latin typeface="Bahnschrift SemiBold" panose="020B0502040204020203" pitchFamily="34" charset="0"/>
              </a:rPr>
              <a:t>(отмененных) по итогам ОПОТ, ОФВ и экспертизы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26" name="Первый тезис…"/>
          <p:cNvSpPr txBox="1"/>
          <p:nvPr/>
        </p:nvSpPr>
        <p:spPr>
          <a:xfrm>
            <a:off x="1812741" y="5310932"/>
            <a:ext cx="4579745" cy="64633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>
                <a:latin typeface="Bahnschrift SemiBold" panose="020B0502040204020203" pitchFamily="34" charset="0"/>
              </a:rPr>
              <a:t>Доля </a:t>
            </a:r>
            <a:r>
              <a:rPr lang="ru-RU" sz="1800" dirty="0" smtClean="0">
                <a:latin typeface="Bahnschrift SemiBold" panose="020B0502040204020203" pitchFamily="34" charset="0"/>
              </a:rPr>
              <a:t>проектов актов</a:t>
            </a:r>
            <a:r>
              <a:rPr lang="ru-RU" sz="1800" dirty="0">
                <a:latin typeface="Bahnschrift SemiBold" panose="020B0502040204020203" pitchFamily="34" charset="0"/>
              </a:rPr>
              <a:t>, </a:t>
            </a:r>
            <a:r>
              <a:rPr lang="ru-RU" sz="1800" dirty="0" smtClean="0">
                <a:latin typeface="Bahnschrift SemiBold" panose="020B0502040204020203" pitchFamily="34" charset="0"/>
              </a:rPr>
              <a:t>доработанных </a:t>
            </a:r>
            <a:br>
              <a:rPr lang="ru-RU" sz="1800" dirty="0" smtClean="0">
                <a:latin typeface="Bahnschrift SemiBold" panose="020B0502040204020203" pitchFamily="34" charset="0"/>
              </a:rPr>
            </a:br>
            <a:r>
              <a:rPr lang="ru-RU" sz="1800" dirty="0" smtClean="0">
                <a:latin typeface="Bahnschrift SemiBold" panose="020B0502040204020203" pitchFamily="34" charset="0"/>
              </a:rPr>
              <a:t>по </a:t>
            </a:r>
            <a:r>
              <a:rPr lang="ru-RU" sz="1800" dirty="0">
                <a:latin typeface="Bahnschrift SemiBold" panose="020B0502040204020203" pitchFamily="34" charset="0"/>
              </a:rPr>
              <a:t>итогам </a:t>
            </a:r>
            <a:r>
              <a:rPr lang="ru-RU" sz="1800" dirty="0" smtClean="0">
                <a:latin typeface="Bahnschrift SemiBold" panose="020B0502040204020203" pitchFamily="34" charset="0"/>
              </a:rPr>
              <a:t>ОРВ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1915371" y="5992655"/>
            <a:ext cx="41160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736980" y="2542877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736980" y="3747578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6861671" y="5314665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ервый тезис…"/>
          <p:cNvSpPr txBox="1"/>
          <p:nvPr/>
        </p:nvSpPr>
        <p:spPr>
          <a:xfrm>
            <a:off x="1812742" y="3453409"/>
            <a:ext cx="4116077" cy="14773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Нормативное закрепление возвращения на доработку проектов актов (нарушение процедуры ОРВ или некачественно заполненный сводный отчет)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1812742" y="4937046"/>
            <a:ext cx="41160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ервый тезис…"/>
          <p:cNvSpPr txBox="1"/>
          <p:nvPr/>
        </p:nvSpPr>
        <p:spPr>
          <a:xfrm>
            <a:off x="6626059" y="3747578"/>
            <a:ext cx="4089565" cy="3693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(увеличение стоимости показателя)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0" name="Первый тезис…"/>
          <p:cNvSpPr txBox="1"/>
          <p:nvPr/>
        </p:nvSpPr>
        <p:spPr>
          <a:xfrm>
            <a:off x="6697494" y="5314665"/>
            <a:ext cx="4089565" cy="3693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(увеличение стоимости показателя)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97494" y="2485282"/>
            <a:ext cx="3496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(в сумме не менее 5 –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ти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 НПА)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4"/>
          <p:cNvSpPr txBox="1">
            <a:spLocks/>
          </p:cNvSpPr>
          <p:nvPr/>
        </p:nvSpPr>
        <p:spPr>
          <a:xfrm>
            <a:off x="11392092" y="6359367"/>
            <a:ext cx="573343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2800" b="0" i="0" kern="1200">
                <a:solidFill>
                  <a:srgbClr val="00B2A9"/>
                </a:solidFill>
                <a:latin typeface="Stem"/>
                <a:ea typeface="+mn-ea"/>
                <a:cs typeface="Stem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83A2C4-EAEE-0541-80F0-7D439BD8E73A}" type="slidenum"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B2A9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10249" y="523502"/>
            <a:ext cx="723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>
                <a:gradFill flip="none" rotWithShape="1">
                  <a:gsLst>
                    <a:gs pos="0">
                      <a:srgbClr val="007CC8"/>
                    </a:gs>
                    <a:gs pos="50000">
                      <a:srgbClr val="079DC1"/>
                    </a:gs>
                    <a:gs pos="100000">
                      <a:srgbClr val="03B2AB"/>
                    </a:gs>
                  </a:gsLst>
                  <a:lin ang="0" scaled="1"/>
                  <a:tileRect/>
                </a:gradFill>
                <a:latin typeface="Bahnschrift SemiBold" panose="020B0502040204020203" pitchFamily="34" charset="0"/>
              </a:rPr>
              <a:t>ПОКАЗАТЕЛИ РЕЙТИНГА</a:t>
            </a:r>
            <a:endParaRPr lang="ru-RU" sz="2000" b="1" dirty="0">
              <a:gradFill flip="none" rotWithShape="1">
                <a:gsLst>
                  <a:gs pos="0">
                    <a:srgbClr val="007CC8"/>
                  </a:gs>
                  <a:gs pos="50000">
                    <a:srgbClr val="079DC1"/>
                  </a:gs>
                  <a:gs pos="100000">
                    <a:srgbClr val="03B2AB"/>
                  </a:gs>
                </a:gsLst>
                <a:lin ang="0" scaled="1"/>
                <a:tileRect/>
              </a:gradFill>
              <a:latin typeface="Bahnschrift SemiBold" panose="020B0502040204020203" pitchFamily="34" charset="0"/>
            </a:endParaRPr>
          </a:p>
        </p:txBody>
      </p:sp>
      <p:sp>
        <p:nvSpPr>
          <p:cNvPr id="42" name="Первый тезис…"/>
          <p:cNvSpPr txBox="1"/>
          <p:nvPr/>
        </p:nvSpPr>
        <p:spPr>
          <a:xfrm>
            <a:off x="1287865" y="1754815"/>
            <a:ext cx="4406320" cy="120032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>
                <a:latin typeface="Bahnschrift SemiBold" panose="020B0502040204020203" pitchFamily="34" charset="0"/>
              </a:rPr>
              <a:t>Размещение практических примеров проведения ОРВ, </a:t>
            </a:r>
            <a:r>
              <a:rPr lang="ru-RU" sz="1800" dirty="0" smtClean="0">
                <a:latin typeface="Bahnschrift SemiBold" panose="020B0502040204020203" pitchFamily="34" charset="0"/>
              </a:rPr>
              <a:t>ОПОТ, ОФВ </a:t>
            </a:r>
            <a:r>
              <a:rPr lang="ru-RU" sz="1800" dirty="0">
                <a:latin typeface="Bahnschrift SemiBold" panose="020B0502040204020203" pitchFamily="34" charset="0"/>
              </a:rPr>
              <a:t>или </a:t>
            </a:r>
            <a:r>
              <a:rPr lang="ru-RU" sz="1800" dirty="0" smtClean="0">
                <a:latin typeface="Bahnschrift SemiBold" panose="020B0502040204020203" pitchFamily="34" charset="0"/>
              </a:rPr>
              <a:t>экспертизы </a:t>
            </a:r>
            <a:r>
              <a:rPr lang="ru-RU" sz="1800" dirty="0">
                <a:latin typeface="Bahnschrift SemiBold" panose="020B0502040204020203" pitchFamily="34" charset="0"/>
              </a:rPr>
              <a:t>(orv.gov.ru</a:t>
            </a:r>
            <a:r>
              <a:rPr lang="ru-RU" sz="1800" dirty="0" smtClean="0">
                <a:latin typeface="Bahnschrift SemiBold" panose="020B0502040204020203" pitchFamily="34" charset="0"/>
              </a:rPr>
              <a:t>)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(не менее 3-х)</a:t>
            </a:r>
          </a:p>
          <a:p>
            <a:r>
              <a:rPr lang="ru-RU" sz="1800" dirty="0" smtClean="0">
                <a:latin typeface="Bahnschrift SemiBold" panose="020B0502040204020203" pitchFamily="34" charset="0"/>
              </a:rPr>
              <a:t> 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334386" y="1246960"/>
            <a:ext cx="7463349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700" b="1" kern="0" dirty="0" smtClean="0">
                <a:solidFill>
                  <a:srgbClr val="035696"/>
                </a:solidFill>
                <a:latin typeface="Bahnschrift SemiBold" panose="020B0502040204020203" pitchFamily="34" charset="0"/>
              </a:rPr>
              <a:t>БЛОК 2. МЕТОДИЧЕСКОЕ И ОРГАНИЗАЦИОННОЕ СОПРОВОЖДЕНИЕ</a:t>
            </a:r>
            <a:endParaRPr lang="ru-RU" sz="1700" b="1" kern="0" dirty="0">
              <a:solidFill>
                <a:srgbClr val="035696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1430268" y="2673804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ервый тезис…"/>
          <p:cNvSpPr txBox="1"/>
          <p:nvPr/>
        </p:nvSpPr>
        <p:spPr>
          <a:xfrm>
            <a:off x="6626056" y="1738504"/>
            <a:ext cx="4089566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>
                <a:latin typeface="Bahnschrift SemiBold" panose="020B0502040204020203" pitchFamily="34" charset="0"/>
              </a:rPr>
              <a:t>Проведение региональных мероприятий (информация размещается в открытом доступе</a:t>
            </a:r>
            <a:r>
              <a:rPr lang="ru-RU" sz="1800" dirty="0" smtClean="0">
                <a:latin typeface="Bahnschrift SemiBold" panose="020B0502040204020203" pitchFamily="34" charset="0"/>
              </a:rPr>
              <a:t>)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21" name="Первый тезис…"/>
          <p:cNvSpPr txBox="1"/>
          <p:nvPr/>
        </p:nvSpPr>
        <p:spPr>
          <a:xfrm>
            <a:off x="1334386" y="3128373"/>
            <a:ext cx="4089566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>
                <a:latin typeface="Bahnschrift SemiBold" panose="020B0502040204020203" pitchFamily="34" charset="0"/>
              </a:rPr>
              <a:t>Работа совещательного органа </a:t>
            </a:r>
            <a:br>
              <a:rPr lang="ru-RU" sz="1800" dirty="0">
                <a:latin typeface="Bahnschrift SemiBold" panose="020B0502040204020203" pitchFamily="34" charset="0"/>
              </a:rPr>
            </a:br>
            <a:r>
              <a:rPr lang="ru-RU" sz="1800" dirty="0">
                <a:latin typeface="Bahnschrift SemiBold" panose="020B0502040204020203" pitchFamily="34" charset="0"/>
              </a:rPr>
              <a:t>по вопросам ОРВ и ОФВ или </a:t>
            </a:r>
            <a:r>
              <a:rPr lang="ru-RU" sz="1800" dirty="0" smtClean="0">
                <a:latin typeface="Bahnschrift SemiBold" panose="020B0502040204020203" pitchFamily="34" charset="0"/>
              </a:rPr>
              <a:t>экспертизы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24" name="Первый тезис…"/>
          <p:cNvSpPr txBox="1"/>
          <p:nvPr/>
        </p:nvSpPr>
        <p:spPr>
          <a:xfrm>
            <a:off x="6736979" y="4433546"/>
            <a:ext cx="4089565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>
                <a:latin typeface="Bahnschrift SemiBold" panose="020B0502040204020203" pitchFamily="34" charset="0"/>
              </a:rPr>
              <a:t>Взаимодействие с уполномоченным </a:t>
            </a:r>
            <a:br>
              <a:rPr lang="ru-RU" sz="1800" dirty="0">
                <a:latin typeface="Bahnschrift SemiBold" panose="020B0502040204020203" pitchFamily="34" charset="0"/>
              </a:rPr>
            </a:br>
            <a:r>
              <a:rPr lang="ru-RU" sz="1800" dirty="0">
                <a:latin typeface="Bahnschrift SemiBold" panose="020B0502040204020203" pitchFamily="34" charset="0"/>
              </a:rPr>
              <a:t>по защите прав предпринимателей </a:t>
            </a:r>
            <a:br>
              <a:rPr lang="ru-RU" sz="1800" dirty="0">
                <a:latin typeface="Bahnschrift SemiBold" panose="020B0502040204020203" pitchFamily="34" charset="0"/>
              </a:rPr>
            </a:br>
            <a:r>
              <a:rPr lang="ru-RU" sz="1800" dirty="0">
                <a:latin typeface="Bahnschrift SemiBold" panose="020B0502040204020203" pitchFamily="34" charset="0"/>
              </a:rPr>
              <a:t>в субъекте </a:t>
            </a:r>
            <a:r>
              <a:rPr lang="ru-RU" sz="1800" dirty="0" smtClean="0">
                <a:latin typeface="Bahnschrift SemiBold" panose="020B0502040204020203" pitchFamily="34" charset="0"/>
              </a:rPr>
              <a:t>РФ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26" name="Первый тезис…"/>
          <p:cNvSpPr txBox="1"/>
          <p:nvPr/>
        </p:nvSpPr>
        <p:spPr>
          <a:xfrm>
            <a:off x="1335522" y="4252033"/>
            <a:ext cx="4116077" cy="120032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>
                <a:latin typeface="Bahnschrift SemiBold" panose="020B0502040204020203" pitchFamily="34" charset="0"/>
              </a:rPr>
              <a:t>Публикация сводных отчетов, проектов НПА, уведомлений о ПК, сводки предложений и заключений об ОРВ </a:t>
            </a:r>
            <a:r>
              <a:rPr lang="ru-RU" sz="1800" dirty="0" smtClean="0">
                <a:latin typeface="Bahnschrift SemiBold" panose="020B0502040204020203" pitchFamily="34" charset="0"/>
              </a:rPr>
              <a:t>на </a:t>
            </a:r>
            <a:r>
              <a:rPr lang="ru-RU" sz="1800" dirty="0">
                <a:latin typeface="Bahnschrift SemiBold" panose="020B0502040204020203" pitchFamily="34" charset="0"/>
              </a:rPr>
              <a:t>одном </a:t>
            </a:r>
            <a:r>
              <a:rPr lang="ru-RU" sz="1800" dirty="0" smtClean="0">
                <a:latin typeface="Bahnschrift SemiBold" panose="020B0502040204020203" pitchFamily="34" charset="0"/>
              </a:rPr>
              <a:t>сайте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1435704" y="5452362"/>
            <a:ext cx="41160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769081" y="2673804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430268" y="4079870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6736979" y="4024950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ервый тезис…"/>
          <p:cNvSpPr txBox="1"/>
          <p:nvPr/>
        </p:nvSpPr>
        <p:spPr>
          <a:xfrm>
            <a:off x="2757198" y="5985253"/>
            <a:ext cx="9578735" cy="64633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>
                <a:latin typeface="Bahnschrift SemiBold" panose="020B0502040204020203" pitchFamily="34" charset="0"/>
              </a:rPr>
              <a:t>Публикация отчетов </a:t>
            </a:r>
            <a:r>
              <a:rPr lang="ru-RU" sz="1800" dirty="0" smtClean="0">
                <a:latin typeface="Bahnschrift SemiBold" panose="020B0502040204020203" pitchFamily="34" charset="0"/>
              </a:rPr>
              <a:t>о </a:t>
            </a:r>
            <a:r>
              <a:rPr lang="ru-RU" sz="1800" dirty="0">
                <a:latin typeface="Bahnschrift SemiBold" panose="020B0502040204020203" pitchFamily="34" charset="0"/>
              </a:rPr>
              <a:t>проведении ОРВ </a:t>
            </a:r>
            <a:r>
              <a:rPr lang="ru-RU" sz="1800" dirty="0" smtClean="0">
                <a:latin typeface="Bahnschrift SemiBold" panose="020B0502040204020203" pitchFamily="34" charset="0"/>
              </a:rPr>
              <a:t/>
            </a:r>
            <a:br>
              <a:rPr lang="ru-RU" sz="1800" dirty="0" smtClean="0">
                <a:latin typeface="Bahnschrift SemiBold" panose="020B0502040204020203" pitchFamily="34" charset="0"/>
              </a:rPr>
            </a:br>
            <a:r>
              <a:rPr lang="ru-RU" sz="1800" dirty="0" smtClean="0">
                <a:latin typeface="Bahnschrift SemiBold" panose="020B0502040204020203" pitchFamily="34" charset="0"/>
              </a:rPr>
              <a:t>на </a:t>
            </a:r>
            <a:r>
              <a:rPr lang="ru-RU" sz="1800" dirty="0">
                <a:latin typeface="Bahnschrift SemiBold" panose="020B0502040204020203" pitchFamily="34" charset="0"/>
              </a:rPr>
              <a:t>региональном портале, посвященном ОРВ, и (или) </a:t>
            </a:r>
            <a:r>
              <a:rPr lang="ru-RU" sz="1800" dirty="0" smtClean="0">
                <a:latin typeface="Bahnschrift SemiBold" panose="020B0502040204020203" pitchFamily="34" charset="0"/>
              </a:rPr>
              <a:t>orv.gov.ru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2905400" y="6636076"/>
            <a:ext cx="41160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ервый тезис…"/>
          <p:cNvSpPr txBox="1"/>
          <p:nvPr/>
        </p:nvSpPr>
        <p:spPr>
          <a:xfrm>
            <a:off x="6626057" y="3066314"/>
            <a:ext cx="4592276" cy="120032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Проведение дополнительных публичных консультаций при подготовке заключения об ОРВ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(не менее 5-ти ПК)</a:t>
            </a:r>
          </a:p>
          <a:p>
            <a:endParaRPr lang="ru-RU" sz="1800" dirty="0">
              <a:latin typeface="Bahnschrift SemiBold" panose="020B0502040204020203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>
            <a:off x="6844412" y="5410027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ервый тезис…"/>
          <p:cNvSpPr txBox="1"/>
          <p:nvPr/>
        </p:nvSpPr>
        <p:spPr>
          <a:xfrm>
            <a:off x="1334386" y="2629341"/>
            <a:ext cx="4089565" cy="3693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(сокращение стоимости показателя)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0" name="Первый тезис…"/>
          <p:cNvSpPr txBox="1"/>
          <p:nvPr/>
        </p:nvSpPr>
        <p:spPr>
          <a:xfrm>
            <a:off x="1287865" y="5452362"/>
            <a:ext cx="4089565" cy="3693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(сокращение стоимости показателя)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2" name="Первый тезис…"/>
          <p:cNvSpPr txBox="1"/>
          <p:nvPr/>
        </p:nvSpPr>
        <p:spPr>
          <a:xfrm>
            <a:off x="6696875" y="5412936"/>
            <a:ext cx="4089565" cy="3693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(в том числе учет наличия анкеты)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4"/>
          <p:cNvSpPr txBox="1">
            <a:spLocks/>
          </p:cNvSpPr>
          <p:nvPr/>
        </p:nvSpPr>
        <p:spPr>
          <a:xfrm>
            <a:off x="11392092" y="6359367"/>
            <a:ext cx="573343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2800" b="0" i="0" kern="1200">
                <a:solidFill>
                  <a:srgbClr val="00B2A9"/>
                </a:solidFill>
                <a:latin typeface="Stem"/>
                <a:ea typeface="+mn-ea"/>
                <a:cs typeface="Stem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83A2C4-EAEE-0541-80F0-7D439BD8E73A}" type="slidenum"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B2A9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19775" y="520014"/>
            <a:ext cx="723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>
                <a:gradFill flip="none" rotWithShape="1">
                  <a:gsLst>
                    <a:gs pos="0">
                      <a:srgbClr val="007CC8"/>
                    </a:gs>
                    <a:gs pos="50000">
                      <a:srgbClr val="079DC1"/>
                    </a:gs>
                    <a:gs pos="100000">
                      <a:srgbClr val="03B2AB"/>
                    </a:gs>
                  </a:gsLst>
                  <a:lin ang="0" scaled="1"/>
                  <a:tileRect/>
                </a:gradFill>
                <a:latin typeface="Bahnschrift SemiBold" panose="020B0502040204020203" pitchFamily="34" charset="0"/>
              </a:rPr>
              <a:t>ПОКАЗАТЕЛИ РЕЙТИНГА</a:t>
            </a:r>
            <a:endParaRPr lang="ru-RU" sz="2000" b="1" dirty="0">
              <a:gradFill flip="none" rotWithShape="1">
                <a:gsLst>
                  <a:gs pos="0">
                    <a:srgbClr val="007CC8"/>
                  </a:gs>
                  <a:gs pos="50000">
                    <a:srgbClr val="079DC1"/>
                  </a:gs>
                  <a:gs pos="100000">
                    <a:srgbClr val="03B2AB"/>
                  </a:gs>
                </a:gsLst>
                <a:lin ang="0" scaled="1"/>
                <a:tileRect/>
              </a:gradFill>
              <a:latin typeface="Bahnschrift SemiBold" panose="020B0502040204020203" pitchFamily="34" charset="0"/>
            </a:endParaRPr>
          </a:p>
        </p:txBody>
      </p:sp>
      <p:sp>
        <p:nvSpPr>
          <p:cNvPr id="42" name="Первый тезис…"/>
          <p:cNvSpPr txBox="1"/>
          <p:nvPr/>
        </p:nvSpPr>
        <p:spPr>
          <a:xfrm>
            <a:off x="1791335" y="2322377"/>
            <a:ext cx="4147010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Систематическое проведение ОРВ </a:t>
            </a:r>
            <a:r>
              <a:rPr lang="ru-RU" sz="1800" dirty="0">
                <a:latin typeface="Bahnschrift SemiBold" panose="020B0502040204020203" pitchFamily="34" charset="0"/>
              </a:rPr>
              <a:t>проектов муниципальных правовых </a:t>
            </a:r>
            <a:r>
              <a:rPr lang="ru-RU" sz="1800" dirty="0" smtClean="0">
                <a:latin typeface="Bahnschrift SemiBold" panose="020B0502040204020203" pitchFamily="34" charset="0"/>
              </a:rPr>
              <a:t>актов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807306" y="1321659"/>
            <a:ext cx="7607041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700" b="1" kern="0" dirty="0" smtClean="0">
                <a:solidFill>
                  <a:srgbClr val="035696"/>
                </a:solidFill>
                <a:latin typeface="Bahnschrift SemiBold" panose="020B0502040204020203" pitchFamily="34" charset="0"/>
              </a:rPr>
              <a:t>БЛОК 3. ОРВ И ЭКСПЕРТИЗА В ОРГАНАХ МЕСТНОГО САМОУПРАВЛЕНИЯ</a:t>
            </a:r>
            <a:endParaRPr lang="ru-RU" sz="1700" b="1" kern="0" dirty="0">
              <a:solidFill>
                <a:srgbClr val="035696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1807306" y="3267703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ервый тезис…"/>
          <p:cNvSpPr txBox="1"/>
          <p:nvPr/>
        </p:nvSpPr>
        <p:spPr>
          <a:xfrm>
            <a:off x="6626058" y="4020183"/>
            <a:ext cx="4089566" cy="14773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defRPr>
            </a:lvl1pPr>
          </a:lstStyle>
          <a:p>
            <a:r>
              <a:rPr lang="ru-RU" dirty="0"/>
              <a:t>Размещение информации о проведении ОРВ, проведении ПК по проектам муниципальных правовых актов </a:t>
            </a:r>
            <a:r>
              <a:rPr lang="ru-RU" dirty="0" smtClean="0"/>
              <a:t>в </a:t>
            </a:r>
            <a:r>
              <a:rPr lang="ru-RU" dirty="0"/>
              <a:t>открытом доступе</a:t>
            </a:r>
          </a:p>
          <a:p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6736980" y="3219600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736978" y="5243458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ервый тезис…"/>
          <p:cNvSpPr txBox="1"/>
          <p:nvPr/>
        </p:nvSpPr>
        <p:spPr>
          <a:xfrm>
            <a:off x="1812742" y="4303695"/>
            <a:ext cx="4116077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Обязательное </a:t>
            </a:r>
            <a:r>
              <a:rPr lang="ru-RU" sz="1800" dirty="0">
                <a:latin typeface="Bahnschrift SemiBold" panose="020B0502040204020203" pitchFamily="34" charset="0"/>
              </a:rPr>
              <a:t>наличие сводного отчета ОРВ для проектов муниципальных правовых </a:t>
            </a:r>
            <a:r>
              <a:rPr lang="ru-RU" sz="1800" dirty="0" smtClean="0">
                <a:latin typeface="Bahnschrift SemiBold" panose="020B0502040204020203" pitchFamily="34" charset="0"/>
              </a:rPr>
              <a:t>актов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1822268" y="5287565"/>
            <a:ext cx="41160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807306" y="528526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(закрепление требования в НПА ОМСУ)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736979" y="2506660"/>
            <a:ext cx="4655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  <a:t>Систематическое проведение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  <a:t/>
            </a:r>
            <a:b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</a:b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  <a:t>ОПОТ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rPr>
              <a:t>, ОФВ и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10487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4"/>
          <p:cNvSpPr txBox="1">
            <a:spLocks/>
          </p:cNvSpPr>
          <p:nvPr/>
        </p:nvSpPr>
        <p:spPr>
          <a:xfrm>
            <a:off x="11392092" y="6359367"/>
            <a:ext cx="573343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2800" b="0" i="0" kern="1200">
                <a:solidFill>
                  <a:srgbClr val="00B2A9"/>
                </a:solidFill>
                <a:latin typeface="Stem"/>
                <a:ea typeface="+mn-ea"/>
                <a:cs typeface="Stem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83A2C4-EAEE-0541-80F0-7D439BD8E73A}" type="slidenum"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B2A9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B2A9"/>
              </a:solidFill>
              <a:effectLst/>
              <a:uLnTx/>
              <a:uFillTx/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97525" y="500580"/>
            <a:ext cx="7237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000" b="1" dirty="0" smtClean="0">
                <a:gradFill flip="none" rotWithShape="1">
                  <a:gsLst>
                    <a:gs pos="0">
                      <a:srgbClr val="007CC8"/>
                    </a:gs>
                    <a:gs pos="50000">
                      <a:srgbClr val="079DC1"/>
                    </a:gs>
                    <a:gs pos="100000">
                      <a:srgbClr val="03B2AB"/>
                    </a:gs>
                  </a:gsLst>
                  <a:lin ang="0" scaled="1"/>
                  <a:tileRect/>
                </a:gradFill>
                <a:latin typeface="Bahnschrift SemiBold" panose="020B0502040204020203" pitchFamily="34" charset="0"/>
              </a:rPr>
              <a:t>ПОКАЗАТЕЛИ РЕЙТИНГА</a:t>
            </a:r>
            <a:endParaRPr lang="ru-RU" sz="2000" b="1" dirty="0">
              <a:gradFill flip="none" rotWithShape="1">
                <a:gsLst>
                  <a:gs pos="0">
                    <a:srgbClr val="007CC8"/>
                  </a:gs>
                  <a:gs pos="50000">
                    <a:srgbClr val="079DC1"/>
                  </a:gs>
                  <a:gs pos="100000">
                    <a:srgbClr val="03B2AB"/>
                  </a:gs>
                </a:gsLst>
                <a:lin ang="0" scaled="1"/>
                <a:tileRect/>
              </a:gradFill>
              <a:latin typeface="Bahnschrift SemiBold" panose="020B0502040204020203" pitchFamily="34" charset="0"/>
            </a:endParaRPr>
          </a:p>
        </p:txBody>
      </p:sp>
      <p:sp>
        <p:nvSpPr>
          <p:cNvPr id="42" name="Первый тезис…"/>
          <p:cNvSpPr txBox="1"/>
          <p:nvPr/>
        </p:nvSpPr>
        <p:spPr>
          <a:xfrm>
            <a:off x="1720160" y="2165839"/>
            <a:ext cx="4147010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Открытость, актуальность и полнота информации об </a:t>
            </a:r>
            <a:r>
              <a:rPr lang="ru-RU" sz="1800" dirty="0">
                <a:latin typeface="Bahnschrift SemiBold" panose="020B0502040204020203" pitchFamily="34" charset="0"/>
              </a:rPr>
              <a:t>ОРВ и ОФВ в </a:t>
            </a:r>
            <a:r>
              <a:rPr lang="ru-RU" sz="1800" dirty="0" smtClean="0">
                <a:latin typeface="Bahnschrift SemiBold" panose="020B0502040204020203" pitchFamily="34" charset="0"/>
              </a:rPr>
              <a:t>регионе</a:t>
            </a:r>
            <a:endParaRPr lang="ru-RU" sz="1800" dirty="0">
              <a:latin typeface="Bahnschrift SemiBold" panose="020B0502040204020203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807306" y="1378885"/>
            <a:ext cx="6850233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700" b="1" kern="0" dirty="0" smtClean="0">
                <a:solidFill>
                  <a:srgbClr val="035696"/>
                </a:solidFill>
                <a:latin typeface="Bahnschrift SemiBold" panose="020B0502040204020203" pitchFamily="34" charset="0"/>
              </a:rPr>
              <a:t>БЛОК 4. НЕЗАВИСИМАЯ ОЦЕНКА</a:t>
            </a:r>
            <a:endParaRPr lang="ru-RU" sz="1700" b="1" kern="0" dirty="0">
              <a:solidFill>
                <a:srgbClr val="035696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1807306" y="3058430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ервый тезис…"/>
          <p:cNvSpPr txBox="1"/>
          <p:nvPr/>
        </p:nvSpPr>
        <p:spPr>
          <a:xfrm>
            <a:off x="6626060" y="2165839"/>
            <a:ext cx="4089566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>
                <a:latin typeface="Bahnschrift SemiBold" panose="020B0502040204020203" pitchFamily="34" charset="0"/>
              </a:rPr>
              <a:t>Учет мнения представителей предпринимательского и экспертного сообщества </a:t>
            </a:r>
          </a:p>
        </p:txBody>
      </p:sp>
      <p:sp>
        <p:nvSpPr>
          <p:cNvPr id="21" name="Первый тезис…"/>
          <p:cNvSpPr txBox="1"/>
          <p:nvPr/>
        </p:nvSpPr>
        <p:spPr>
          <a:xfrm>
            <a:off x="6626060" y="3620896"/>
            <a:ext cx="4089566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Bahnschrift SemiBold" panose="020B0502040204020203" pitchFamily="34" charset="0"/>
              </a:defRPr>
            </a:lvl1pPr>
          </a:lstStyle>
          <a:p>
            <a:r>
              <a:rPr lang="ru-RU" dirty="0"/>
              <a:t>Доля учтенных замечаний при доработке акта по итогам заключения об </a:t>
            </a:r>
            <a:r>
              <a:rPr lang="ru-RU" dirty="0" smtClean="0"/>
              <a:t>ОРВ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6736980" y="3056066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736978" y="4610537"/>
            <a:ext cx="4121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ервый тезис…"/>
          <p:cNvSpPr txBox="1"/>
          <p:nvPr/>
        </p:nvSpPr>
        <p:spPr>
          <a:xfrm>
            <a:off x="1812742" y="3620896"/>
            <a:ext cx="4116077" cy="9233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Качество работы </a:t>
            </a:r>
            <a:r>
              <a:rPr lang="ru-RU" sz="1800" dirty="0">
                <a:latin typeface="Bahnschrift SemiBold" panose="020B0502040204020203" pitchFamily="34" charset="0"/>
              </a:rPr>
              <a:t>по привлечению заинтересованных сторон к </a:t>
            </a:r>
            <a:r>
              <a:rPr lang="ru-RU" sz="1800" dirty="0" smtClean="0">
                <a:latin typeface="Bahnschrift SemiBold" panose="020B0502040204020203" pitchFamily="34" charset="0"/>
              </a:rPr>
              <a:t>участию в </a:t>
            </a:r>
            <a:r>
              <a:rPr lang="ru-RU" sz="1800" dirty="0">
                <a:latin typeface="Bahnschrift SemiBold" panose="020B0502040204020203" pitchFamily="34" charset="0"/>
              </a:rPr>
              <a:t>обсуждении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1822268" y="4604766"/>
            <a:ext cx="41160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ервый тезис…"/>
          <p:cNvSpPr txBox="1"/>
          <p:nvPr/>
        </p:nvSpPr>
        <p:spPr>
          <a:xfrm>
            <a:off x="2858706" y="5177553"/>
            <a:ext cx="6603832" cy="64633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dirty="0" smtClean="0">
                <a:latin typeface="Bahnschrift SemiBold" panose="020B0502040204020203" pitchFamily="34" charset="0"/>
              </a:rPr>
              <a:t>Роль </a:t>
            </a:r>
            <a:r>
              <a:rPr lang="ru-RU" sz="1800" dirty="0">
                <a:latin typeface="Bahnschrift SemiBold" panose="020B0502040204020203" pitchFamily="34" charset="0"/>
              </a:rPr>
              <a:t>ОРВ </a:t>
            </a:r>
            <a:r>
              <a:rPr lang="ru-RU" sz="1800" dirty="0" smtClean="0">
                <a:latin typeface="Bahnschrift SemiBold" panose="020B0502040204020203" pitchFamily="34" charset="0"/>
              </a:rPr>
              <a:t>в повышении </a:t>
            </a:r>
            <a:r>
              <a:rPr lang="ru-RU" sz="1800" dirty="0">
                <a:latin typeface="Bahnschrift SemiBold" panose="020B0502040204020203" pitchFamily="34" charset="0"/>
              </a:rPr>
              <a:t>качества принятия государственных решений в регионе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2961539" y="5823884"/>
            <a:ext cx="61091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ервый тезис…"/>
          <p:cNvSpPr txBox="1"/>
          <p:nvPr/>
        </p:nvSpPr>
        <p:spPr>
          <a:xfrm>
            <a:off x="1720160" y="3089169"/>
            <a:ext cx="4089565" cy="3693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prstClr val="black">
                    <a:lumMod val="65000"/>
                    <a:lumOff val="35000"/>
                  </a:prstClr>
                </a:solidFill>
                <a:latin typeface="Bahnschrift Light SemiCondensed" panose="020B0502040204020203" pitchFamily="34" charset="0"/>
              </a:defRPr>
            </a:lvl1pPr>
          </a:lstStyle>
          <a:p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(сокращение стоимости показателя)</a:t>
            </a:r>
            <a:endParaRPr lang="ru-RU" sz="1800" i="1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4085</TotalTime>
  <Words>569</Words>
  <Application>Microsoft Office PowerPoint</Application>
  <PresentationFormat>Широкоэкранный</PresentationFormat>
  <Paragraphs>110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26" baseType="lpstr">
      <vt:lpstr>Arial</vt:lpstr>
      <vt:lpstr>Bahnschrift Condensed</vt:lpstr>
      <vt:lpstr>Bahnschrift Light SemiCondensed</vt:lpstr>
      <vt:lpstr>Bahnschrift SemiBold</vt:lpstr>
      <vt:lpstr>Calibri</vt:lpstr>
      <vt:lpstr>Calibri Light</vt:lpstr>
      <vt:lpstr>Helvetica Neue Medium</vt:lpstr>
      <vt:lpstr>Lucida Grande</vt:lpstr>
      <vt:lpstr>Segoe UI</vt:lpstr>
      <vt:lpstr>Stem</vt:lpstr>
      <vt:lpstr>Stem Light</vt:lpstr>
      <vt:lpstr>Stem Medium</vt:lpstr>
      <vt:lpstr>Wingdings</vt:lpstr>
      <vt:lpstr>Тема Office</vt:lpstr>
      <vt:lpstr>1_Тема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Деханов Александр Сергеевич</dc:creator>
  <cp:lastModifiedBy>User2</cp:lastModifiedBy>
  <cp:revision>241</cp:revision>
  <cp:lastPrinted>2022-06-28T16:49:55Z</cp:lastPrinted>
  <dcterms:created xsi:type="dcterms:W3CDTF">2020-09-04T12:15:40Z</dcterms:created>
  <dcterms:modified xsi:type="dcterms:W3CDTF">2023-10-12T10:22:58Z</dcterms:modified>
</cp:coreProperties>
</file>