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852" r:id="rId4"/>
  </p:sldMasterIdLst>
  <p:notesMasterIdLst>
    <p:notesMasterId r:id="rId18"/>
  </p:notesMasterIdLst>
  <p:handoutMasterIdLst>
    <p:handoutMasterId r:id="rId19"/>
  </p:handoutMasterIdLst>
  <p:sldIdLst>
    <p:sldId id="409" r:id="rId5"/>
    <p:sldId id="412" r:id="rId6"/>
    <p:sldId id="415" r:id="rId7"/>
    <p:sldId id="416" r:id="rId8"/>
    <p:sldId id="395" r:id="rId9"/>
    <p:sldId id="405" r:id="rId10"/>
    <p:sldId id="403" r:id="rId11"/>
    <p:sldId id="394" r:id="rId12"/>
    <p:sldId id="402" r:id="rId13"/>
    <p:sldId id="417" r:id="rId14"/>
    <p:sldId id="410" r:id="rId15"/>
    <p:sldId id="401" r:id="rId16"/>
    <p:sldId id="407" r:id="rId17"/>
  </p:sldIdLst>
  <p:sldSz cx="9144000" cy="5143500" type="screen16x9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олжикова Алиса Андреевна" initials="ДАА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D2FA92"/>
    <a:srgbClr val="8FF3FD"/>
    <a:srgbClr val="F2C10E"/>
    <a:srgbClr val="FEF68E"/>
    <a:srgbClr val="CC3300"/>
    <a:srgbClr val="F4C80C"/>
    <a:srgbClr val="C3FC90"/>
    <a:srgbClr val="DCF711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3198" autoAdjust="0"/>
  </p:normalViewPr>
  <p:slideViewPr>
    <p:cSldViewPr>
      <p:cViewPr>
        <p:scale>
          <a:sx n="98" d="100"/>
          <a:sy n="98" d="100"/>
        </p:scale>
        <p:origin x="-102" y="-7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15656435956754"/>
          <c:y val="0.13253182917602574"/>
          <c:w val="0.7129287854857429"/>
          <c:h val="0.722623845345719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Замечания 
МЭР НСО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219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0C5-4EF3-976D-1C18319FE7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54</c:v>
                </c:pt>
                <c:pt idx="1">
                  <c:v>79</c:v>
                </c:pt>
                <c:pt idx="2">
                  <c:v>190</c:v>
                </c:pt>
                <c:pt idx="3">
                  <c:v>120</c:v>
                </c:pt>
                <c:pt idx="4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0C5-4EF3-976D-1C18319FE7A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Устранено разработчиками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137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0C5-4EF3-976D-1C18319FE7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41</c:v>
                </c:pt>
                <c:pt idx="1">
                  <c:v>66</c:v>
                </c:pt>
                <c:pt idx="2">
                  <c:v>152</c:v>
                </c:pt>
                <c:pt idx="3">
                  <c:v>94</c:v>
                </c:pt>
                <c:pt idx="4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0C5-4EF3-976D-1C18319FE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76344704"/>
        <c:axId val="76346496"/>
      </c:barChart>
      <c:catAx>
        <c:axId val="76344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346496"/>
        <c:crosses val="autoZero"/>
        <c:auto val="1"/>
        <c:lblAlgn val="ctr"/>
        <c:lblOffset val="100"/>
        <c:noMultiLvlLbl val="0"/>
      </c:catAx>
      <c:valAx>
        <c:axId val="763464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6344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8.8181557834819929E-2"/>
          <c:y val="0"/>
          <c:w val="0.81144201706815733"/>
          <c:h val="0.171339863487108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271416202797393E-2"/>
          <c:y val="0.19412720167844599"/>
          <c:w val="0.8502594393956634"/>
          <c:h val="0.520845328138432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3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hade val="53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shade val="53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5.4668087412887275E-3"/>
                  <c:y val="-1.2587644233423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6A0-484E-B518-8AA1E68BC5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6A0-484E-B518-8AA1E68BC5C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1.9074695115969998E-3"/>
                  <c:y val="-3.1547980534896009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6A0-484E-B518-8AA1E68BC5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6A0-484E-B518-8AA1E68BC5C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1.4032764978792504E-3"/>
                  <c:y val="-1.673751817295132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6A0-484E-B518-8AA1E68BC5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6A0-484E-B518-8AA1E68BC5C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6A0-484E-B518-8AA1E68BC5C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 первое полугодие 2019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4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tint val="54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tint val="54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3.0408498672561287E-2"/>
                  <c:y val="-3.32772249624255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6A0-484E-B518-8AA1E68BC5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6A0-484E-B518-8AA1E68BC5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6930432"/>
        <c:axId val="77014144"/>
        <c:axId val="0"/>
      </c:bar3DChart>
      <c:catAx>
        <c:axId val="769304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77014144"/>
        <c:crosses val="autoZero"/>
        <c:auto val="1"/>
        <c:lblAlgn val="ctr"/>
        <c:lblOffset val="100"/>
        <c:noMultiLvlLbl val="0"/>
      </c:catAx>
      <c:valAx>
        <c:axId val="77014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930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7101733719902721E-2"/>
          <c:y val="0.81836145190216958"/>
          <c:w val="0.89999981742629498"/>
          <c:h val="7.36573487299597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15656435956754"/>
          <c:y val="0.13253182917602574"/>
          <c:w val="0.7129287854857429"/>
          <c:h val="0.722623845345719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Замечания 
МЭР НСО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219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0C5-4EF3-976D-1C18319FE7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54</c:v>
                </c:pt>
                <c:pt idx="1">
                  <c:v>79</c:v>
                </c:pt>
                <c:pt idx="2">
                  <c:v>190</c:v>
                </c:pt>
                <c:pt idx="3">
                  <c:v>120</c:v>
                </c:pt>
                <c:pt idx="4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0C5-4EF3-976D-1C18319FE7A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Устранено разработчиками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137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0C5-4EF3-976D-1C18319FE7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41</c:v>
                </c:pt>
                <c:pt idx="1">
                  <c:v>66</c:v>
                </c:pt>
                <c:pt idx="2">
                  <c:v>152</c:v>
                </c:pt>
                <c:pt idx="3">
                  <c:v>94</c:v>
                </c:pt>
                <c:pt idx="4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0C5-4EF3-976D-1C18319FE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78054528"/>
        <c:axId val="78056064"/>
      </c:barChart>
      <c:catAx>
        <c:axId val="78054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056064"/>
        <c:crosses val="autoZero"/>
        <c:auto val="1"/>
        <c:lblAlgn val="ctr"/>
        <c:lblOffset val="100"/>
        <c:noMultiLvlLbl val="0"/>
      </c:catAx>
      <c:valAx>
        <c:axId val="780560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8054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8.8181557834819929E-2"/>
          <c:y val="0"/>
          <c:w val="0.81144201706815733"/>
          <c:h val="0.171339863487108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271416202797393E-2"/>
          <c:y val="0.19412720167844599"/>
          <c:w val="0.8502594393956634"/>
          <c:h val="0.520845328138432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3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hade val="53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shade val="53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5.4668087412887275E-3"/>
                  <c:y val="-1.2587644233423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6A0-484E-B518-8AA1E68BC5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6A0-484E-B518-8AA1E68BC5C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1.9074695115969998E-3"/>
                  <c:y val="-3.1547980534896009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6A0-484E-B518-8AA1E68BC5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6A0-484E-B518-8AA1E68BC5C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1.4032764978792504E-3"/>
                  <c:y val="-1.673751817295132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6A0-484E-B518-8AA1E68BC5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6A0-484E-B518-8AA1E68BC5C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6A0-484E-B518-8AA1E68BC5C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 первое полугодие 2019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4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tint val="54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tint val="54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3.0408498672561287E-2"/>
                  <c:y val="-3.32772249624255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6A0-484E-B518-8AA1E68BC5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6A0-484E-B518-8AA1E68BC5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8099584"/>
        <c:axId val="78101120"/>
        <c:axId val="0"/>
      </c:bar3DChart>
      <c:catAx>
        <c:axId val="7809958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78101120"/>
        <c:crosses val="autoZero"/>
        <c:auto val="1"/>
        <c:lblAlgn val="ctr"/>
        <c:lblOffset val="100"/>
        <c:noMultiLvlLbl val="0"/>
      </c:catAx>
      <c:valAx>
        <c:axId val="7810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099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91286852504E-2"/>
          <c:y val="0.82556019852669427"/>
          <c:w val="0.89999981742629498"/>
          <c:h val="7.36573487299597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0.21497</cdr:x>
      <cdr:y>0.93671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07043" y="5472607"/>
          <a:ext cx="331236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0.21497</cdr:x>
      <cdr:y>0.93671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07043" y="5472607"/>
          <a:ext cx="331236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r>
              <a:rPr lang="ru-RU" smtClean="0"/>
              <a:t>0,3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3" y="2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7FA30799-332D-4BE0-ACCE-62A7D9761A7C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7764"/>
            <a:ext cx="2972547" cy="49792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r>
              <a:rPr lang="ru-RU" smtClean="0"/>
              <a:t>0,3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3" y="9447764"/>
            <a:ext cx="2972547" cy="49792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A8EEE7F5-771B-4C0F-8CE0-C95587D03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328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r>
              <a:rPr lang="ru-RU" smtClean="0"/>
              <a:t>0,3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3" y="2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A99E8EC5-E069-4A3E-B700-C86FCAA70C9D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3" y="4724681"/>
            <a:ext cx="5487041" cy="4476512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7764"/>
            <a:ext cx="2972547" cy="49792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r>
              <a:rPr lang="ru-RU" smtClean="0"/>
              <a:t>0,3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3" y="9447764"/>
            <a:ext cx="2972547" cy="49792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1A046169-E5DE-4D31-BFCE-ACAC6EF7E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2057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526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5835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1171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55AA-9CA8-4457-A413-4BAB94995C45}" type="datetime1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0,2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6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306D-49D8-4CDC-A6B4-63E244B78DEE}" type="datetime1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0,2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990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5D34-9D0C-4D79-A29D-819C2FE18FEB}" type="datetime1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0,2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469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C019F-3CB1-4FBC-A48C-F2F033A99F5E}" type="datetime1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0,2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99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20629-327C-49ED-9AF3-50B5320B76A8}" type="datetime1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0,2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11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0084-A265-47AD-BB1D-62B477B0CEEC}" type="datetime1">
              <a:rPr lang="ru-RU" smtClean="0"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0,2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90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1087-5FF1-423D-A1EA-C5C3E140AAFA}" type="datetime1">
              <a:rPr lang="ru-RU" smtClean="0"/>
              <a:t>05.12.2019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0,2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942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CC8C-ABA5-4D0C-A3B5-25F159AB524F}" type="datetime1">
              <a:rPr lang="ru-RU" smtClean="0"/>
              <a:t>05.12.2019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0,2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03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45797-2AFE-4596-B630-8DB010A8D352}" type="datetime1">
              <a:rPr lang="ru-RU" smtClean="0"/>
              <a:t>05.12.2019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0,2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527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28A4-60D3-466F-AC69-DB3286812306}" type="datetime1">
              <a:rPr lang="ru-RU" smtClean="0"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0,2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51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29D2-24B6-4226-AD70-B63EEEF72DAC}" type="datetime1">
              <a:rPr lang="ru-RU" smtClean="0"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0,2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126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E2A8D-BC40-4A1F-AF06-38708FEE1B5E}" type="datetime1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0,2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60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6.png"/><Relationship Id="rId7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6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slide" Target="slide6.xml"/><Relationship Id="rId7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39.jpeg"/><Relationship Id="rId4" Type="http://schemas.openxmlformats.org/officeDocument/2006/relationships/image" Target="../media/image34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7670" y="381888"/>
            <a:ext cx="892899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400" b="1" dirty="0" smtClean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4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4322008"/>
            <a:ext cx="6913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Москвина Ольга Владимировна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Начальник управления Минэкономразвития Новосибирской области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586863"/>
              </p:ext>
            </p:extLst>
          </p:nvPr>
        </p:nvGraphicFramePr>
        <p:xfrm>
          <a:off x="251521" y="4128939"/>
          <a:ext cx="8640960" cy="2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CorelDRAW" r:id="rId5" imgW="5301061" imgH="26401" progId="CorelDraw.Graphic.17">
                  <p:embed/>
                </p:oleObj>
              </mc:Choice>
              <mc:Fallback>
                <p:oleObj name="CorelDRAW" r:id="rId5" imgW="5301061" imgH="26401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521" y="4128939"/>
                        <a:ext cx="8640960" cy="26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213" y="771550"/>
            <a:ext cx="6385573" cy="30601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403" y="283858"/>
            <a:ext cx="2173228" cy="3810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32502"/>
            <a:ext cx="268898" cy="3323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94133" y="313859"/>
            <a:ext cx="7216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" dirty="0" smtClean="0"/>
              <a:t>МИНИСТЕРСТВО</a:t>
            </a:r>
          </a:p>
          <a:p>
            <a:r>
              <a:rPr lang="ru-RU" sz="500" dirty="0" smtClean="0"/>
              <a:t>ЭКОНОМИЧЕСКОГО</a:t>
            </a:r>
          </a:p>
          <a:p>
            <a:r>
              <a:rPr lang="ru-RU" sz="500" dirty="0" smtClean="0"/>
              <a:t>РАЗВИТИЯ</a:t>
            </a:r>
            <a:endParaRPr lang="ru-RU" sz="500" dirty="0"/>
          </a:p>
        </p:txBody>
      </p:sp>
      <p:sp>
        <p:nvSpPr>
          <p:cNvPr id="13" name="TextBox 12"/>
          <p:cNvSpPr txBox="1"/>
          <p:nvPr/>
        </p:nvSpPr>
        <p:spPr>
          <a:xfrm>
            <a:off x="3996074" y="324485"/>
            <a:ext cx="64793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" dirty="0" smtClean="0"/>
              <a:t>ПРАВИТЕЛЬСТВО</a:t>
            </a:r>
          </a:p>
          <a:p>
            <a:r>
              <a:rPr lang="ru-RU" sz="500" dirty="0" smtClean="0"/>
              <a:t>МОСКОВСКОЙ</a:t>
            </a:r>
          </a:p>
          <a:p>
            <a:r>
              <a:rPr lang="ru-RU" sz="500" dirty="0" smtClean="0"/>
              <a:t>ОБЛАСТИ</a:t>
            </a:r>
            <a:endParaRPr lang="ru-RU" sz="500" dirty="0"/>
          </a:p>
        </p:txBody>
      </p:sp>
      <p:sp>
        <p:nvSpPr>
          <p:cNvPr id="14" name="TextBox 13"/>
          <p:cNvSpPr txBox="1"/>
          <p:nvPr/>
        </p:nvSpPr>
        <p:spPr>
          <a:xfrm>
            <a:off x="4845784" y="324484"/>
            <a:ext cx="6591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" dirty="0" smtClean="0"/>
              <a:t>ГОРОДСКОЙ</a:t>
            </a:r>
          </a:p>
          <a:p>
            <a:r>
              <a:rPr lang="ru-RU" sz="500" dirty="0" smtClean="0"/>
              <a:t>ОКРУГ</a:t>
            </a:r>
          </a:p>
          <a:p>
            <a:r>
              <a:rPr lang="ru-RU" sz="500" dirty="0" smtClean="0"/>
              <a:t>СОЛНЕЧНОГОРСК</a:t>
            </a:r>
            <a:endParaRPr lang="ru-RU" sz="500" dirty="0"/>
          </a:p>
        </p:txBody>
      </p:sp>
      <p:sp>
        <p:nvSpPr>
          <p:cNvPr id="15" name="TextBox 14"/>
          <p:cNvSpPr txBox="1"/>
          <p:nvPr/>
        </p:nvSpPr>
        <p:spPr>
          <a:xfrm>
            <a:off x="5762611" y="324483"/>
            <a:ext cx="68159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" dirty="0" smtClean="0"/>
              <a:t>ПРАВИТЕЛЬСТВО</a:t>
            </a:r>
          </a:p>
          <a:p>
            <a:r>
              <a:rPr lang="ru-RU" sz="500" dirty="0" smtClean="0"/>
              <a:t>НОВОСИБИРСКОЙ</a:t>
            </a:r>
          </a:p>
          <a:p>
            <a:r>
              <a:rPr lang="ru-RU" sz="500" dirty="0" smtClean="0"/>
              <a:t>ОБЛАСТИ</a:t>
            </a:r>
            <a:endParaRPr lang="ru-RU" sz="500" dirty="0"/>
          </a:p>
        </p:txBody>
      </p:sp>
    </p:spTree>
    <p:extLst>
      <p:ext uri="{BB962C8B-B14F-4D97-AF65-F5344CB8AC3E}">
        <p14:creationId xmlns:p14="http://schemas.microsoft.com/office/powerpoint/2010/main" val="180742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2" y="51470"/>
            <a:ext cx="9144000" cy="5143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6" y="225575"/>
            <a:ext cx="8713005" cy="2055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34" r="70588" b="35306"/>
          <a:stretch/>
        </p:blipFill>
        <p:spPr>
          <a:xfrm>
            <a:off x="207202" y="355427"/>
            <a:ext cx="830642" cy="74757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960204" y="462143"/>
            <a:ext cx="2018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Вовлеченность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предпринимателей</a:t>
            </a:r>
            <a:endParaRPr lang="ru-RU" sz="1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28" y="675955"/>
            <a:ext cx="243191" cy="257943"/>
          </a:xfrm>
          <a:prstGeom prst="rect">
            <a:avLst/>
          </a:prstGeom>
        </p:spPr>
      </p:pic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926967402"/>
              </p:ext>
            </p:extLst>
          </p:nvPr>
        </p:nvGraphicFramePr>
        <p:xfrm>
          <a:off x="-31521" y="1398134"/>
          <a:ext cx="4165769" cy="2450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161242698"/>
              </p:ext>
            </p:extLst>
          </p:nvPr>
        </p:nvGraphicFramePr>
        <p:xfrm>
          <a:off x="4467487" y="767298"/>
          <a:ext cx="438179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30265" y="3691509"/>
            <a:ext cx="11400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Century Gothic" panose="020B0502020202020204" pitchFamily="34" charset="0"/>
              </a:rPr>
              <a:t>Первое полугодие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0441" y="1064961"/>
            <a:ext cx="4144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Days" panose="02000505050000020004" pitchFamily="2" charset="0"/>
              </a:rPr>
              <a:t>ОРВ. Публичные консультации</a:t>
            </a:r>
            <a:endParaRPr lang="ru-RU" sz="2000" b="1" dirty="0">
              <a:solidFill>
                <a:srgbClr val="C00000"/>
              </a:solidFill>
              <a:latin typeface="Days" panose="02000505050000020004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0688" y="4048251"/>
            <a:ext cx="3239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Days" panose="02000505050000020004" pitchFamily="2" charset="0"/>
              </a:rPr>
              <a:t>Регуляторная гильотина.</a:t>
            </a:r>
          </a:p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Days" panose="02000505050000020004" pitchFamily="2" charset="0"/>
              </a:rPr>
              <a:t>Федеральные раб. группы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4189652" y="4138314"/>
            <a:ext cx="978408" cy="48463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631479" y="4072316"/>
            <a:ext cx="3294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Доказать, что требование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обязательно</a:t>
            </a:r>
            <a:endParaRPr lang="ru-RU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23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6" y="225575"/>
            <a:ext cx="8713005" cy="2055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088" y="549495"/>
            <a:ext cx="4896544" cy="44756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7656" y="2618042"/>
            <a:ext cx="1332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Days" panose="02000505050000020004" pitchFamily="2" charset="0"/>
              </a:rPr>
              <a:t>принципы</a:t>
            </a:r>
            <a:endParaRPr lang="ru-RU" sz="1600" dirty="0">
              <a:solidFill>
                <a:srgbClr val="C00000"/>
              </a:solidFill>
              <a:latin typeface="Days" panose="02000505050000020004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843558"/>
            <a:ext cx="1574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Доказательное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регулирование</a:t>
            </a:r>
            <a:endParaRPr lang="ru-RU" sz="1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6256" y="2525709"/>
            <a:ext cx="2089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Баланс </a:t>
            </a:r>
            <a:r>
              <a:rPr lang="ru-RU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интересов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общества </a:t>
            </a:r>
            <a:r>
              <a:rPr lang="ru-RU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и бизнеса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4155926"/>
            <a:ext cx="25667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Учет </a:t>
            </a:r>
            <a:r>
              <a:rPr lang="ru-RU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издержек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адресатов </a:t>
            </a:r>
            <a:r>
              <a:rPr lang="ru-RU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регулирования</a:t>
            </a:r>
          </a:p>
          <a:p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38789" y="2618042"/>
            <a:ext cx="2018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Вовлеченность</a:t>
            </a:r>
          </a:p>
          <a:p>
            <a:pPr algn="r"/>
            <a:r>
              <a:rPr lang="ru-RU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предпринимателей</a:t>
            </a:r>
            <a:endParaRPr lang="ru-RU" sz="1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422" y="987574"/>
            <a:ext cx="254749" cy="3540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687" y="2585566"/>
            <a:ext cx="419268" cy="4331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218" y="2571750"/>
            <a:ext cx="406244" cy="4308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360" y="4299942"/>
            <a:ext cx="366874" cy="309006"/>
          </a:xfrm>
          <a:prstGeom prst="rect">
            <a:avLst/>
          </a:prstGeom>
        </p:spPr>
      </p:pic>
      <p:cxnSp>
        <p:nvCxnSpPr>
          <p:cNvPr id="15" name="Прямая со стрелкой 14"/>
          <p:cNvCxnSpPr/>
          <p:nvPr/>
        </p:nvCxnSpPr>
        <p:spPr>
          <a:xfrm flipH="1">
            <a:off x="4569468" y="1682402"/>
            <a:ext cx="247" cy="45229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4569221" y="3412316"/>
            <a:ext cx="247" cy="45229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 flipH="1">
            <a:off x="5406358" y="2564305"/>
            <a:ext cx="247" cy="45229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272391" y="2787193"/>
            <a:ext cx="621219" cy="253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23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23728" y="3952676"/>
            <a:ext cx="4572000" cy="92333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540385" algn="ctr"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Избавить </a:t>
            </a:r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адресатов регулирования от необоснованных </a:t>
            </a:r>
            <a:r>
              <a:rPr lang="ru-RU" b="1" dirty="0" smtClean="0">
                <a:solidFill>
                  <a:srgbClr val="C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требований</a:t>
            </a:r>
            <a:endParaRPr lang="ru-RU" sz="1050" b="1" dirty="0">
              <a:solidFill>
                <a:srgbClr val="C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6" y="225575"/>
            <a:ext cx="8713005" cy="2055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1319711" y="915566"/>
            <a:ext cx="2460201" cy="2551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31" y="1733714"/>
            <a:ext cx="520559" cy="51712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64906" y="2283175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Days" panose="02000505050000020004" pitchFamily="2" charset="0"/>
              </a:rPr>
              <a:t>ОРВ</a:t>
            </a:r>
            <a:endParaRPr lang="ru-RU" b="1" dirty="0">
              <a:solidFill>
                <a:srgbClr val="C00000"/>
              </a:solidFill>
              <a:latin typeface="Days" panose="0200050505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4416" y="502892"/>
            <a:ext cx="2955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Days" panose="02000505050000020004" pitchFamily="2" charset="0"/>
              </a:rPr>
              <a:t>ОБЩИЕ РЕЗУЛЬТАТЫ</a:t>
            </a:r>
            <a:endParaRPr lang="ru-RU" sz="2400" b="1" dirty="0">
              <a:solidFill>
                <a:srgbClr val="C00000"/>
              </a:solidFill>
              <a:latin typeface="Days" panose="02000505050000020004" pitchFamily="2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131840" y="3151370"/>
            <a:ext cx="504056" cy="749524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5117110" y="915566"/>
            <a:ext cx="2460201" cy="2551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Фигура, имеющая форму буквы L 15"/>
          <p:cNvSpPr/>
          <p:nvPr/>
        </p:nvSpPr>
        <p:spPr>
          <a:xfrm>
            <a:off x="6114269" y="1776267"/>
            <a:ext cx="504056" cy="485047"/>
          </a:xfrm>
          <a:prstGeom prst="corne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749654" y="2299688"/>
            <a:ext cx="1233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Days" panose="02000505050000020004" pitchFamily="2" charset="0"/>
              </a:rPr>
              <a:t>Регуляторная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Days" panose="02000505050000020004" pitchFamily="2" charset="0"/>
              </a:rPr>
              <a:t>гильотина</a:t>
            </a:r>
            <a:endParaRPr lang="ru-RU" sz="1400" b="1" dirty="0">
              <a:solidFill>
                <a:srgbClr val="002060"/>
              </a:solidFill>
              <a:latin typeface="Days" panose="02000505050000020004" pitchFamily="2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5292080" y="3151370"/>
            <a:ext cx="504056" cy="74380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0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559" y="455624"/>
            <a:ext cx="6963818" cy="661764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Контакты Минэкономразвития Новосибирской области</a:t>
            </a:r>
            <a:endParaRPr lang="ru-RU" sz="1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098" name="Picture 2" descr="http://dem.nso.ru/assets/0.4/ctx/img/design/logo-por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758" y="2499742"/>
            <a:ext cx="2631182" cy="62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79604" y="2558680"/>
            <a:ext cx="373929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135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http://www.dem.nso.ru</a:t>
            </a:r>
            <a:r>
              <a:rPr lang="ru-RU" altLang="ru-RU" sz="135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 (вкладка «Оценка регулирующего воздействия»)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3768" y="3429159"/>
            <a:ext cx="9683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2060"/>
                </a:solidFill>
              </a:rPr>
              <a:t>@</a:t>
            </a:r>
            <a:r>
              <a:rPr lang="en-US" sz="1500" dirty="0" smtClean="0">
                <a:solidFill>
                  <a:srgbClr val="002060"/>
                </a:solidFill>
              </a:rPr>
              <a:t>orv_54</a:t>
            </a:r>
            <a:endParaRPr lang="ru-RU" sz="1500" dirty="0">
              <a:solidFill>
                <a:srgbClr val="002060"/>
              </a:solidFill>
            </a:endParaRPr>
          </a:p>
        </p:txBody>
      </p:sp>
      <p:pic>
        <p:nvPicPr>
          <p:cNvPr id="4104" name="Picture 8" descr="ÐÑÐ°Ð²Ð¸ÑÐµÐ»ÑÑÑÐ²Ð¾ ÐÐ¾Ð²Ð¾ÑÐ¸Ð±Ð¸ÑÑÐºÐ¾Ð¹ Ð¾Ð±Ð»Ð°ÑÑÐ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758" y="1444272"/>
            <a:ext cx="590643" cy="78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99792" y="1419622"/>
            <a:ext cx="456890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rgbClr val="002060"/>
                </a:solidFill>
              </a:rPr>
              <a:t>Вкладка «Оценка регулирующего воздействия» на сайтах:</a:t>
            </a:r>
          </a:p>
          <a:p>
            <a:r>
              <a:rPr lang="ru-RU" sz="1350" b="1" dirty="0">
                <a:solidFill>
                  <a:srgbClr val="002060"/>
                </a:solidFill>
              </a:rPr>
              <a:t>Правительства НСО </a:t>
            </a:r>
            <a:r>
              <a:rPr lang="en-US" sz="1350" dirty="0">
                <a:solidFill>
                  <a:srgbClr val="002060"/>
                </a:solidFill>
              </a:rPr>
              <a:t>https://www.nso.ru/</a:t>
            </a:r>
            <a:r>
              <a:rPr lang="ru-RU" sz="1350" dirty="0">
                <a:solidFill>
                  <a:srgbClr val="002060"/>
                </a:solidFill>
              </a:rPr>
              <a:t> </a:t>
            </a:r>
          </a:p>
          <a:p>
            <a:r>
              <a:rPr lang="ru-RU" sz="1350" b="1" dirty="0">
                <a:solidFill>
                  <a:srgbClr val="002060"/>
                </a:solidFill>
              </a:rPr>
              <a:t>Минэкономразвития НСО </a:t>
            </a:r>
            <a:r>
              <a:rPr lang="en-US" sz="1350" dirty="0">
                <a:solidFill>
                  <a:srgbClr val="002060"/>
                </a:solidFill>
              </a:rPr>
              <a:t>https://econom.nso.ru/</a:t>
            </a:r>
            <a:r>
              <a:rPr lang="ru-RU" sz="135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8024" y="3329131"/>
            <a:ext cx="2408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E-mail</a:t>
            </a:r>
            <a:r>
              <a:rPr lang="ru-RU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:  </a:t>
            </a:r>
            <a:r>
              <a:rPr lang="en-US" sz="1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ovm@nso</a:t>
            </a:r>
            <a:r>
              <a:rPr lang="ru-RU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r>
              <a:rPr lang="en-US" sz="1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ru</a:t>
            </a:r>
            <a:r>
              <a:rPr lang="ru-RU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,</a:t>
            </a:r>
          </a:p>
          <a:p>
            <a:r>
              <a:rPr lang="en-US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gag@nso.ru</a:t>
            </a:r>
            <a:r>
              <a:rPr lang="ru-RU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en-US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ong@nso.ru </a:t>
            </a:r>
            <a:endParaRPr lang="ru-RU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6167" y="4345444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Тел.: </a:t>
            </a:r>
            <a:r>
              <a:rPr lang="ru-RU" sz="1400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(383) 238-67-65, (383</a:t>
            </a:r>
            <a:r>
              <a:rPr lang="ru-RU" sz="14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) 238 67 </a:t>
            </a:r>
            <a:r>
              <a:rPr lang="ru-RU" sz="1400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75, </a:t>
            </a:r>
            <a:r>
              <a:rPr lang="ru-RU" sz="14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(383) 238 67 </a:t>
            </a:r>
            <a:r>
              <a:rPr lang="ru-RU" sz="1400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76 </a:t>
            </a:r>
            <a:endParaRPr lang="ru-RU" sz="1400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6" y="225575"/>
            <a:ext cx="8713005" cy="2055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531" y="3273365"/>
            <a:ext cx="688922" cy="6889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310736"/>
            <a:ext cx="599240" cy="5992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17" y="4043588"/>
            <a:ext cx="745636" cy="74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6" y="225575"/>
            <a:ext cx="8713005" cy="2055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3700792" y="1605777"/>
            <a:ext cx="1318381" cy="136720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85479" y="2071780"/>
            <a:ext cx="950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Days" panose="02000505050000020004" pitchFamily="2" charset="0"/>
              </a:rPr>
              <a:t>ПРОБЛЕМА</a:t>
            </a:r>
            <a:endParaRPr lang="ru-RU" sz="1200" b="1" dirty="0">
              <a:solidFill>
                <a:srgbClr val="C00000"/>
              </a:solidFill>
              <a:latin typeface="Days" panose="02000505050000020004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964183" y="2060149"/>
            <a:ext cx="1584176" cy="164284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378589" y="2733142"/>
            <a:ext cx="8675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002060"/>
                </a:solidFill>
                <a:latin typeface="Days" panose="02000505050000020004" pitchFamily="2" charset="0"/>
              </a:rPr>
              <a:t>Обосновано</a:t>
            </a:r>
            <a:endParaRPr lang="ru-RU" sz="1000" b="1" dirty="0">
              <a:solidFill>
                <a:srgbClr val="002060"/>
              </a:solidFill>
              <a:latin typeface="Days" panose="02000505050000020004" pitchFamily="2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352857" y="3602926"/>
            <a:ext cx="1584176" cy="164284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53102" y="4178114"/>
            <a:ext cx="580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Days" panose="02000505050000020004" pitchFamily="2" charset="0"/>
              </a:rPr>
              <a:t>Проект</a:t>
            </a:r>
          </a:p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Days" panose="02000505050000020004" pitchFamily="2" charset="0"/>
              </a:rPr>
              <a:t>акта</a:t>
            </a:r>
            <a:endParaRPr lang="ru-RU" sz="1000" b="1" dirty="0">
              <a:solidFill>
                <a:srgbClr val="002060"/>
              </a:solidFill>
              <a:latin typeface="Days" panose="02000505050000020004" pitchFamily="2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6268109" y="2121905"/>
            <a:ext cx="1584176" cy="164284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589016" y="2700960"/>
            <a:ext cx="934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Days" panose="02000505050000020004" pitchFamily="2" charset="0"/>
              </a:rPr>
              <a:t>Обоснование</a:t>
            </a:r>
          </a:p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Days" panose="02000505050000020004" pitchFamily="2" charset="0"/>
              </a:rPr>
              <a:t>отсутствует</a:t>
            </a:r>
            <a:endParaRPr lang="ru-RU" sz="1000" b="1" dirty="0">
              <a:solidFill>
                <a:srgbClr val="002060"/>
              </a:solidFill>
              <a:latin typeface="Days" panose="02000505050000020004" pitchFamily="2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7060197" y="3602925"/>
            <a:ext cx="1584176" cy="164284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376834" y="4189055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Days" panose="02000505050000020004" pitchFamily="2" charset="0"/>
              </a:rPr>
              <a:t>Избыточное</a:t>
            </a:r>
          </a:p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Days" panose="02000505050000020004" pitchFamily="2" charset="0"/>
              </a:rPr>
              <a:t>регулирование</a:t>
            </a:r>
            <a:endParaRPr lang="ru-RU" sz="900" b="1" dirty="0">
              <a:solidFill>
                <a:srgbClr val="002060"/>
              </a:solidFill>
              <a:latin typeface="Days" panose="02000505050000020004" pitchFamily="2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3743068" y="2695891"/>
            <a:ext cx="1348636" cy="139858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028103" y="3107645"/>
            <a:ext cx="788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Days" panose="02000505050000020004" pitchFamily="2" charset="0"/>
              </a:rPr>
              <a:t>Сводный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Days" panose="02000505050000020004" pitchFamily="2" charset="0"/>
              </a:rPr>
              <a:t>отчет</a:t>
            </a:r>
            <a:endParaRPr lang="ru-RU" sz="1200" b="1" dirty="0">
              <a:solidFill>
                <a:srgbClr val="C00000"/>
              </a:solidFill>
              <a:latin typeface="Days" panose="02000505050000020004" pitchFamily="2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3796346" y="3919459"/>
            <a:ext cx="1278947" cy="132631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019841" y="4342943"/>
            <a:ext cx="8319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Days" panose="02000505050000020004" pitchFamily="2" charset="0"/>
              </a:rPr>
              <a:t>Проверка</a:t>
            </a:r>
          </a:p>
          <a:p>
            <a:pPr algn="ctr"/>
            <a:r>
              <a:rPr lang="en-US" sz="1000" b="1" dirty="0" smtClean="0">
                <a:solidFill>
                  <a:srgbClr val="C00000"/>
                </a:solidFill>
                <a:latin typeface="Days" panose="02000505050000020004" pitchFamily="2" charset="0"/>
              </a:rPr>
              <a:t>(</a:t>
            </a:r>
            <a:r>
              <a:rPr lang="ru-RU" sz="1000" b="1" dirty="0" smtClean="0">
                <a:solidFill>
                  <a:srgbClr val="C00000"/>
                </a:solidFill>
                <a:latin typeface="Days" panose="02000505050000020004" pitchFamily="2" charset="0"/>
              </a:rPr>
              <a:t>ОФВ)</a:t>
            </a:r>
            <a:endParaRPr lang="ru-RU" sz="1000" b="1" dirty="0">
              <a:solidFill>
                <a:srgbClr val="C00000"/>
              </a:solidFill>
              <a:latin typeface="Days" panose="02000505050000020004" pitchFamily="2" charset="0"/>
            </a:endParaRPr>
          </a:p>
        </p:txBody>
      </p:sp>
      <p:pic>
        <p:nvPicPr>
          <p:cNvPr id="35" name="Рисунок 34" descr="http://bek-ofis.ru/attachments/Image/right_2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80" y="4132836"/>
            <a:ext cx="916083" cy="945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 descr="http://www.zengocenter.info/wp-content/uploads/2016/08/x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437" y="4117107"/>
            <a:ext cx="566548" cy="5132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2278238" y="2226582"/>
            <a:ext cx="1518108" cy="35008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2314020" y="3012550"/>
            <a:ext cx="1571459" cy="27928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1396705" y="3466934"/>
            <a:ext cx="190875" cy="34655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4435819" y="3860591"/>
            <a:ext cx="0" cy="23388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4858196" y="2226582"/>
            <a:ext cx="1648317" cy="35836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7380312" y="3530868"/>
            <a:ext cx="256711" cy="30625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4251939" y="363868"/>
            <a:ext cx="1159404" cy="120234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5765545" y="378578"/>
            <a:ext cx="1159404" cy="120234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7102752" y="338938"/>
            <a:ext cx="1159404" cy="120234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92" y="737933"/>
            <a:ext cx="437098" cy="434212"/>
          </a:xfrm>
          <a:prstGeom prst="rect">
            <a:avLst/>
          </a:prstGeom>
        </p:spPr>
      </p:pic>
      <p:sp>
        <p:nvSpPr>
          <p:cNvPr id="45" name="Стрелка вправо 44"/>
          <p:cNvSpPr/>
          <p:nvPr/>
        </p:nvSpPr>
        <p:spPr>
          <a:xfrm rot="19146834">
            <a:off x="6077044" y="808874"/>
            <a:ext cx="521278" cy="29130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pic>
        <p:nvPicPr>
          <p:cNvPr id="47" name="Рисунок 46" descr="http://www.zengocenter.info/wp-content/uploads/2016/08/x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357" y="733003"/>
            <a:ext cx="438193" cy="39998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TextBox 47"/>
          <p:cNvSpPr txBox="1"/>
          <p:nvPr/>
        </p:nvSpPr>
        <p:spPr>
          <a:xfrm>
            <a:off x="4591758" y="1336446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Days" panose="02000505050000020004" pitchFamily="2" charset="0"/>
              </a:rPr>
              <a:t>ОРВ</a:t>
            </a:r>
            <a:endParaRPr lang="ru-RU" dirty="0">
              <a:solidFill>
                <a:srgbClr val="C00000"/>
              </a:solidFill>
              <a:latin typeface="Days" panose="02000505050000020004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62723" y="1351683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Days" panose="02000505050000020004" pitchFamily="2" charset="0"/>
              </a:rPr>
              <a:t>Цель</a:t>
            </a:r>
            <a:endParaRPr lang="ru-RU" dirty="0">
              <a:solidFill>
                <a:srgbClr val="C00000"/>
              </a:solidFill>
              <a:latin typeface="Days" panose="02000505050000020004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92236" y="1362800"/>
            <a:ext cx="21416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Days" panose="02000505050000020004" pitchFamily="2" charset="0"/>
              </a:rPr>
              <a:t>Исключение</a:t>
            </a:r>
            <a:r>
              <a:rPr lang="en-US" sz="1400" dirty="0" smtClean="0">
                <a:solidFill>
                  <a:srgbClr val="C00000"/>
                </a:solidFill>
                <a:latin typeface="Days" panose="02000505050000020004" pitchFamily="2" charset="0"/>
              </a:rPr>
              <a:t> </a:t>
            </a:r>
            <a:r>
              <a:rPr lang="ru-RU" sz="1400" dirty="0" smtClean="0">
                <a:solidFill>
                  <a:srgbClr val="C00000"/>
                </a:solidFill>
                <a:latin typeface="Days" panose="02000505050000020004" pitchFamily="2" charset="0"/>
              </a:rPr>
              <a:t>избыточного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  <a:latin typeface="Days" panose="02000505050000020004" pitchFamily="2" charset="0"/>
              </a:rPr>
              <a:t>регулирования</a:t>
            </a:r>
            <a:endParaRPr lang="ru-RU" sz="1400" dirty="0">
              <a:solidFill>
                <a:srgbClr val="C00000"/>
              </a:solidFill>
              <a:latin typeface="Days" panose="02000505050000020004" pitchFamily="2" charset="0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4" b="70701"/>
          <a:stretch/>
        </p:blipFill>
        <p:spPr>
          <a:xfrm>
            <a:off x="50879" y="378578"/>
            <a:ext cx="1913828" cy="792088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928921" y="44412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Доказательное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регулирование</a:t>
            </a:r>
            <a:endParaRPr lang="ru-RU" sz="1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50" y="587026"/>
            <a:ext cx="153880" cy="21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9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23" y="-65388"/>
            <a:ext cx="9144000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6" y="225575"/>
            <a:ext cx="8713005" cy="2055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3699312" y="1591940"/>
            <a:ext cx="1318381" cy="136720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016353" y="2101464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Days" panose="02000505050000020004" pitchFamily="2" charset="0"/>
              </a:rPr>
              <a:t>УЩЕРБ</a:t>
            </a:r>
            <a:endParaRPr lang="ru-RU" sz="1200" b="1" dirty="0">
              <a:solidFill>
                <a:srgbClr val="C00000"/>
              </a:solidFill>
              <a:latin typeface="Days" panose="02000505050000020004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964183" y="2060149"/>
            <a:ext cx="1584176" cy="164284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352857" y="3602926"/>
            <a:ext cx="1584176" cy="164284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6268109" y="2121905"/>
            <a:ext cx="1584176" cy="164284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7060197" y="3602925"/>
            <a:ext cx="1584176" cy="164284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3699949" y="2703190"/>
            <a:ext cx="1348636" cy="139858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3754660" y="3957050"/>
            <a:ext cx="1278947" cy="1326315"/>
          </a:xfrm>
          <a:prstGeom prst="rect">
            <a:avLst/>
          </a:prstGeom>
        </p:spPr>
      </p:pic>
      <p:pic>
        <p:nvPicPr>
          <p:cNvPr id="35" name="Рисунок 34" descr="http://bek-ofis.ru/attachments/Image/right_2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80" y="4132836"/>
            <a:ext cx="916083" cy="945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 descr="http://www.zengocenter.info/wp-content/uploads/2016/08/x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437" y="4117107"/>
            <a:ext cx="566548" cy="5132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2279214" y="2162863"/>
            <a:ext cx="1519561" cy="32540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2342620" y="2959149"/>
            <a:ext cx="1425263" cy="35740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1396705" y="3466934"/>
            <a:ext cx="190875" cy="34655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4396959" y="3867890"/>
            <a:ext cx="0" cy="23388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4901740" y="2220316"/>
            <a:ext cx="1648317" cy="35836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7380312" y="3530868"/>
            <a:ext cx="256711" cy="30625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4251939" y="363868"/>
            <a:ext cx="1159404" cy="120234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5765545" y="378578"/>
            <a:ext cx="1159404" cy="120234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7102752" y="338938"/>
            <a:ext cx="1159404" cy="1202345"/>
          </a:xfrm>
          <a:prstGeom prst="rect">
            <a:avLst/>
          </a:prstGeom>
        </p:spPr>
      </p:pic>
      <p:sp>
        <p:nvSpPr>
          <p:cNvPr id="45" name="Стрелка вправо 44"/>
          <p:cNvSpPr/>
          <p:nvPr/>
        </p:nvSpPr>
        <p:spPr>
          <a:xfrm rot="19146834">
            <a:off x="6077044" y="808874"/>
            <a:ext cx="521278" cy="29130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pic>
        <p:nvPicPr>
          <p:cNvPr id="47" name="Рисунок 46" descr="http://www.zengocenter.info/wp-content/uploads/2016/08/x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357" y="733003"/>
            <a:ext cx="438193" cy="39998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TextBox 48"/>
          <p:cNvSpPr txBox="1"/>
          <p:nvPr/>
        </p:nvSpPr>
        <p:spPr>
          <a:xfrm>
            <a:off x="6021467" y="1396257"/>
            <a:ext cx="66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Days" panose="02000505050000020004" pitchFamily="2" charset="0"/>
              </a:rPr>
              <a:t>Цель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592236" y="1362800"/>
            <a:ext cx="21416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Days" panose="02000505050000020004" pitchFamily="2" charset="0"/>
              </a:rPr>
              <a:t>Исключение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Days" panose="02000505050000020004" pitchFamily="2" charset="0"/>
              </a:rPr>
              <a:t>избыточных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Days" panose="02000505050000020004" pitchFamily="2" charset="0"/>
              </a:rPr>
              <a:t>требований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4" b="70701"/>
          <a:stretch/>
        </p:blipFill>
        <p:spPr>
          <a:xfrm>
            <a:off x="50879" y="378578"/>
            <a:ext cx="1913828" cy="792088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928921" y="44412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Доказательное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регулирование</a:t>
            </a:r>
            <a:endParaRPr lang="ru-RU" sz="1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50" y="587026"/>
            <a:ext cx="153880" cy="213875"/>
          </a:xfrm>
          <a:prstGeom prst="rect">
            <a:avLst/>
          </a:prstGeom>
        </p:spPr>
      </p:pic>
      <p:sp>
        <p:nvSpPr>
          <p:cNvPr id="54" name="Фигура, имеющая форму буквы L 53"/>
          <p:cNvSpPr/>
          <p:nvPr/>
        </p:nvSpPr>
        <p:spPr>
          <a:xfrm>
            <a:off x="4650564" y="731066"/>
            <a:ext cx="424325" cy="415364"/>
          </a:xfrm>
          <a:prstGeom prst="corne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4191386" y="1351683"/>
            <a:ext cx="1396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Days" panose="02000505050000020004" pitchFamily="2" charset="0"/>
              </a:rPr>
              <a:t>Регуляторная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Days" panose="02000505050000020004" pitchFamily="2" charset="0"/>
              </a:rPr>
              <a:t>гильотина</a:t>
            </a:r>
            <a:endParaRPr lang="ru-RU" sz="1400" dirty="0">
              <a:solidFill>
                <a:srgbClr val="002060"/>
              </a:solidFill>
              <a:latin typeface="Days" panose="02000505050000020004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995623" y="3173136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b="1" dirty="0" smtClean="0">
                <a:solidFill>
                  <a:srgbClr val="C00000"/>
                </a:solidFill>
                <a:latin typeface="Days" panose="02000505050000020004" pitchFamily="2" charset="0"/>
              </a:rPr>
              <a:t>Заключение</a:t>
            </a:r>
          </a:p>
          <a:p>
            <a:pPr algn="ctr"/>
            <a:r>
              <a:rPr lang="ru-RU" sz="900" b="1" dirty="0" smtClean="0">
                <a:solidFill>
                  <a:srgbClr val="C00000"/>
                </a:solidFill>
                <a:latin typeface="Days" panose="02000505050000020004" pitchFamily="2" charset="0"/>
              </a:rPr>
              <a:t>ведомства</a:t>
            </a:r>
            <a:endParaRPr lang="ru-RU" sz="800" b="1" dirty="0">
              <a:solidFill>
                <a:srgbClr val="C00000"/>
              </a:solidFill>
              <a:latin typeface="Days" panose="02000505050000020004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450877" y="2656416"/>
            <a:ext cx="74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002060"/>
                </a:solidFill>
                <a:latin typeface="Days" panose="02000505050000020004" pitchFamily="2" charset="0"/>
              </a:rPr>
              <a:t>Доказано</a:t>
            </a:r>
          </a:p>
          <a:p>
            <a:r>
              <a:rPr lang="ru-RU" sz="1000" b="1" dirty="0" smtClean="0">
                <a:solidFill>
                  <a:srgbClr val="002060"/>
                </a:solidFill>
                <a:latin typeface="Days" panose="02000505050000020004" pitchFamily="2" charset="0"/>
              </a:rPr>
              <a:t>снижение</a:t>
            </a:r>
            <a:endParaRPr lang="ru-RU" sz="1000" b="1" dirty="0">
              <a:solidFill>
                <a:srgbClr val="002060"/>
              </a:solidFill>
              <a:latin typeface="Days" panose="02000505050000020004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77931" y="4243325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Days" panose="02000505050000020004" pitchFamily="2" charset="0"/>
              </a:rPr>
              <a:t>Обязательное</a:t>
            </a:r>
          </a:p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Days" panose="02000505050000020004" pitchFamily="2" charset="0"/>
              </a:rPr>
              <a:t>требование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717891" y="2614003"/>
            <a:ext cx="7457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Days" panose="02000505050000020004" pitchFamily="2" charset="0"/>
              </a:rPr>
              <a:t>Не</a:t>
            </a:r>
          </a:p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Days" panose="02000505050000020004" pitchFamily="2" charset="0"/>
              </a:rPr>
              <a:t>доказано</a:t>
            </a:r>
          </a:p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Days" panose="02000505050000020004" pitchFamily="2" charset="0"/>
              </a:rPr>
              <a:t>снижение</a:t>
            </a:r>
            <a:endParaRPr lang="ru-RU" sz="1000" b="1" dirty="0">
              <a:solidFill>
                <a:srgbClr val="002060"/>
              </a:solidFill>
              <a:latin typeface="Days" panose="02000505050000020004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418512" y="4191892"/>
            <a:ext cx="867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Days" panose="02000505050000020004" pitchFamily="2" charset="0"/>
              </a:rPr>
              <a:t>Избыточное</a:t>
            </a:r>
          </a:p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Days" panose="02000505050000020004" pitchFamily="2" charset="0"/>
              </a:rPr>
              <a:t>требование</a:t>
            </a:r>
            <a:endParaRPr lang="ru-RU" sz="1000" b="1" dirty="0">
              <a:solidFill>
                <a:srgbClr val="002060"/>
              </a:solidFill>
              <a:latin typeface="Days" panose="02000505050000020004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172398" y="4373721"/>
            <a:ext cx="460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Days" panose="02000505050000020004" pitchFamily="2" charset="0"/>
              </a:rPr>
              <a:t>ОРВ,</a:t>
            </a:r>
          </a:p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Days" panose="02000505050000020004" pitchFamily="2" charset="0"/>
              </a:rPr>
              <a:t>ОФВ</a:t>
            </a:r>
            <a:endParaRPr lang="ru-RU" sz="1000" b="1" dirty="0">
              <a:solidFill>
                <a:srgbClr val="C00000"/>
              </a:solidFill>
              <a:latin typeface="Days" panose="02000505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76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6" y="225575"/>
            <a:ext cx="8713005" cy="20556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59" t="32516" b="33697"/>
          <a:stretch/>
        </p:blipFill>
        <p:spPr>
          <a:xfrm>
            <a:off x="212966" y="267494"/>
            <a:ext cx="838463" cy="9267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63381" y="470871"/>
            <a:ext cx="2089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Баланс </a:t>
            </a:r>
            <a:r>
              <a:rPr lang="ru-RU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интересов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общества </a:t>
            </a:r>
            <a:r>
              <a:rPr lang="ru-RU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и бизнеса</a:t>
            </a: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33268"/>
            <a:ext cx="288032" cy="29755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1280993" y="1258277"/>
            <a:ext cx="1596409" cy="165553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82078" y="1962933"/>
            <a:ext cx="6011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latin typeface="Days" panose="02000505050000020004" pitchFamily="2" charset="0"/>
              </a:rPr>
              <a:t>ОРВ</a:t>
            </a:r>
            <a:endParaRPr lang="ru-RU" sz="1000" b="1" dirty="0">
              <a:solidFill>
                <a:srgbClr val="C00000"/>
              </a:solidFill>
              <a:latin typeface="Days" panose="02000505050000020004" pitchFamily="2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3600946" y="1194216"/>
            <a:ext cx="1804717" cy="187155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71422" y="1856529"/>
            <a:ext cx="2098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Days" panose="02000505050000020004" pitchFamily="2" charset="0"/>
              </a:rPr>
              <a:t>Нарушается</a:t>
            </a:r>
          </a:p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Days" panose="02000505050000020004" pitchFamily="2" charset="0"/>
              </a:rPr>
              <a:t>баланс</a:t>
            </a:r>
          </a:p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Days" panose="02000505050000020004" pitchFamily="2" charset="0"/>
              </a:rPr>
              <a:t>интересов</a:t>
            </a:r>
          </a:p>
          <a:p>
            <a:endParaRPr lang="ru-RU" b="1" dirty="0">
              <a:solidFill>
                <a:srgbClr val="C00000"/>
              </a:solidFill>
              <a:latin typeface="Days" panose="02000505050000020004" pitchFamily="2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5929983" y="743354"/>
            <a:ext cx="2258070" cy="234170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491061" y="1582925"/>
            <a:ext cx="3139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Days" panose="02000505050000020004" pitchFamily="2" charset="0"/>
              </a:rPr>
              <a:t>Обязанность,</a:t>
            </a:r>
          </a:p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Days" panose="02000505050000020004" pitchFamily="2" charset="0"/>
              </a:rPr>
              <a:t>запрет, ограничение</a:t>
            </a:r>
          </a:p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Days" panose="02000505050000020004" pitchFamily="2" charset="0"/>
              </a:rPr>
              <a:t>ИЗБЫТОЧНЫ</a:t>
            </a:r>
          </a:p>
          <a:p>
            <a:endParaRPr lang="ru-RU" b="1" dirty="0">
              <a:solidFill>
                <a:srgbClr val="C00000"/>
              </a:solidFill>
              <a:latin typeface="Days" panose="02000505050000020004" pitchFamily="2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5251975" y="1962933"/>
            <a:ext cx="864096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99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flipV="1">
            <a:off x="1124513" y="2896453"/>
            <a:ext cx="6805155" cy="144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utoShape 2" descr="https://www.litmir.me/BookBinary/136261/1457115455/i_010.jpg/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 descr="http://autobus-crimea.ru/uploads/posts/2016-04/1460818968_bu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34" y="1779662"/>
            <a:ext cx="1318061" cy="949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http://www.sibac.su/images/cms/headers/liaz-621270.bm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1852547"/>
            <a:ext cx="1230416" cy="91359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Полилиния 27"/>
          <p:cNvSpPr/>
          <p:nvPr/>
        </p:nvSpPr>
        <p:spPr>
          <a:xfrm>
            <a:off x="1155539" y="2603224"/>
            <a:ext cx="3594847" cy="259990"/>
          </a:xfrm>
          <a:custGeom>
            <a:avLst/>
            <a:gdLst>
              <a:gd name="connsiteX0" fmla="*/ 0 w 3594847"/>
              <a:gd name="connsiteY0" fmla="*/ 251025 h 259990"/>
              <a:gd name="connsiteX1" fmla="*/ 1855694 w 3594847"/>
              <a:gd name="connsiteY1" fmla="*/ 13 h 259990"/>
              <a:gd name="connsiteX2" fmla="*/ 3594847 w 3594847"/>
              <a:gd name="connsiteY2" fmla="*/ 259990 h 259990"/>
              <a:gd name="connsiteX3" fmla="*/ 3594847 w 3594847"/>
              <a:gd name="connsiteY3" fmla="*/ 259990 h 259990"/>
              <a:gd name="connsiteX4" fmla="*/ 3576917 w 3594847"/>
              <a:gd name="connsiteY4" fmla="*/ 251025 h 25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4847" h="259990">
                <a:moveTo>
                  <a:pt x="0" y="251025"/>
                </a:moveTo>
                <a:cubicBezTo>
                  <a:pt x="628276" y="124772"/>
                  <a:pt x="1256553" y="-1481"/>
                  <a:pt x="1855694" y="13"/>
                </a:cubicBezTo>
                <a:cubicBezTo>
                  <a:pt x="2454835" y="1507"/>
                  <a:pt x="3594847" y="259990"/>
                  <a:pt x="3594847" y="259990"/>
                </a:cubicBezTo>
                <a:lnTo>
                  <a:pt x="3594847" y="259990"/>
                </a:lnTo>
                <a:lnTo>
                  <a:pt x="3576917" y="251025"/>
                </a:ln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250449" y="1467243"/>
            <a:ext cx="3281627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Скорость – 155 км/ч.</a:t>
            </a:r>
            <a:endParaRPr lang="ru-RU" sz="1600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1134368" y="2949559"/>
            <a:ext cx="3639671" cy="385524"/>
          </a:xfrm>
          <a:custGeom>
            <a:avLst/>
            <a:gdLst>
              <a:gd name="connsiteX0" fmla="*/ 0 w 3639671"/>
              <a:gd name="connsiteY0" fmla="*/ 0 h 385524"/>
              <a:gd name="connsiteX1" fmla="*/ 1855694 w 3639671"/>
              <a:gd name="connsiteY1" fmla="*/ 385483 h 385524"/>
              <a:gd name="connsiteX2" fmla="*/ 3585882 w 3639671"/>
              <a:gd name="connsiteY2" fmla="*/ 26895 h 385524"/>
              <a:gd name="connsiteX3" fmla="*/ 3585882 w 3639671"/>
              <a:gd name="connsiteY3" fmla="*/ 26895 h 385524"/>
              <a:gd name="connsiteX4" fmla="*/ 3585882 w 3639671"/>
              <a:gd name="connsiteY4" fmla="*/ 26895 h 385524"/>
              <a:gd name="connsiteX5" fmla="*/ 3585882 w 3639671"/>
              <a:gd name="connsiteY5" fmla="*/ 26895 h 385524"/>
              <a:gd name="connsiteX6" fmla="*/ 3612777 w 3639671"/>
              <a:gd name="connsiteY6" fmla="*/ 26895 h 385524"/>
              <a:gd name="connsiteX7" fmla="*/ 3612777 w 3639671"/>
              <a:gd name="connsiteY7" fmla="*/ 26895 h 385524"/>
              <a:gd name="connsiteX8" fmla="*/ 3639671 w 3639671"/>
              <a:gd name="connsiteY8" fmla="*/ 26895 h 38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39671" h="385524">
                <a:moveTo>
                  <a:pt x="0" y="0"/>
                </a:moveTo>
                <a:cubicBezTo>
                  <a:pt x="629023" y="190500"/>
                  <a:pt x="1258047" y="381001"/>
                  <a:pt x="1855694" y="385483"/>
                </a:cubicBezTo>
                <a:cubicBezTo>
                  <a:pt x="2453341" y="389966"/>
                  <a:pt x="3585882" y="26895"/>
                  <a:pt x="3585882" y="26895"/>
                </a:cubicBezTo>
                <a:lnTo>
                  <a:pt x="3585882" y="26895"/>
                </a:lnTo>
                <a:lnTo>
                  <a:pt x="3585882" y="26895"/>
                </a:lnTo>
                <a:lnTo>
                  <a:pt x="3585882" y="26895"/>
                </a:lnTo>
                <a:lnTo>
                  <a:pt x="3612777" y="26895"/>
                </a:lnTo>
                <a:lnTo>
                  <a:pt x="3612777" y="26895"/>
                </a:lnTo>
                <a:lnTo>
                  <a:pt x="3639671" y="26895"/>
                </a:ln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392308" y="2945549"/>
            <a:ext cx="91440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часа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 descr="http://cliparts.co/cliparts/kcM/nLG/kcMnLGGBi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8" y="1463868"/>
            <a:ext cx="365936" cy="31699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Полилиния 33"/>
          <p:cNvSpPr/>
          <p:nvPr/>
        </p:nvSpPr>
        <p:spPr>
          <a:xfrm>
            <a:off x="1074349" y="2982543"/>
            <a:ext cx="6947647" cy="839566"/>
          </a:xfrm>
          <a:custGeom>
            <a:avLst/>
            <a:gdLst>
              <a:gd name="connsiteX0" fmla="*/ 0 w 6947647"/>
              <a:gd name="connsiteY0" fmla="*/ 0 h 1039906"/>
              <a:gd name="connsiteX1" fmla="*/ 3630706 w 6947647"/>
              <a:gd name="connsiteY1" fmla="*/ 1039906 h 1039906"/>
              <a:gd name="connsiteX2" fmla="*/ 6947647 w 6947647"/>
              <a:gd name="connsiteY2" fmla="*/ 0 h 1039906"/>
              <a:gd name="connsiteX3" fmla="*/ 6947647 w 6947647"/>
              <a:gd name="connsiteY3" fmla="*/ 0 h 103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7647" h="1039906">
                <a:moveTo>
                  <a:pt x="0" y="0"/>
                </a:moveTo>
                <a:cubicBezTo>
                  <a:pt x="1236382" y="519953"/>
                  <a:pt x="2472765" y="1039906"/>
                  <a:pt x="3630706" y="1039906"/>
                </a:cubicBezTo>
                <a:cubicBezTo>
                  <a:pt x="4788647" y="1039906"/>
                  <a:pt x="6947647" y="0"/>
                  <a:pt x="6947647" y="0"/>
                </a:cubicBezTo>
                <a:lnTo>
                  <a:pt x="6947647" y="0"/>
                </a:ln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371789" y="3810288"/>
            <a:ext cx="2797547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Протяженность – 620 км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1049" y="3432990"/>
            <a:ext cx="1686600" cy="410344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с. Кыштовка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146387" y="3431258"/>
            <a:ext cx="1686600" cy="410344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Новосибирск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6" y="225575"/>
            <a:ext cx="8713005" cy="20556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5687839" y="526671"/>
            <a:ext cx="2174421" cy="2254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00611" y="1119392"/>
            <a:ext cx="113922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ПДД: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скорость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от 60 до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110 км/ч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7811242" y="2657243"/>
            <a:ext cx="505174" cy="52388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852069" y="2628530"/>
            <a:ext cx="505174" cy="52388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4559034" y="2685569"/>
            <a:ext cx="430009" cy="44593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46851" y="2729453"/>
            <a:ext cx="733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А</a:t>
            </a:r>
            <a:endParaRPr lang="ru-RU" sz="1400" b="1" dirty="0" smtClean="0">
              <a:solidFill>
                <a:srgbClr val="C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888409" y="2766140"/>
            <a:ext cx="346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</a:t>
            </a:r>
            <a:endParaRPr lang="ru-RU" sz="1400" b="1" dirty="0" smtClean="0">
              <a:solidFill>
                <a:srgbClr val="C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9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6" y="225575"/>
            <a:ext cx="8713005" cy="20556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59" t="32516" b="33697"/>
          <a:stretch/>
        </p:blipFill>
        <p:spPr>
          <a:xfrm>
            <a:off x="212966" y="267494"/>
            <a:ext cx="838463" cy="9267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63381" y="470871"/>
            <a:ext cx="2089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Баланс </a:t>
            </a:r>
            <a:r>
              <a:rPr lang="ru-RU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интересов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общества </a:t>
            </a:r>
            <a:r>
              <a:rPr lang="ru-RU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и бизнеса</a:t>
            </a: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33268"/>
            <a:ext cx="288032" cy="29755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1280993" y="1258277"/>
            <a:ext cx="1596409" cy="165553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82078" y="1962933"/>
            <a:ext cx="6011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C00000"/>
                </a:solidFill>
                <a:latin typeface="Days" panose="02000505050000020004" pitchFamily="2" charset="0"/>
              </a:rPr>
              <a:t>ОРВ</a:t>
            </a:r>
            <a:endParaRPr lang="ru-RU" sz="1000" b="1" dirty="0">
              <a:solidFill>
                <a:srgbClr val="C00000"/>
              </a:solidFill>
              <a:latin typeface="Days" panose="02000505050000020004" pitchFamily="2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3600946" y="1194216"/>
            <a:ext cx="1804717" cy="187155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71422" y="1856529"/>
            <a:ext cx="2098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Days" panose="02000505050000020004" pitchFamily="2" charset="0"/>
              </a:rPr>
              <a:t>Нарушается</a:t>
            </a:r>
          </a:p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Days" panose="02000505050000020004" pitchFamily="2" charset="0"/>
              </a:rPr>
              <a:t>баланс</a:t>
            </a:r>
          </a:p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Days" panose="02000505050000020004" pitchFamily="2" charset="0"/>
              </a:rPr>
              <a:t>интересов</a:t>
            </a:r>
          </a:p>
          <a:p>
            <a:endParaRPr lang="ru-RU" b="1" dirty="0">
              <a:solidFill>
                <a:srgbClr val="C00000"/>
              </a:solidFill>
              <a:latin typeface="Days" panose="02000505050000020004" pitchFamily="2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5929983" y="743354"/>
            <a:ext cx="2258070" cy="234170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491061" y="1582925"/>
            <a:ext cx="3139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Days" panose="02000505050000020004" pitchFamily="2" charset="0"/>
              </a:rPr>
              <a:t>Обязанность,</a:t>
            </a:r>
          </a:p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Days" panose="02000505050000020004" pitchFamily="2" charset="0"/>
              </a:rPr>
              <a:t>запрет, ограничение</a:t>
            </a:r>
          </a:p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Days" panose="02000505050000020004" pitchFamily="2" charset="0"/>
              </a:rPr>
              <a:t>ИЗБЫТОЧНЫ</a:t>
            </a:r>
          </a:p>
          <a:p>
            <a:endParaRPr lang="ru-RU" b="1" dirty="0">
              <a:solidFill>
                <a:srgbClr val="C00000"/>
              </a:solidFill>
              <a:latin typeface="Days" panose="02000505050000020004" pitchFamily="2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1280993" y="3219971"/>
            <a:ext cx="1596409" cy="165553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503820" y="3821014"/>
            <a:ext cx="1208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Days" panose="02000505050000020004" pitchFamily="2" charset="0"/>
              </a:rPr>
              <a:t>Регуляторная</a:t>
            </a:r>
          </a:p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Days" panose="02000505050000020004" pitchFamily="2" charset="0"/>
              </a:rPr>
              <a:t>гильотина</a:t>
            </a:r>
            <a:endParaRPr lang="ru-RU" sz="1000" b="1" dirty="0">
              <a:solidFill>
                <a:srgbClr val="002060"/>
              </a:solidFill>
              <a:latin typeface="Days" panose="02000505050000020004" pitchFamily="2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3542658" y="3060679"/>
            <a:ext cx="1804717" cy="187155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779016" y="3651486"/>
            <a:ext cx="1288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Days" panose="02000505050000020004" pitchFamily="2" charset="0"/>
              </a:rPr>
              <a:t>Вред от требования выше предотвращаемого ущерба</a:t>
            </a:r>
            <a:endParaRPr lang="ru-RU" sz="1000" b="1" dirty="0">
              <a:solidFill>
                <a:srgbClr val="002060"/>
              </a:solidFill>
              <a:latin typeface="Days" panose="02000505050000020004" pitchFamily="2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5929983" y="2810165"/>
            <a:ext cx="2258070" cy="234170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100971" y="3714168"/>
            <a:ext cx="1916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Days" panose="02000505050000020004" pitchFamily="2" charset="0"/>
              </a:rPr>
              <a:t>Требование</a:t>
            </a:r>
          </a:p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Days" panose="02000505050000020004" pitchFamily="2" charset="0"/>
              </a:rPr>
              <a:t> ИЗБЫТОЧНО</a:t>
            </a:r>
            <a:endParaRPr lang="ru-RU" sz="1000" b="1" dirty="0">
              <a:solidFill>
                <a:srgbClr val="002060"/>
              </a:solidFill>
              <a:latin typeface="Days" panose="02000505050000020004" pitchFamily="2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5303806" y="1995686"/>
            <a:ext cx="864096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5303806" y="4005429"/>
            <a:ext cx="864096" cy="1564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80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6" y="225575"/>
            <a:ext cx="8713005" cy="2055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5" t="71130" r="32353"/>
          <a:stretch/>
        </p:blipFill>
        <p:spPr>
          <a:xfrm>
            <a:off x="154351" y="354578"/>
            <a:ext cx="890976" cy="76133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71600" y="503825"/>
            <a:ext cx="25667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Учет </a:t>
            </a:r>
            <a:r>
              <a:rPr lang="ru-RU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издержек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адресатов </a:t>
            </a:r>
            <a:r>
              <a:rPr lang="ru-RU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регулирования</a:t>
            </a:r>
          </a:p>
          <a:p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63" y="656713"/>
            <a:ext cx="284652" cy="2397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1345065" y="1345013"/>
            <a:ext cx="1596409" cy="165553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905462" y="2006187"/>
            <a:ext cx="650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Days" panose="02000505050000020004" pitchFamily="2" charset="0"/>
              </a:rPr>
              <a:t>ОРВ</a:t>
            </a:r>
            <a:endParaRPr lang="ru-RU" sz="1400" b="1" dirty="0">
              <a:solidFill>
                <a:srgbClr val="C00000"/>
              </a:solidFill>
              <a:latin typeface="Days" panose="02000505050000020004" pitchFamily="2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3489494" y="939265"/>
            <a:ext cx="2051174" cy="212714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465677" y="1695125"/>
            <a:ext cx="20988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Days" panose="02000505050000020004" pitchFamily="2" charset="0"/>
              </a:rPr>
              <a:t>Расходы бизнеса </a:t>
            </a:r>
          </a:p>
          <a:p>
            <a:pPr algn="ctr"/>
            <a:r>
              <a:rPr lang="ru-RU" sz="1000" b="1" dirty="0" err="1" smtClean="0">
                <a:solidFill>
                  <a:srgbClr val="C00000"/>
                </a:solidFill>
                <a:latin typeface="Days" panose="02000505050000020004" pitchFamily="2" charset="0"/>
              </a:rPr>
              <a:t>необоснованны</a:t>
            </a:r>
            <a:endParaRPr lang="ru-RU" sz="1000" b="1" dirty="0" smtClean="0">
              <a:solidFill>
                <a:srgbClr val="C00000"/>
              </a:solidFill>
              <a:latin typeface="Days" panose="02000505050000020004" pitchFamily="2" charset="0"/>
            </a:endParaRPr>
          </a:p>
          <a:p>
            <a:endParaRPr lang="ru-RU" b="1" dirty="0">
              <a:solidFill>
                <a:srgbClr val="C00000"/>
              </a:solidFill>
              <a:latin typeface="Days" panose="02000505050000020004" pitchFamily="2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6001991" y="411510"/>
            <a:ext cx="2530449" cy="262417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001991" y="1463372"/>
            <a:ext cx="2470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Days" panose="02000505050000020004" pitchFamily="2" charset="0"/>
              </a:rPr>
              <a:t>Обязанность,</a:t>
            </a:r>
          </a:p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Days" panose="02000505050000020004" pitchFamily="2" charset="0"/>
              </a:rPr>
              <a:t>запрет,</a:t>
            </a:r>
            <a:r>
              <a:rPr lang="en-US" sz="1000" b="1" dirty="0" smtClean="0">
                <a:solidFill>
                  <a:srgbClr val="C00000"/>
                </a:solidFill>
                <a:latin typeface="Days" panose="02000505050000020004" pitchFamily="2" charset="0"/>
              </a:rPr>
              <a:t> </a:t>
            </a:r>
            <a:r>
              <a:rPr lang="ru-RU" sz="1000" b="1" dirty="0" smtClean="0">
                <a:solidFill>
                  <a:srgbClr val="C00000"/>
                </a:solidFill>
                <a:latin typeface="Days" panose="02000505050000020004" pitchFamily="2" charset="0"/>
              </a:rPr>
              <a:t>ограничение, </a:t>
            </a:r>
          </a:p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Days" panose="02000505050000020004" pitchFamily="2" charset="0"/>
              </a:rPr>
              <a:t>ИЗБЫТОЧНЫ</a:t>
            </a:r>
          </a:p>
          <a:p>
            <a:endParaRPr lang="ru-RU" b="1" dirty="0">
              <a:solidFill>
                <a:srgbClr val="C00000"/>
              </a:solidFill>
              <a:latin typeface="Days" panose="02000505050000020004" pitchFamily="2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1349368" y="3263964"/>
            <a:ext cx="1596409" cy="165553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539191" y="3856528"/>
            <a:ext cx="1208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Days" panose="02000505050000020004" pitchFamily="2" charset="0"/>
              </a:rPr>
              <a:t>Регуляторная</a:t>
            </a:r>
          </a:p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Days" panose="02000505050000020004" pitchFamily="2" charset="0"/>
              </a:rPr>
              <a:t>гильотина</a:t>
            </a:r>
            <a:endParaRPr lang="ru-RU" sz="1000" b="1" dirty="0">
              <a:solidFill>
                <a:srgbClr val="002060"/>
              </a:solidFill>
              <a:latin typeface="Days" panose="02000505050000020004" pitchFamily="2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3439249" y="2994701"/>
            <a:ext cx="2063668" cy="214010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780084" y="3746662"/>
            <a:ext cx="1406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Days" panose="02000505050000020004" pitchFamily="2" charset="0"/>
              </a:rPr>
              <a:t>Ущерб можно</a:t>
            </a:r>
          </a:p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Days" panose="02000505050000020004" pitchFamily="2" charset="0"/>
              </a:rPr>
              <a:t>предотвратить</a:t>
            </a:r>
          </a:p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Days" panose="02000505050000020004" pitchFamily="2" charset="0"/>
              </a:rPr>
              <a:t>меньшими</a:t>
            </a:r>
          </a:p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Days" panose="02000505050000020004" pitchFamily="2" charset="0"/>
              </a:rPr>
              <a:t>усилиями</a:t>
            </a:r>
            <a:endParaRPr lang="ru-RU" sz="1000" b="1" dirty="0">
              <a:solidFill>
                <a:srgbClr val="002060"/>
              </a:solidFill>
              <a:latin typeface="Days" panose="02000505050000020004" pitchFamily="2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t="27690" r="27942" b="27261"/>
          <a:stretch/>
        </p:blipFill>
        <p:spPr>
          <a:xfrm>
            <a:off x="6032161" y="2672884"/>
            <a:ext cx="2491139" cy="258340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385026" y="3721338"/>
            <a:ext cx="1916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Days" panose="02000505050000020004" pitchFamily="2" charset="0"/>
              </a:rPr>
              <a:t>Требование</a:t>
            </a:r>
          </a:p>
          <a:p>
            <a:pPr algn="ctr"/>
            <a:r>
              <a:rPr lang="ru-RU" sz="1000" b="1" dirty="0">
                <a:solidFill>
                  <a:srgbClr val="002060"/>
                </a:solidFill>
                <a:latin typeface="Days" panose="02000505050000020004" pitchFamily="2" charset="0"/>
              </a:rPr>
              <a:t>ИЗБЫТОЧНО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5292080" y="1911899"/>
            <a:ext cx="1138888" cy="1372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5292080" y="4036754"/>
            <a:ext cx="1123890" cy="792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40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554"/>
            <a:ext cx="9144000" cy="5143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6" y="225575"/>
            <a:ext cx="8713005" cy="2055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34" r="70588" b="35306"/>
          <a:stretch/>
        </p:blipFill>
        <p:spPr>
          <a:xfrm>
            <a:off x="207202" y="355427"/>
            <a:ext cx="830642" cy="74757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960204" y="462143"/>
            <a:ext cx="2018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Вовлеченность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предпринимателей</a:t>
            </a:r>
            <a:endParaRPr lang="ru-RU" sz="14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28" y="675955"/>
            <a:ext cx="243191" cy="257943"/>
          </a:xfrm>
          <a:prstGeom prst="rect">
            <a:avLst/>
          </a:prstGeom>
        </p:spPr>
      </p:pic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167576310"/>
              </p:ext>
            </p:extLst>
          </p:nvPr>
        </p:nvGraphicFramePr>
        <p:xfrm>
          <a:off x="51919" y="1408497"/>
          <a:ext cx="4165769" cy="2588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604820567"/>
              </p:ext>
            </p:extLst>
          </p:nvPr>
        </p:nvGraphicFramePr>
        <p:xfrm>
          <a:off x="4589748" y="821267"/>
          <a:ext cx="438179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377537" y="3824254"/>
            <a:ext cx="11400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Century Gothic" panose="020B0502020202020204" pitchFamily="34" charset="0"/>
              </a:rPr>
              <a:t>Первое полугодие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4119" y="1023423"/>
            <a:ext cx="4144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Days" panose="02000505050000020004" pitchFamily="2" charset="0"/>
              </a:rPr>
              <a:t>ОРВ. Публичные консультации</a:t>
            </a:r>
          </a:p>
        </p:txBody>
      </p:sp>
    </p:spTree>
    <p:extLst>
      <p:ext uri="{BB962C8B-B14F-4D97-AF65-F5344CB8AC3E}">
        <p14:creationId xmlns:p14="http://schemas.microsoft.com/office/powerpoint/2010/main" val="139078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266" name="Рисунок 1" descr="G:\Управление совершенствования государственного управления и правовой работы\ОРВ\Мероприятия по ОРВ\Конференция НГУЭУ\фото\рпрп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29" y="540506"/>
            <a:ext cx="3110533" cy="215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Рисунок 2" descr="G:\Управление совершенствования государственного управления и правовой работы\ОРВ\Мероприятия по ОРВ\Круглый стол Merriot\15267644_1216468508441603_1735386171511614727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89474"/>
            <a:ext cx="3110533" cy="233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Рисунок 3" descr="G:\Управление совершенствования государственного управления и правовой работы\ОРВ\Экспертный Совет\ФОТО заседания 20 сентября 2017 года\IMG_20170920_1700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045" y="2678347"/>
            <a:ext cx="2817571" cy="233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Рисунок 6" descr="C:\Users\ong\AppData\Local\Microsoft\Windows\Temporary Internet Files\Content.Outlook\UKMO3ADY\коллеги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045" y="545298"/>
            <a:ext cx="2727380" cy="213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Рисунок 7" descr="C:\Users\ong\AppData\Local\Microsoft\Windows\Temporary Internet Files\Content.Outlook\UKMO3ADY\День предпринимателя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596" y="540424"/>
            <a:ext cx="2807709" cy="21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84269" y="540424"/>
            <a:ext cx="2115347" cy="27441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5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Дни предпринимательства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6" y="225575"/>
            <a:ext cx="8713005" cy="205563"/>
          </a:xfrm>
          <a:prstGeom prst="rect">
            <a:avLst/>
          </a:prstGeom>
        </p:spPr>
      </p:pic>
      <p:pic>
        <p:nvPicPr>
          <p:cNvPr id="11269" name="Рисунок 5" descr="C:\Users\ong\AppData\Local\Microsoft\Windows\Temporary Internet Files\Content.Outlook\UKMO3ADY\круглый стол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" r="3410"/>
          <a:stretch/>
        </p:blipFill>
        <p:spPr bwMode="auto">
          <a:xfrm>
            <a:off x="6010179" y="2681036"/>
            <a:ext cx="2809729" cy="233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73905" y="2685910"/>
            <a:ext cx="1157735" cy="27441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5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Конференции</a:t>
            </a:r>
            <a:endParaRPr lang="ru-RU" sz="1050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51088" y="534171"/>
            <a:ext cx="2115347" cy="27441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Встречи с бизнесом</a:t>
            </a:r>
            <a:endParaRPr lang="ru-RU" sz="1050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95766" y="2683139"/>
            <a:ext cx="1513725" cy="27441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5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Экспертный совет</a:t>
            </a:r>
            <a:endParaRPr lang="ru-RU" sz="1050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17425" y="2675359"/>
            <a:ext cx="1290879" cy="27441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5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Круглые столы</a:t>
            </a:r>
            <a:endParaRPr lang="ru-RU" sz="1050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36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DB4F3FF0687A14E99717E641EACD0B2" ma:contentTypeVersion="2" ma:contentTypeDescription="Создание документа." ma:contentTypeScope="" ma:versionID="2e5860682b2f79af7bc45cfcf7a1533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602bf603f7f487b38b51d4804117da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DE5CF7-513D-411B-BFAC-F1D8E9065D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86D074-7D8B-48FB-9F7E-D09DFC74FC9B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062120C-0890-4399-B6BE-32D3001A46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15142</TotalTime>
  <Words>298</Words>
  <Application>Microsoft Office PowerPoint</Application>
  <PresentationFormat>Экран (16:9)</PresentationFormat>
  <Paragraphs>158</Paragraphs>
  <Slides>13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Контакты Минэкономразвития Новосибирской области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Яшкова Алиса Андреевна</dc:creator>
  <cp:lastModifiedBy>Кашежев Инал Абубекирович</cp:lastModifiedBy>
  <cp:revision>535</cp:revision>
  <cp:lastPrinted>2019-12-02T05:54:29Z</cp:lastPrinted>
  <dcterms:created xsi:type="dcterms:W3CDTF">2015-12-02T09:10:02Z</dcterms:created>
  <dcterms:modified xsi:type="dcterms:W3CDTF">2019-12-05T20:25:21Z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0x010100EDB4F3FF0687A14E99717E641EACD0B2</vt:lpwstr>
  </property>
</Properties>
</file>